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Layouts/slideLayout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9"/>
  </p:notesMasterIdLst>
  <p:sldIdLst>
    <p:sldId id="256" r:id="rId3"/>
    <p:sldId id="257" r:id="rId4"/>
    <p:sldId id="258" r:id="rId5"/>
    <p:sldId id="444" r:id="rId6"/>
    <p:sldId id="443" r:id="rId7"/>
    <p:sldId id="259" r:id="rId8"/>
    <p:sldId id="260" r:id="rId9"/>
    <p:sldId id="261" r:id="rId10"/>
    <p:sldId id="262" r:id="rId11"/>
    <p:sldId id="263" r:id="rId12"/>
    <p:sldId id="267" r:id="rId13"/>
    <p:sldId id="264" r:id="rId14"/>
    <p:sldId id="265" r:id="rId15"/>
    <p:sldId id="266" r:id="rId16"/>
    <p:sldId id="268" r:id="rId17"/>
    <p:sldId id="269" r:id="rId18"/>
    <p:sldId id="270" r:id="rId19"/>
    <p:sldId id="271" r:id="rId20"/>
    <p:sldId id="272" r:id="rId21"/>
    <p:sldId id="273" r:id="rId22"/>
    <p:sldId id="274" r:id="rId23"/>
    <p:sldId id="275" r:id="rId24"/>
    <p:sldId id="445" r:id="rId25"/>
    <p:sldId id="446" r:id="rId26"/>
    <p:sldId id="447" r:id="rId27"/>
    <p:sldId id="448" r:id="rId28"/>
    <p:sldId id="449" r:id="rId29"/>
    <p:sldId id="277" r:id="rId30"/>
    <p:sldId id="278" r:id="rId31"/>
    <p:sldId id="279" r:id="rId32"/>
    <p:sldId id="280" r:id="rId33"/>
    <p:sldId id="281" r:id="rId34"/>
    <p:sldId id="282" r:id="rId35"/>
    <p:sldId id="283" r:id="rId36"/>
    <p:sldId id="284" r:id="rId37"/>
    <p:sldId id="285" r:id="rId38"/>
    <p:sldId id="286" r:id="rId39"/>
    <p:sldId id="287" r:id="rId40"/>
    <p:sldId id="450" r:id="rId41"/>
    <p:sldId id="288" r:id="rId42"/>
    <p:sldId id="452" r:id="rId43"/>
    <p:sldId id="451"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0" d="100"/>
          <a:sy n="60" d="100"/>
        </p:scale>
        <p:origin x="-1572" y="-174"/>
      </p:cViewPr>
      <p:guideLst>
        <p:guide orient="horz" pos="2160"/>
        <p:guide pos="2880"/>
      </p:guideLst>
    </p:cSldViewPr>
  </p:slideViewPr>
  <p:notesTextViewPr>
    <p:cViewPr>
      <p:scale>
        <a:sx n="100" d="100"/>
        <a:sy n="100" d="100"/>
      </p:scale>
      <p:origin x="0" y="0"/>
    </p:cViewPr>
  </p:notesTextViewPr>
  <p:sorterViewPr>
    <p:cViewPr>
      <p:scale>
        <a:sx n="90" d="100"/>
        <a:sy n="90" d="100"/>
      </p:scale>
      <p:origin x="0" y="498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slide" Target="slides/slide194.xml"/><Relationship Id="rId200"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1"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D80137-AB9A-4C0A-A2B6-2B2E25178BBD}" type="datetimeFigureOut">
              <a:rPr lang="en-US" smtClean="0"/>
              <a:pPr/>
              <a:t>8/23/2023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3F07F-4D2A-4D6B-8865-446547D77AD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3379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1E54C98-0D43-4E68-8EFA-32E560D6AACF}" type="slidenum">
              <a:rPr lang="en-US" smtClean="0"/>
              <a:pPr/>
              <a:t>115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A81A78-E183-47BD-A040-897C06A22088}"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81A78-E183-47BD-A040-897C06A22088}"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81A78-E183-47BD-A040-897C06A22088}"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938B4456-7FB1-48BA-A4AC-73D816EEA10A}" type="datetime1">
              <a:rPr lang="en-US" smtClean="0"/>
              <a:pPr/>
              <a:t>8/23/2023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896AEB2-E4BA-4B09-8EE0-24E347BD55C0}"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0A2353D3-FF92-491D-AC9F-F176031C88B6}" type="datetime1">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6AEB2-E4BA-4B09-8EE0-24E347BD55C0}"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26CB481-0AE6-4BED-B847-9EE4ECF89B45}" type="datetime1">
              <a:rPr lang="en-US" smtClean="0"/>
              <a:pPr/>
              <a:t>8/23/2023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896AEB2-E4BA-4B09-8EE0-24E347BD55C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977D951-EF2D-4815-9BC5-0343577E75FF}" type="datetime1">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6AEB2-E4BA-4B09-8EE0-24E347BD55C0}"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ED109A60-46E8-4DF1-B14C-354EA4FCE066}" type="datetime1">
              <a:rPr lang="en-US" smtClean="0"/>
              <a:pPr/>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6AEB2-E4BA-4B09-8EE0-24E347BD55C0}"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C1E3A93-C223-4DA7-9603-11319ADA3C5D}" type="datetime1">
              <a:rPr lang="en-US" smtClean="0"/>
              <a:pPr/>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6AEB2-E4BA-4B09-8EE0-24E347BD55C0}"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FE7B51-8B5D-443C-A49F-ECD391B4D279}" type="datetime1">
              <a:rPr lang="en-US" smtClean="0"/>
              <a:pPr/>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6AEB2-E4BA-4B09-8EE0-24E347BD55C0}"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A89CD87-B844-4171-ACB9-AD8D450C918B}" type="datetime1">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6AEB2-E4BA-4B09-8EE0-24E347BD55C0}"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A81A78-E183-47BD-A040-897C06A22088}"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58597D3-3C90-43F7-9A31-6FCEDEA6D1E3}" type="datetime1">
              <a:rPr lang="en-US" smtClean="0"/>
              <a:pPr/>
              <a:t>8/23/2023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0896AEB2-E4BA-4B09-8EE0-24E347BD55C0}"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918A0E7-E8EE-4A58-8B7B-DAD69F0A6EC1}" type="datetime1">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6AEB2-E4BA-4B09-8EE0-24E347BD55C0}"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B7D0C8A-5095-43F4-A074-CFFFE298394E}" type="datetime1">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6AEB2-E4BA-4B09-8EE0-24E347BD55C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A81A78-E183-47BD-A040-897C06A22088}" type="datetimeFigureOut">
              <a:rPr lang="en-US" smtClean="0"/>
              <a:pPr/>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A81A78-E183-47BD-A040-897C06A22088}"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A81A78-E183-47BD-A040-897C06A22088}" type="datetimeFigureOut">
              <a:rPr lang="en-US" smtClean="0"/>
              <a:pPr/>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A81A78-E183-47BD-A040-897C06A22088}" type="datetimeFigureOut">
              <a:rPr lang="en-US" smtClean="0"/>
              <a:pPr/>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81A78-E183-47BD-A040-897C06A22088}" type="datetimeFigureOut">
              <a:rPr lang="en-US" smtClean="0"/>
              <a:pPr/>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A81A78-E183-47BD-A040-897C06A22088}"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A81A78-E183-47BD-A040-897C06A22088}" type="datetimeFigureOut">
              <a:rPr lang="en-US" smtClean="0"/>
              <a:pPr/>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9E4E29-C6A1-44BC-8EC9-5F76E6C53A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81A78-E183-47BD-A040-897C06A22088}" type="datetimeFigureOut">
              <a:rPr lang="en-US" smtClean="0"/>
              <a:pPr/>
              <a:t>8/23/2023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E4E29-C6A1-44BC-8EC9-5F76E6C53A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C3911EA-4D8A-4F88-9CFB-D3854421A413}" type="datetime1">
              <a:rPr lang="en-US" smtClean="0"/>
              <a:pPr/>
              <a:t>8/23/2023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896AEB2-E4BA-4B09-8EE0-24E347BD55C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android.com/guide/topics/resources/string-resource.html" TargetMode="Externa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hyperlink" Target="http://www.linuxtopia.org/online_books/android/devguide/guide/topics/ui/themes.html"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developer.android.com/reference/android/content/res/Configuration.html" TargetMode="External"/><Relationship Id="rId2" Type="http://schemas.openxmlformats.org/officeDocument/2006/relationships/hyperlink" Target="https://developer.android.com/reference/android/app/Application.html" TargetMode="Externa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codepath/android_guides/wiki/Persisting-Data-to-the-Device" TargetMode="Externa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hyperlink" Target="https://developer.android.com/reference/android/widget/TimePicker.html" TargetMode="Externa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hyperlink" Target="https://abhiandroid.com/ui/adapter/" TargetMode="External"/><Relationship Id="rId7" Type="http://schemas.openxmlformats.org/officeDocument/2006/relationships/hyperlink" Target="https://abhiandroid.com/ui/arrayadapter-tutorial-example.html" TargetMode="External"/><Relationship Id="rId2" Type="http://schemas.openxmlformats.org/officeDocument/2006/relationships/hyperlink" Target="https://abhiandroid.com/ui/spinner/" TargetMode="External"/><Relationship Id="rId1" Type="http://schemas.openxmlformats.org/officeDocument/2006/relationships/slideLayout" Target="../slideLayouts/slideLayout13.xml"/><Relationship Id="rId6" Type="http://schemas.openxmlformats.org/officeDocument/2006/relationships/hyperlink" Target="https://abhiandroid.com/ui/imageview/" TargetMode="External"/><Relationship Id="rId5" Type="http://schemas.openxmlformats.org/officeDocument/2006/relationships/hyperlink" Target="https://abhiandroid.com/ui/textview/" TargetMode="External"/><Relationship Id="rId4" Type="http://schemas.openxmlformats.org/officeDocument/2006/relationships/hyperlink" Target="https://abhiandroid.com/ui/baseadapter-tutorial-example.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abhiandroid.com/ui/gridview/" TargetMode="External"/><Relationship Id="rId2" Type="http://schemas.openxmlformats.org/officeDocument/2006/relationships/hyperlink" Target="https://abhiandroid.com/ui/listview/" TargetMode="Externa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hyperlink" Target="https://developer.android.com/reference/java/util/List.html" TargetMode="External"/><Relationship Id="rId2" Type="http://schemas.openxmlformats.org/officeDocument/2006/relationships/hyperlink" Target="https://developer.android.com/reference/android/content/Context.html" TargetMode="External"/><Relationship Id="rId1" Type="http://schemas.openxmlformats.org/officeDocument/2006/relationships/slideLayout" Target="../slideLayouts/slideLayout13.xml"/><Relationship Id="rId5" Type="http://schemas.openxmlformats.org/officeDocument/2006/relationships/hyperlink" Target="https://developer.android.com/reference/java/lang/String.html" TargetMode="External"/><Relationship Id="rId4" Type="http://schemas.openxmlformats.org/officeDocument/2006/relationships/hyperlink" Target="https://developer.android.com/reference/java/util/Map.html"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developer.android.com/reference/android/widget/Spinner.html" TargetMode="External"/><Relationship Id="rId2" Type="http://schemas.openxmlformats.org/officeDocument/2006/relationships/hyperlink" Target="https://developer.android.com/reference/android/widget/Adapter.html"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hyperlink" Target="https://abhiandroid.com/ui/xml/" TargetMode="External"/><Relationship Id="rId2" Type="http://schemas.openxmlformats.org/officeDocument/2006/relationships/hyperlink" Target="https://abhiandroid.com/ui/progressbar/" TargetMode="External"/><Relationship Id="rId1" Type="http://schemas.openxmlformats.org/officeDocument/2006/relationships/slideLayout" Target="../slideLayouts/slideLayout13.xml"/><Relationship Id="rId4" Type="http://schemas.openxmlformats.org/officeDocument/2006/relationships/hyperlink" Target="https://abhiandroid.com/java/"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abhiandroid.com/materialdesign/animation/" TargetMode="External"/><Relationship Id="rId2" Type="http://schemas.openxmlformats.org/officeDocument/2006/relationships/hyperlink" Target="https://abhiandroid.com/java/" TargetMode="Externa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1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hyperlink" Target="https://developer.android.com/reference/android/view/ViewGroup.html" TargetMode="Externa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hyperlink" Target="https://developer.android.com/reference/android/widget/ImageView.html" TargetMode="External"/><Relationship Id="rId2" Type="http://schemas.openxmlformats.org/officeDocument/2006/relationships/hyperlink" Target="https://developer.android.com/reference/android/view/View.html" TargetMode="Externa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hyperlink" Target="https://developer.android.com/reference/android/widget/ImageView.html" TargetMode="External"/><Relationship Id="rId2" Type="http://schemas.openxmlformats.org/officeDocument/2006/relationships/hyperlink" Target="https://developer.android.com/reference/android/view/View.html" TargetMode="Externa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www.stackoverflow.com/"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hyperlink" Target="http://developer.android.com/reference/android/app/Instrumentation.html"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www.android.com/auto/" TargetMode="External"/><Relationship Id="rId2" Type="http://schemas.openxmlformats.org/officeDocument/2006/relationships/hyperlink" Target="https://developer.android.com/guide/topics/search/searchable-config.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cap="none" dirty="0">
                <a:solidFill>
                  <a:srgbClr val="FF0000"/>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a:t>
            </a:fld>
            <a:endParaRPr lang="en-US"/>
          </a:p>
        </p:txBody>
      </p:sp>
      <p:sp>
        <p:nvSpPr>
          <p:cNvPr id="3" name="Content Placeholder 2"/>
          <p:cNvSpPr>
            <a:spLocks noGrp="1"/>
          </p:cNvSpPr>
          <p:nvPr>
            <p:ph sz="quarter" idx="1"/>
          </p:nvPr>
        </p:nvSpPr>
        <p:spPr>
          <a:xfrm>
            <a:off x="146304" y="639762"/>
            <a:ext cx="8851392" cy="5761038"/>
          </a:xfrm>
        </p:spPr>
        <p:txBody>
          <a:bodyPr>
            <a:normAutofit/>
          </a:bodyPr>
          <a:lstStyle/>
          <a:p>
            <a:pPr algn="just">
              <a:buFont typeface="Arial" pitchFamily="34" charset="0"/>
              <a:buChar char="•"/>
            </a:pPr>
            <a:r>
              <a:rPr lang="en-US" sz="2800" i="1" dirty="0"/>
              <a:t>Android is </a:t>
            </a:r>
            <a:r>
              <a:rPr lang="en-US" sz="2000" dirty="0">
                <a:latin typeface="Times New Roman" pitchFamily="18" charset="0"/>
                <a:cs typeface="Times New Roman" pitchFamily="18" charset="0"/>
              </a:rPr>
              <a:t>an open source software stack that includes the </a:t>
            </a:r>
            <a:r>
              <a:rPr lang="en-US" sz="2000" b="1" dirty="0">
                <a:latin typeface="Times New Roman" pitchFamily="18" charset="0"/>
                <a:cs typeface="Times New Roman" pitchFamily="18" charset="0"/>
              </a:rPr>
              <a:t>operating system, middleware, and key applications along with a set of API libraries </a:t>
            </a:r>
            <a:r>
              <a:rPr lang="en-US" sz="2000" dirty="0">
                <a:latin typeface="Times New Roman" pitchFamily="18" charset="0"/>
                <a:cs typeface="Times New Roman" pitchFamily="18" charset="0"/>
              </a:rPr>
              <a:t>for writing mobile applications that can shape the look, feel, and function of mobile handsets. </a:t>
            </a:r>
          </a:p>
          <a:p>
            <a:pPr algn="just"/>
            <a:r>
              <a:rPr lang="en-US" sz="2000" dirty="0">
                <a:latin typeface="Times New Roman" pitchFamily="18" charset="0"/>
                <a:cs typeface="Times New Roman" pitchFamily="18" charset="0"/>
              </a:rPr>
              <a:t>Android is an open source software stack produced and supported by the Open Handset Alliance (OHA) and designed to operate on any handset that meets the requirements.</a:t>
            </a:r>
          </a:p>
          <a:p>
            <a:pPr algn="just"/>
            <a:r>
              <a:rPr lang="en-US" sz="2000" dirty="0">
                <a:latin typeface="Times New Roman" pitchFamily="18" charset="0"/>
                <a:cs typeface="Times New Roman" pitchFamily="18" charset="0"/>
              </a:rPr>
              <a:t>OHA ( Open Handset Alliance ) is a collection of more than 30 technology companies including hardware manufacturers, mobile carriers, and software developers. ( Motorola, HTC, Qualcomm etc…)  </a:t>
            </a:r>
          </a:p>
          <a:p>
            <a:pPr>
              <a:buFont typeface="Arial" pitchFamily="34" charset="0"/>
              <a:buChar char="•"/>
            </a:pPr>
            <a:r>
              <a:rPr lang="en-US" sz="2000" dirty="0">
                <a:latin typeface="Times New Roman" pitchFamily="18" charset="0"/>
                <a:cs typeface="Times New Roman" pitchFamily="18" charset="0"/>
              </a:rPr>
              <a:t> Android applications are written using Java language.</a:t>
            </a:r>
          </a:p>
          <a:p>
            <a:pPr>
              <a:buNone/>
            </a:pPr>
            <a:r>
              <a:rPr lang="en-US" dirty="0">
                <a:solidFill>
                  <a:srgbClr val="FF0000"/>
                </a:solidFill>
              </a:rPr>
              <a:t>Native Android Applications:</a:t>
            </a:r>
          </a:p>
          <a:p>
            <a:pPr>
              <a:buClr>
                <a:schemeClr val="accent2"/>
              </a:buClr>
              <a:buFont typeface="Arial" pitchFamily="34" charset="0"/>
              <a:buChar char="•"/>
            </a:pPr>
            <a:r>
              <a:rPr lang="en-US" sz="2000" dirty="0">
                <a:latin typeface="Times New Roman" pitchFamily="18" charset="0"/>
                <a:cs typeface="Times New Roman" pitchFamily="18" charset="0"/>
              </a:rPr>
              <a:t> An email </a:t>
            </a:r>
            <a:r>
              <a:rPr lang="en-US" sz="2000" dirty="0" smtClean="0">
                <a:latin typeface="Times New Roman" pitchFamily="18" charset="0"/>
                <a:cs typeface="Times New Roman" pitchFamily="18" charset="0"/>
              </a:rPr>
              <a:t>client</a:t>
            </a:r>
          </a:p>
          <a:p>
            <a:pPr>
              <a:buClr>
                <a:schemeClr val="accent2"/>
              </a:buClr>
              <a:buFont typeface="Arial" pitchFamily="34" charset="0"/>
              <a:buChar char="•"/>
            </a:pPr>
            <a:r>
              <a:rPr lang="en-US" sz="2000" dirty="0" smtClean="0">
                <a:latin typeface="Times New Roman" pitchFamily="18" charset="0"/>
                <a:cs typeface="Times New Roman" pitchFamily="18" charset="0"/>
              </a:rPr>
              <a:t>SMS </a:t>
            </a:r>
            <a:r>
              <a:rPr lang="en-US" sz="2000" dirty="0">
                <a:latin typeface="Times New Roman" pitchFamily="18" charset="0"/>
                <a:cs typeface="Times New Roman" pitchFamily="18" charset="0"/>
              </a:rPr>
              <a:t>management application</a:t>
            </a:r>
          </a:p>
          <a:p>
            <a:pPr>
              <a:buClr>
                <a:schemeClr val="accent2"/>
              </a:buClr>
              <a:buFont typeface="Arial" pitchFamily="34" charset="0"/>
              <a:buChar char="•"/>
            </a:pPr>
            <a:r>
              <a:rPr lang="en-US" sz="2000" dirty="0">
                <a:latin typeface="Times New Roman" pitchFamily="18" charset="0"/>
                <a:cs typeface="Times New Roman" pitchFamily="18" charset="0"/>
              </a:rPr>
              <a:t>Personal information mgt. suite (contacts list, calendar, etc…)</a:t>
            </a:r>
          </a:p>
          <a:p>
            <a:pPr>
              <a:buClr>
                <a:schemeClr val="accent2"/>
              </a:buClr>
              <a:buFont typeface="Arial" pitchFamily="34" charset="0"/>
              <a:buChar char="•"/>
            </a:pPr>
            <a:r>
              <a:rPr lang="en-US" sz="2000" dirty="0">
                <a:latin typeface="Times New Roman" pitchFamily="18" charset="0"/>
                <a:cs typeface="Times New Roman" pitchFamily="18" charset="0"/>
              </a:rPr>
              <a:t>Google maps, web browser, messaging app, music player, play store etc..</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values folder</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100</a:t>
            </a:fld>
            <a:endParaRPr lang="en-US"/>
          </a:p>
        </p:txBody>
      </p:sp>
      <p:sp>
        <p:nvSpPr>
          <p:cNvPr id="3" name="Content Placeholder 2"/>
          <p:cNvSpPr>
            <a:spLocks noGrp="1"/>
          </p:cNvSpPr>
          <p:nvPr>
            <p:ph sz="quarter" idx="1"/>
          </p:nvPr>
        </p:nvSpPr>
        <p:spPr>
          <a:xfrm>
            <a:off x="0" y="685800"/>
            <a:ext cx="9144000" cy="5943600"/>
          </a:xfrm>
        </p:spPr>
        <p:txBody>
          <a:bodyPr>
            <a:normAutofit fontScale="92500"/>
          </a:bodyPr>
          <a:lstStyle/>
          <a:p>
            <a:r>
              <a:rPr lang="en-US" dirty="0"/>
              <a:t> XML files that contain simple values, such as strings, integers, and colors. </a:t>
            </a:r>
          </a:p>
          <a:p>
            <a:r>
              <a:rPr lang="en-US" dirty="0"/>
              <a:t> </a:t>
            </a:r>
            <a:r>
              <a:rPr lang="en-US" b="1" dirty="0"/>
              <a:t>arrays.xml</a:t>
            </a:r>
            <a:r>
              <a:rPr lang="en-US" dirty="0"/>
              <a:t> for resource arrays, and accessed from the </a:t>
            </a:r>
            <a:r>
              <a:rPr lang="en-US" b="1" dirty="0" err="1"/>
              <a:t>R.array</a:t>
            </a:r>
            <a:r>
              <a:rPr lang="en-US" dirty="0"/>
              <a:t> class.</a:t>
            </a:r>
          </a:p>
          <a:p>
            <a:r>
              <a:rPr lang="en-US" b="1" dirty="0"/>
              <a:t>integers.xml</a:t>
            </a:r>
            <a:r>
              <a:rPr lang="en-US" dirty="0"/>
              <a:t> for resource integers, and accessed from the </a:t>
            </a:r>
            <a:r>
              <a:rPr lang="en-US" b="1" dirty="0" err="1"/>
              <a:t>R.integer</a:t>
            </a:r>
            <a:r>
              <a:rPr lang="en-US" dirty="0"/>
              <a:t> class.</a:t>
            </a:r>
          </a:p>
          <a:p>
            <a:r>
              <a:rPr lang="en-US" b="1" dirty="0"/>
              <a:t>bools.xml</a:t>
            </a:r>
            <a:r>
              <a:rPr lang="en-US" dirty="0"/>
              <a:t> for resource </a:t>
            </a:r>
            <a:r>
              <a:rPr lang="en-US" dirty="0" err="1"/>
              <a:t>boolean</a:t>
            </a:r>
            <a:r>
              <a:rPr lang="en-US" dirty="0"/>
              <a:t>, and accessed from the </a:t>
            </a:r>
            <a:r>
              <a:rPr lang="en-US" b="1" dirty="0" err="1"/>
              <a:t>R.bool</a:t>
            </a:r>
            <a:r>
              <a:rPr lang="en-US" dirty="0"/>
              <a:t> class.</a:t>
            </a:r>
          </a:p>
          <a:p>
            <a:r>
              <a:rPr lang="en-US" b="1" dirty="0"/>
              <a:t>colors.xml</a:t>
            </a:r>
            <a:r>
              <a:rPr lang="en-US" dirty="0"/>
              <a:t> for color values, and accessed from the </a:t>
            </a:r>
            <a:r>
              <a:rPr lang="en-US" b="1" dirty="0" err="1"/>
              <a:t>R.color</a:t>
            </a:r>
            <a:r>
              <a:rPr lang="en-US" dirty="0" err="1"/>
              <a:t>class</a:t>
            </a:r>
            <a:r>
              <a:rPr lang="en-US" dirty="0"/>
              <a:t>.</a:t>
            </a:r>
          </a:p>
          <a:p>
            <a:r>
              <a:rPr lang="en-US" b="1" dirty="0"/>
              <a:t>dimens.xml</a:t>
            </a:r>
            <a:r>
              <a:rPr lang="en-US" dirty="0"/>
              <a:t> for dimension values, and accessed from the </a:t>
            </a:r>
            <a:r>
              <a:rPr lang="en-US" b="1" dirty="0" err="1"/>
              <a:t>R.dimen</a:t>
            </a:r>
            <a:r>
              <a:rPr lang="en-US" dirty="0"/>
              <a:t> class.</a:t>
            </a:r>
          </a:p>
          <a:p>
            <a:r>
              <a:rPr lang="en-US" b="1" dirty="0"/>
              <a:t>strings.xml</a:t>
            </a:r>
            <a:r>
              <a:rPr lang="en-US" dirty="0"/>
              <a:t> for string values, and accessed from the </a:t>
            </a:r>
            <a:r>
              <a:rPr lang="en-US" b="1" dirty="0" err="1"/>
              <a:t>R.string</a:t>
            </a:r>
            <a:r>
              <a:rPr lang="en-US" dirty="0"/>
              <a:t> class.</a:t>
            </a:r>
          </a:p>
          <a:p>
            <a:r>
              <a:rPr lang="en-US" b="1" dirty="0"/>
              <a:t>styles.xml</a:t>
            </a:r>
            <a:r>
              <a:rPr lang="en-US" dirty="0"/>
              <a:t> for styles, and accessed from the </a:t>
            </a:r>
            <a:r>
              <a:rPr lang="en-US" b="1" dirty="0" err="1"/>
              <a:t>R.style</a:t>
            </a:r>
            <a:r>
              <a:rPr lang="en-US" dirty="0"/>
              <a:t> class.</a:t>
            </a:r>
          </a:p>
          <a:p>
            <a:r>
              <a:rPr lang="en-US" dirty="0"/>
              <a:t> </a:t>
            </a:r>
            <a:r>
              <a:rPr lang="en-US" b="1" dirty="0"/>
              <a:t>plurals.xml</a:t>
            </a:r>
            <a:r>
              <a:rPr lang="en-US" dirty="0"/>
              <a:t> </a:t>
            </a:r>
            <a:r>
              <a:rPr lang="en-US" dirty="0">
                <a:sym typeface="Wingdings" pitchFamily="2" charset="2"/>
              </a:rPr>
              <a:t> </a:t>
            </a:r>
            <a:r>
              <a:rPr lang="en-US" dirty="0"/>
              <a:t> Similar to strings, </a:t>
            </a:r>
            <a:r>
              <a:rPr lang="en-US" dirty="0">
                <a:hlinkClick r:id="rId2"/>
              </a:rPr>
              <a:t>plurals</a:t>
            </a:r>
            <a:r>
              <a:rPr lang="en-US" dirty="0"/>
              <a:t> allows you to provide alternative strings when a number is passed into the retrieval function. This handles situations where a string quantifier should change based on the number of items it represents. </a:t>
            </a:r>
          </a:p>
          <a:p>
            <a:endParaRPr lang="en-US" dirty="0"/>
          </a:p>
          <a:p>
            <a:pPr>
              <a:buNone/>
            </a:pPr>
            <a:endParaRPr lang="en-US" b="1"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Simple Values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101</a:t>
            </a:fld>
            <a:endParaRPr lang="en-US"/>
          </a:p>
        </p:txBody>
      </p:sp>
      <p:sp>
        <p:nvSpPr>
          <p:cNvPr id="3" name="Content Placeholder 2"/>
          <p:cNvSpPr>
            <a:spLocks noGrp="1"/>
          </p:cNvSpPr>
          <p:nvPr>
            <p:ph sz="quarter" idx="1"/>
          </p:nvPr>
        </p:nvSpPr>
        <p:spPr>
          <a:xfrm>
            <a:off x="228600" y="685800"/>
            <a:ext cx="8534400" cy="5715000"/>
          </a:xfrm>
        </p:spPr>
        <p:txBody>
          <a:bodyPr>
            <a:normAutofit/>
          </a:bodyPr>
          <a:lstStyle/>
          <a:p>
            <a:r>
              <a:rPr lang="en-US" sz="2800" dirty="0">
                <a:latin typeface="Times New Roman" pitchFamily="18" charset="0"/>
                <a:cs typeface="Times New Roman" pitchFamily="18" charset="0"/>
              </a:rPr>
              <a:t> </a:t>
            </a:r>
            <a:r>
              <a:rPr lang="en-US" dirty="0"/>
              <a:t>Supported simple values include strings, colors, dimensions, styles, and string or integer arrays. </a:t>
            </a:r>
          </a:p>
          <a:p>
            <a:r>
              <a:rPr lang="en-US" dirty="0"/>
              <a:t>All simple values are stored within XML files in the res/values folder. </a:t>
            </a:r>
          </a:p>
          <a:p>
            <a:pPr>
              <a:buNone/>
            </a:pPr>
            <a:r>
              <a:rPr lang="en-US" b="1" dirty="0">
                <a:solidFill>
                  <a:srgbClr val="C20EB5"/>
                </a:solidFill>
              </a:rPr>
              <a:t>Strings:    </a:t>
            </a:r>
            <a:r>
              <a:rPr lang="en-US" dirty="0"/>
              <a:t>&lt;string name=</a:t>
            </a:r>
            <a:r>
              <a:rPr lang="en-US" i="1" dirty="0"/>
              <a:t>"</a:t>
            </a:r>
            <a:r>
              <a:rPr lang="en-US" i="1" dirty="0" err="1"/>
              <a:t>hello_world</a:t>
            </a:r>
            <a:r>
              <a:rPr lang="en-US" i="1" dirty="0"/>
              <a:t>"&gt;Hello world!&lt;/string&gt; </a:t>
            </a:r>
          </a:p>
          <a:p>
            <a:pPr>
              <a:buNone/>
            </a:pPr>
            <a:r>
              <a:rPr lang="en-US" b="1" i="1" dirty="0">
                <a:solidFill>
                  <a:srgbClr val="C20EB5"/>
                </a:solidFill>
              </a:rPr>
              <a:t>Dimensions:    </a:t>
            </a:r>
            <a:r>
              <a:rPr lang="en-US" b="1" dirty="0">
                <a:solidFill>
                  <a:srgbClr val="C20EB5"/>
                </a:solidFill>
              </a:rPr>
              <a:t> </a:t>
            </a:r>
            <a:r>
              <a:rPr lang="en-US" dirty="0"/>
              <a:t>&lt;</a:t>
            </a:r>
            <a:r>
              <a:rPr lang="en-US" dirty="0" err="1"/>
              <a:t>dimen</a:t>
            </a:r>
            <a:r>
              <a:rPr lang="en-US" dirty="0"/>
              <a:t> name=</a:t>
            </a:r>
            <a:r>
              <a:rPr lang="en-US" i="1" dirty="0"/>
              <a:t>"dim1"&gt;10px&lt;/</a:t>
            </a:r>
            <a:r>
              <a:rPr lang="en-US" i="1" dirty="0" err="1"/>
              <a:t>dimen</a:t>
            </a:r>
            <a:r>
              <a:rPr lang="en-US" i="1" dirty="0"/>
              <a:t>&gt; </a:t>
            </a:r>
          </a:p>
          <a:p>
            <a:pPr>
              <a:buNone/>
            </a:pPr>
            <a:r>
              <a:rPr lang="en-US" b="1" i="1" dirty="0">
                <a:solidFill>
                  <a:srgbClr val="C20EB5"/>
                </a:solidFill>
              </a:rPr>
              <a:t>integer-array:</a:t>
            </a:r>
          </a:p>
          <a:p>
            <a:pPr>
              <a:lnSpc>
                <a:spcPts val="3120"/>
              </a:lnSpc>
              <a:spcBef>
                <a:spcPts val="0"/>
              </a:spcBef>
              <a:buNone/>
            </a:pPr>
            <a:r>
              <a:rPr lang="en-US" dirty="0"/>
              <a:t>&lt;integer-array name="</a:t>
            </a:r>
            <a:r>
              <a:rPr lang="en-US" dirty="0" err="1"/>
              <a:t>evennos</a:t>
            </a:r>
            <a:r>
              <a:rPr lang="en-US" dirty="0"/>
              <a:t>"&gt;</a:t>
            </a:r>
          </a:p>
          <a:p>
            <a:pPr>
              <a:lnSpc>
                <a:spcPts val="3120"/>
              </a:lnSpc>
              <a:spcBef>
                <a:spcPts val="0"/>
              </a:spcBef>
              <a:buNone/>
            </a:pPr>
            <a:r>
              <a:rPr lang="en-US" dirty="0"/>
              <a:t>        &lt;item &gt;10&lt;/item&gt;</a:t>
            </a:r>
          </a:p>
          <a:p>
            <a:pPr>
              <a:lnSpc>
                <a:spcPts val="3120"/>
              </a:lnSpc>
              <a:spcBef>
                <a:spcPts val="0"/>
              </a:spcBef>
              <a:buNone/>
            </a:pPr>
            <a:r>
              <a:rPr lang="en-US" dirty="0"/>
              <a:t>        &lt;item &gt;20&lt;/item&gt;</a:t>
            </a:r>
          </a:p>
          <a:p>
            <a:pPr>
              <a:lnSpc>
                <a:spcPts val="3120"/>
              </a:lnSpc>
              <a:spcBef>
                <a:spcPts val="0"/>
              </a:spcBef>
              <a:buNone/>
            </a:pPr>
            <a:r>
              <a:rPr lang="en-US" dirty="0"/>
              <a:t>        &lt;item &gt;30&lt;/item&gt;</a:t>
            </a:r>
          </a:p>
          <a:p>
            <a:pPr>
              <a:lnSpc>
                <a:spcPts val="3120"/>
              </a:lnSpc>
              <a:spcBef>
                <a:spcPts val="0"/>
              </a:spcBef>
              <a:buNone/>
            </a:pPr>
            <a:r>
              <a:rPr lang="en-US" dirty="0"/>
              <a:t>        &lt;item &gt;40&lt;/item&gt;</a:t>
            </a:r>
          </a:p>
          <a:p>
            <a:pPr>
              <a:lnSpc>
                <a:spcPts val="3120"/>
              </a:lnSpc>
              <a:spcBef>
                <a:spcPts val="0"/>
              </a:spcBef>
              <a:buNone/>
            </a:pPr>
            <a:r>
              <a:rPr lang="en-US" dirty="0"/>
              <a:t>    &lt;/integer-array&gt;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Simple Values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102</a:t>
            </a:fld>
            <a:endParaRPr lang="en-US"/>
          </a:p>
        </p:txBody>
      </p:sp>
      <p:sp>
        <p:nvSpPr>
          <p:cNvPr id="3" name="Content Placeholder 2"/>
          <p:cNvSpPr>
            <a:spLocks noGrp="1"/>
          </p:cNvSpPr>
          <p:nvPr>
            <p:ph sz="quarter" idx="1"/>
          </p:nvPr>
        </p:nvSpPr>
        <p:spPr>
          <a:xfrm>
            <a:off x="228600" y="685800"/>
            <a:ext cx="8534400" cy="5715000"/>
          </a:xfrm>
        </p:spPr>
        <p:txBody>
          <a:bodyPr>
            <a:normAutofit/>
          </a:bodyPr>
          <a:lstStyle/>
          <a:p>
            <a:pPr>
              <a:buNone/>
            </a:pPr>
            <a:r>
              <a:rPr lang="en-US" b="1" dirty="0">
                <a:solidFill>
                  <a:srgbClr val="C20EB5"/>
                </a:solidFill>
              </a:rPr>
              <a:t>string-array: </a:t>
            </a:r>
          </a:p>
          <a:p>
            <a:pPr>
              <a:buNone/>
            </a:pPr>
            <a:r>
              <a:rPr lang="en-US" b="1" dirty="0"/>
              <a:t>Ex:    </a:t>
            </a:r>
            <a:r>
              <a:rPr lang="en-US" dirty="0"/>
              <a:t>&lt;string-array name="names"&gt;</a:t>
            </a:r>
          </a:p>
          <a:p>
            <a:pPr lvl="1">
              <a:buNone/>
            </a:pPr>
            <a:r>
              <a:rPr lang="en-US" dirty="0"/>
              <a:t>        &lt;item &gt;</a:t>
            </a:r>
            <a:r>
              <a:rPr lang="en-US" dirty="0" err="1"/>
              <a:t>Bapatla</a:t>
            </a:r>
            <a:r>
              <a:rPr lang="en-US" dirty="0"/>
              <a:t>&lt;/item&gt;</a:t>
            </a:r>
          </a:p>
          <a:p>
            <a:pPr lvl="1">
              <a:buNone/>
            </a:pPr>
            <a:r>
              <a:rPr lang="en-US" dirty="0"/>
              <a:t>        &lt;item &gt;Guntur&lt;/item&gt;</a:t>
            </a:r>
          </a:p>
          <a:p>
            <a:pPr lvl="1">
              <a:buNone/>
            </a:pPr>
            <a:r>
              <a:rPr lang="en-US" dirty="0"/>
              <a:t>        &lt;item &gt;</a:t>
            </a:r>
            <a:r>
              <a:rPr lang="en-US" dirty="0" err="1"/>
              <a:t>Chirala</a:t>
            </a:r>
            <a:r>
              <a:rPr lang="en-US" dirty="0"/>
              <a:t>&lt;/item&gt;</a:t>
            </a:r>
          </a:p>
          <a:p>
            <a:pPr>
              <a:buNone/>
            </a:pPr>
            <a:r>
              <a:rPr lang="en-US" dirty="0"/>
              <a:t>          &lt;/string-array&gt;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Simple Values example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103</a:t>
            </a:fld>
            <a:endParaRPr lang="en-US"/>
          </a:p>
        </p:txBody>
      </p:sp>
      <p:sp>
        <p:nvSpPr>
          <p:cNvPr id="3" name="Content Placeholder 2"/>
          <p:cNvSpPr>
            <a:spLocks noGrp="1"/>
          </p:cNvSpPr>
          <p:nvPr>
            <p:ph sz="quarter" idx="1"/>
          </p:nvPr>
        </p:nvSpPr>
        <p:spPr>
          <a:xfrm>
            <a:off x="228600" y="457200"/>
            <a:ext cx="8534400" cy="6400800"/>
          </a:xfrm>
        </p:spPr>
        <p:txBody>
          <a:bodyPr>
            <a:normAutofit fontScale="70000" lnSpcReduction="20000"/>
          </a:bodyPr>
          <a:lstStyle/>
          <a:p>
            <a:pPr>
              <a:buNone/>
            </a:pPr>
            <a:r>
              <a:rPr lang="en-US" b="1" dirty="0">
                <a:solidFill>
                  <a:srgbClr val="C20EB5"/>
                </a:solidFill>
              </a:rPr>
              <a:t> </a:t>
            </a:r>
            <a:r>
              <a:rPr lang="en-US" dirty="0"/>
              <a:t>&lt;?xml version=”1.0” encoding=”utf-8”?&gt;</a:t>
            </a:r>
          </a:p>
          <a:p>
            <a:pPr>
              <a:buNone/>
            </a:pPr>
            <a:r>
              <a:rPr lang="en-US" dirty="0"/>
              <a:t>&lt;resources&gt;</a:t>
            </a:r>
          </a:p>
          <a:p>
            <a:pPr>
              <a:buNone/>
            </a:pPr>
            <a:r>
              <a:rPr lang="en-US" dirty="0"/>
              <a:t>&lt;string name=”</a:t>
            </a:r>
            <a:r>
              <a:rPr lang="en-US" dirty="0" err="1"/>
              <a:t>app_name</a:t>
            </a:r>
            <a:r>
              <a:rPr lang="en-US" dirty="0"/>
              <a:t>”&gt;To Do List&lt;/string&gt;</a:t>
            </a:r>
          </a:p>
          <a:p>
            <a:pPr>
              <a:buNone/>
            </a:pPr>
            <a:r>
              <a:rPr lang="en-US" dirty="0"/>
              <a:t>&lt;plurals name=”</a:t>
            </a:r>
            <a:r>
              <a:rPr lang="en-US" dirty="0" err="1"/>
              <a:t>androidPlural</a:t>
            </a:r>
            <a:r>
              <a:rPr lang="en-US" dirty="0"/>
              <a:t>”&gt;</a:t>
            </a:r>
          </a:p>
          <a:p>
            <a:pPr>
              <a:buNone/>
            </a:pPr>
            <a:r>
              <a:rPr lang="en-US" dirty="0"/>
              <a:t>&lt;item quantity=”one”&gt;One android&lt;/item&gt;</a:t>
            </a:r>
          </a:p>
          <a:p>
            <a:pPr>
              <a:buNone/>
            </a:pPr>
            <a:r>
              <a:rPr lang="en-US" dirty="0"/>
              <a:t>&lt;item quantity=”other”&gt;%d androids&lt;/item&gt;</a:t>
            </a:r>
          </a:p>
          <a:p>
            <a:pPr>
              <a:buNone/>
            </a:pPr>
            <a:r>
              <a:rPr lang="en-US" dirty="0"/>
              <a:t>&lt;/plurals&gt;</a:t>
            </a:r>
          </a:p>
          <a:p>
            <a:pPr>
              <a:buNone/>
            </a:pPr>
            <a:r>
              <a:rPr lang="en-US" dirty="0"/>
              <a:t>&lt;color name=”</a:t>
            </a:r>
            <a:r>
              <a:rPr lang="en-US" dirty="0" err="1"/>
              <a:t>app_background</a:t>
            </a:r>
            <a:r>
              <a:rPr lang="en-US" dirty="0"/>
              <a:t>”&gt;#FF0000FF&lt;/color&gt;</a:t>
            </a:r>
          </a:p>
          <a:p>
            <a:pPr>
              <a:buNone/>
            </a:pPr>
            <a:r>
              <a:rPr lang="en-US" dirty="0"/>
              <a:t>&lt;</a:t>
            </a:r>
            <a:r>
              <a:rPr lang="en-US" dirty="0" err="1"/>
              <a:t>dimen</a:t>
            </a:r>
            <a:r>
              <a:rPr lang="en-US" dirty="0"/>
              <a:t> name=”</a:t>
            </a:r>
            <a:r>
              <a:rPr lang="en-US" dirty="0" err="1"/>
              <a:t>default_border</a:t>
            </a:r>
            <a:r>
              <a:rPr lang="en-US" dirty="0"/>
              <a:t>”&gt;5px&lt;/</a:t>
            </a:r>
            <a:r>
              <a:rPr lang="en-US" dirty="0" err="1"/>
              <a:t>dimen</a:t>
            </a:r>
            <a:r>
              <a:rPr lang="en-US" dirty="0"/>
              <a:t>&gt;</a:t>
            </a:r>
          </a:p>
          <a:p>
            <a:pPr>
              <a:buNone/>
            </a:pPr>
            <a:r>
              <a:rPr lang="en-US" dirty="0"/>
              <a:t>&lt;string-array name=“</a:t>
            </a:r>
            <a:r>
              <a:rPr lang="en-US" dirty="0" err="1"/>
              <a:t>string_array</a:t>
            </a:r>
            <a:r>
              <a:rPr lang="en-US" dirty="0"/>
              <a:t>“&gt;</a:t>
            </a:r>
          </a:p>
          <a:p>
            <a:pPr>
              <a:buNone/>
            </a:pPr>
            <a:r>
              <a:rPr lang="en-US" dirty="0"/>
              <a:t>&lt;item&gt;Item 1&lt;/item&gt;</a:t>
            </a:r>
          </a:p>
          <a:p>
            <a:pPr>
              <a:buNone/>
            </a:pPr>
            <a:r>
              <a:rPr lang="en-US" dirty="0"/>
              <a:t>&lt;item&gt;Item 2&lt;/item&gt;</a:t>
            </a:r>
          </a:p>
          <a:p>
            <a:pPr>
              <a:buNone/>
            </a:pPr>
            <a:r>
              <a:rPr lang="en-US" dirty="0"/>
              <a:t>&lt;item&gt;Item 3&lt;/item&gt;</a:t>
            </a:r>
          </a:p>
          <a:p>
            <a:pPr>
              <a:buNone/>
            </a:pPr>
            <a:r>
              <a:rPr lang="en-US" dirty="0"/>
              <a:t>&lt;/string-array&gt;</a:t>
            </a:r>
          </a:p>
          <a:p>
            <a:pPr>
              <a:buNone/>
            </a:pPr>
            <a:r>
              <a:rPr lang="en-US" dirty="0"/>
              <a:t>&lt;array name=“</a:t>
            </a:r>
            <a:r>
              <a:rPr lang="en-US" dirty="0" err="1"/>
              <a:t>integer_array</a:t>
            </a:r>
            <a:r>
              <a:rPr lang="en-US" dirty="0"/>
              <a:t>“&gt;</a:t>
            </a:r>
          </a:p>
          <a:p>
            <a:pPr>
              <a:buNone/>
            </a:pPr>
            <a:r>
              <a:rPr lang="en-US" dirty="0"/>
              <a:t>&lt;item&gt;3&lt;/item&gt;</a:t>
            </a:r>
          </a:p>
          <a:p>
            <a:pPr>
              <a:buNone/>
            </a:pPr>
            <a:r>
              <a:rPr lang="en-US" dirty="0"/>
              <a:t>&lt;item&gt;2&lt;/item&gt;</a:t>
            </a:r>
          </a:p>
          <a:p>
            <a:pPr>
              <a:buNone/>
            </a:pPr>
            <a:r>
              <a:rPr lang="en-US" dirty="0"/>
              <a:t>&lt;item&gt;1&lt;/item&gt;</a:t>
            </a:r>
          </a:p>
          <a:p>
            <a:pPr>
              <a:buNone/>
            </a:pPr>
            <a:r>
              <a:rPr lang="en-US" dirty="0"/>
              <a:t>&lt;/array&gt;</a:t>
            </a:r>
          </a:p>
          <a:p>
            <a:pPr>
              <a:buNone/>
            </a:pPr>
            <a:r>
              <a:rPr lang="en-US" dirty="0"/>
              <a:t>&lt;/resources&gt;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Strings</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104</a:t>
            </a:fld>
            <a:endParaRPr lang="en-US" dirty="0">
              <a:solidFill>
                <a:srgbClr val="0E02AA"/>
              </a:solidFill>
            </a:endParaRPr>
          </a:p>
        </p:txBody>
      </p:sp>
      <p:sp>
        <p:nvSpPr>
          <p:cNvPr id="3" name="Content Placeholder 2"/>
          <p:cNvSpPr>
            <a:spLocks noGrp="1"/>
          </p:cNvSpPr>
          <p:nvPr>
            <p:ph sz="quarter" idx="1"/>
          </p:nvPr>
        </p:nvSpPr>
        <p:spPr>
          <a:xfrm>
            <a:off x="152400" y="609600"/>
            <a:ext cx="8763000" cy="6019800"/>
          </a:xfrm>
        </p:spPr>
        <p:txBody>
          <a:bodyPr>
            <a:normAutofit fontScale="92500" lnSpcReduction="20000"/>
          </a:bodyPr>
          <a:lstStyle/>
          <a:p>
            <a:pPr>
              <a:buNone/>
            </a:pPr>
            <a:r>
              <a:rPr lang="en-US" dirty="0">
                <a:solidFill>
                  <a:srgbClr val="FF0000"/>
                </a:solidFill>
              </a:rPr>
              <a:t>In strings.xml file : (res/values/strings.xml file)</a:t>
            </a:r>
          </a:p>
          <a:p>
            <a:pPr>
              <a:buNone/>
            </a:pPr>
            <a:r>
              <a:rPr lang="en-US" dirty="0"/>
              <a:t>&lt;resources&gt;</a:t>
            </a:r>
          </a:p>
          <a:p>
            <a:pPr>
              <a:buNone/>
            </a:pPr>
            <a:r>
              <a:rPr lang="en-US" dirty="0"/>
              <a:t>	&lt;string name=</a:t>
            </a:r>
            <a:r>
              <a:rPr lang="en-US" i="1" dirty="0"/>
              <a:t>"</a:t>
            </a:r>
            <a:r>
              <a:rPr lang="en-US" i="1" dirty="0" err="1"/>
              <a:t>app_name</a:t>
            </a:r>
            <a:r>
              <a:rPr lang="en-US" i="1" dirty="0"/>
              <a:t>"&gt;</a:t>
            </a:r>
            <a:r>
              <a:rPr lang="en-US" i="1" dirty="0" err="1"/>
              <a:t>StylesThemesEx</a:t>
            </a:r>
            <a:r>
              <a:rPr lang="en-US" i="1" dirty="0"/>
              <a:t>&lt;/string&gt;</a:t>
            </a:r>
            <a:r>
              <a:rPr lang="en-US" dirty="0"/>
              <a:t>    </a:t>
            </a:r>
            <a:endParaRPr lang="en-US" i="1" dirty="0"/>
          </a:p>
          <a:p>
            <a:pPr>
              <a:buNone/>
            </a:pPr>
            <a:r>
              <a:rPr lang="en-US" dirty="0"/>
              <a:t>    &lt;string name=</a:t>
            </a:r>
            <a:r>
              <a:rPr lang="en-US" i="1" dirty="0"/>
              <a:t>"</a:t>
            </a:r>
            <a:r>
              <a:rPr lang="en-US" i="1" dirty="0" err="1"/>
              <a:t>hello_world</a:t>
            </a:r>
            <a:r>
              <a:rPr lang="en-US" i="1" dirty="0"/>
              <a:t>"&gt;Hello world!&lt;/string&gt;</a:t>
            </a:r>
          </a:p>
          <a:p>
            <a:pPr>
              <a:buNone/>
            </a:pPr>
            <a:r>
              <a:rPr lang="en-US" dirty="0"/>
              <a:t>	&lt;string name=</a:t>
            </a:r>
            <a:r>
              <a:rPr lang="en-US" i="1" dirty="0"/>
              <a:t>"Theme1str"&gt;Theme1 Text&lt;/string&gt;</a:t>
            </a:r>
          </a:p>
          <a:p>
            <a:pPr>
              <a:buNone/>
            </a:pPr>
            <a:r>
              <a:rPr lang="en-US" dirty="0"/>
              <a:t>	&lt;/resources&gt;</a:t>
            </a:r>
          </a:p>
          <a:p>
            <a:pPr>
              <a:buNone/>
            </a:pPr>
            <a:r>
              <a:rPr lang="en-US" dirty="0">
                <a:solidFill>
                  <a:srgbClr val="FF0000"/>
                </a:solidFill>
              </a:rPr>
              <a:t>In activity_main.xml file (res/layout/activity_main.xml file)</a:t>
            </a:r>
          </a:p>
          <a:p>
            <a:pPr>
              <a:buNone/>
            </a:pPr>
            <a:r>
              <a:rPr lang="en-US" dirty="0"/>
              <a:t>&lt;</a:t>
            </a:r>
            <a:r>
              <a:rPr lang="en-US" dirty="0" err="1"/>
              <a:t>TextView</a:t>
            </a:r>
            <a:endParaRPr lang="en-US" dirty="0"/>
          </a:p>
          <a:p>
            <a:pPr>
              <a:buNone/>
            </a:pPr>
            <a:r>
              <a:rPr lang="en-US" dirty="0"/>
              <a:t>        </a:t>
            </a:r>
            <a:r>
              <a:rPr lang="en-US" dirty="0" err="1"/>
              <a:t>android:id</a:t>
            </a:r>
            <a:r>
              <a:rPr lang="en-US" dirty="0"/>
              <a:t>=</a:t>
            </a:r>
            <a:r>
              <a:rPr lang="en-US" i="1" dirty="0"/>
              <a:t>"@+id/textView1"</a:t>
            </a:r>
          </a:p>
          <a:p>
            <a:pPr>
              <a:buNone/>
            </a:pPr>
            <a:r>
              <a:rPr lang="en-US" dirty="0"/>
              <a:t>        style=</a:t>
            </a:r>
            <a:r>
              <a:rPr lang="en-US" i="1" dirty="0"/>
              <a:t>"@style/</a:t>
            </a:r>
            <a:r>
              <a:rPr lang="en-US" i="1" dirty="0" err="1"/>
              <a:t>SpecialText</a:t>
            </a:r>
            <a:r>
              <a:rPr lang="en-US" i="1" dirty="0"/>
              <a:t>"</a:t>
            </a:r>
          </a:p>
          <a:p>
            <a:pPr>
              <a:buNone/>
            </a:pPr>
            <a:r>
              <a:rPr lang="en-US" dirty="0"/>
              <a:t>        </a:t>
            </a:r>
            <a:r>
              <a:rPr lang="en-US" dirty="0" err="1"/>
              <a:t>android:layout_width</a:t>
            </a:r>
            <a:r>
              <a:rPr lang="en-US" dirty="0"/>
              <a:t>=</a:t>
            </a:r>
            <a:r>
              <a:rPr lang="en-US" i="1" dirty="0"/>
              <a:t>"</a:t>
            </a:r>
            <a:r>
              <a:rPr lang="en-US" i="1" dirty="0" err="1"/>
              <a:t>wrap_content</a:t>
            </a:r>
            <a:r>
              <a:rPr lang="en-US" i="1" dirty="0"/>
              <a:t>"</a:t>
            </a:r>
          </a:p>
          <a:p>
            <a:pPr>
              <a:buNone/>
            </a:pPr>
            <a:r>
              <a:rPr lang="en-US" dirty="0"/>
              <a:t>        </a:t>
            </a:r>
            <a:r>
              <a:rPr lang="en-US" dirty="0" err="1"/>
              <a:t>android:layout_height</a:t>
            </a:r>
            <a:r>
              <a:rPr lang="en-US" dirty="0"/>
              <a:t>=</a:t>
            </a:r>
            <a:r>
              <a:rPr lang="en-US" i="1" dirty="0"/>
              <a:t>"</a:t>
            </a:r>
            <a:r>
              <a:rPr lang="en-US" i="1" dirty="0" err="1"/>
              <a:t>wrap_content</a:t>
            </a:r>
            <a:r>
              <a:rPr lang="en-US" i="1" dirty="0"/>
              <a:t>"</a:t>
            </a:r>
          </a:p>
          <a:p>
            <a:pPr>
              <a:buNone/>
            </a:pPr>
            <a:r>
              <a:rPr lang="en-US" dirty="0"/>
              <a:t>        </a:t>
            </a:r>
            <a:r>
              <a:rPr lang="en-US" dirty="0" err="1"/>
              <a:t>android:text</a:t>
            </a:r>
            <a:r>
              <a:rPr lang="en-US" dirty="0"/>
              <a:t>=</a:t>
            </a:r>
            <a:r>
              <a:rPr lang="en-US" i="1" dirty="0"/>
              <a:t>"@string/</a:t>
            </a:r>
            <a:r>
              <a:rPr lang="en-US" i="1" dirty="0" err="1"/>
              <a:t>hello_world</a:t>
            </a:r>
            <a:r>
              <a:rPr lang="en-US" i="1" dirty="0"/>
              <a:t>" /&gt;</a:t>
            </a:r>
            <a:endParaRPr lang="en-US" dirty="0">
              <a:solidFill>
                <a:srgbClr val="FF0000"/>
              </a:solidFill>
            </a:endParaRPr>
          </a:p>
          <a:p>
            <a:pPr>
              <a:buNone/>
            </a:pPr>
            <a:endParaRPr lang="en-US" dirty="0">
              <a:solidFill>
                <a:srgbClr val="FF0000"/>
              </a:solidFill>
            </a:endParaRPr>
          </a:p>
          <a:p>
            <a:pPr>
              <a:buNone/>
            </a:pPr>
            <a:r>
              <a:rPr lang="en-US" dirty="0"/>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Styles &amp; Themes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105</a:t>
            </a:fld>
            <a:endParaRPr lang="en-US"/>
          </a:p>
        </p:txBody>
      </p:sp>
      <p:sp>
        <p:nvSpPr>
          <p:cNvPr id="3" name="Content Placeholder 2"/>
          <p:cNvSpPr>
            <a:spLocks noGrp="1"/>
          </p:cNvSpPr>
          <p:nvPr>
            <p:ph sz="quarter" idx="1"/>
          </p:nvPr>
        </p:nvSpPr>
        <p:spPr>
          <a:xfrm>
            <a:off x="304800" y="533400"/>
            <a:ext cx="8458200" cy="5940552"/>
          </a:xfrm>
        </p:spPr>
        <p:txBody>
          <a:bodyPr/>
          <a:lstStyle/>
          <a:p>
            <a:pPr algn="just">
              <a:buFont typeface="Arial" pitchFamily="34" charset="0"/>
              <a:buChar char="•"/>
            </a:pPr>
            <a:r>
              <a:rPr lang="en-US" dirty="0"/>
              <a:t> A </a:t>
            </a:r>
            <a:r>
              <a:rPr lang="en-US" dirty="0">
                <a:solidFill>
                  <a:srgbClr val="FF0000"/>
                </a:solidFill>
              </a:rPr>
              <a:t>style</a:t>
            </a:r>
            <a:r>
              <a:rPr lang="en-US" dirty="0"/>
              <a:t> is a set of one or more formatting attributes that you can apply as a unit to single elements in your layout </a:t>
            </a:r>
            <a:r>
              <a:rPr lang="en-US" u="sng" dirty="0">
                <a:hlinkClick r:id="rId2"/>
              </a:rPr>
              <a:t>XML file</a:t>
            </a:r>
            <a:r>
              <a:rPr lang="en-US" dirty="0"/>
              <a:t>(s). </a:t>
            </a:r>
          </a:p>
          <a:p>
            <a:pPr algn="just">
              <a:buNone/>
            </a:pPr>
            <a:r>
              <a:rPr lang="en-US" dirty="0"/>
              <a:t>		</a:t>
            </a:r>
            <a:r>
              <a:rPr lang="en-US" dirty="0">
                <a:solidFill>
                  <a:srgbClr val="FF0000"/>
                </a:solidFill>
              </a:rPr>
              <a:t>ex:</a:t>
            </a:r>
            <a:r>
              <a:rPr lang="en-US" dirty="0"/>
              <a:t> certain text size and color</a:t>
            </a:r>
          </a:p>
          <a:p>
            <a:pPr algn="just">
              <a:buFont typeface="Arial" pitchFamily="34" charset="0"/>
              <a:buChar char="•"/>
            </a:pPr>
            <a:r>
              <a:rPr lang="en-US" dirty="0"/>
              <a:t> A </a:t>
            </a:r>
            <a:r>
              <a:rPr lang="en-US" dirty="0">
                <a:solidFill>
                  <a:srgbClr val="FF0000"/>
                </a:solidFill>
              </a:rPr>
              <a:t>theme</a:t>
            </a:r>
            <a:r>
              <a:rPr lang="en-US" dirty="0"/>
              <a:t> is a set of one or more formatting attributes that you can apply as a unit to all activities in an application or just a single activity. </a:t>
            </a:r>
          </a:p>
          <a:p>
            <a:pPr algn="just">
              <a:buNone/>
            </a:pPr>
            <a:r>
              <a:rPr lang="en-US" dirty="0"/>
              <a:t>		</a:t>
            </a:r>
            <a:r>
              <a:rPr lang="en-US" dirty="0">
                <a:solidFill>
                  <a:srgbClr val="FF0000"/>
                </a:solidFill>
              </a:rPr>
              <a:t>ex: </a:t>
            </a:r>
            <a:r>
              <a:rPr lang="en-US" dirty="0"/>
              <a:t>colors for the window frame and the panel foreground and background, text sizes and colors for menus.</a:t>
            </a:r>
          </a:p>
          <a:p>
            <a:pPr>
              <a:buFont typeface="Arial" pitchFamily="34" charset="0"/>
              <a:buChar char="•"/>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Defining and using styles </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106</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normAutofit lnSpcReduction="10000"/>
          </a:bodyPr>
          <a:lstStyle/>
          <a:p>
            <a:pPr>
              <a:buNone/>
            </a:pPr>
            <a:r>
              <a:rPr lang="en-US" dirty="0">
                <a:solidFill>
                  <a:srgbClr val="FF0000"/>
                </a:solidFill>
              </a:rPr>
              <a:t>In styles.xml file : </a:t>
            </a:r>
            <a:r>
              <a:rPr lang="en-US" dirty="0"/>
              <a:t>(res/values/styles.xml file )</a:t>
            </a:r>
          </a:p>
          <a:p>
            <a:pPr marL="0" indent="0">
              <a:buNone/>
            </a:pPr>
            <a:r>
              <a:rPr lang="en-US" dirty="0"/>
              <a:t>&lt;resources&gt; &lt;style name="</a:t>
            </a:r>
            <a:r>
              <a:rPr lang="en-US" dirty="0" err="1"/>
              <a:t>SpecialText</a:t>
            </a:r>
            <a:r>
              <a:rPr lang="en-US" dirty="0"/>
              <a:t>" 	parent="@style/Text"&gt; </a:t>
            </a:r>
          </a:p>
          <a:p>
            <a:pPr marL="0" indent="0">
              <a:buNone/>
            </a:pPr>
            <a:r>
              <a:rPr lang="en-US" dirty="0"/>
              <a:t>&lt;item 	name="</a:t>
            </a:r>
            <a:r>
              <a:rPr lang="en-US" dirty="0" err="1"/>
              <a:t>android:textSize</a:t>
            </a:r>
            <a:r>
              <a:rPr lang="en-US" dirty="0"/>
              <a:t>"&gt;18sp&lt;/item&gt; </a:t>
            </a:r>
          </a:p>
          <a:p>
            <a:pPr marL="0" indent="0">
              <a:buNone/>
            </a:pPr>
            <a:r>
              <a:rPr lang="en-US" dirty="0"/>
              <a:t>&lt;item 	name="</a:t>
            </a:r>
            <a:r>
              <a:rPr lang="en-US" dirty="0" err="1"/>
              <a:t>android:textColor</a:t>
            </a:r>
            <a:r>
              <a:rPr lang="en-US" dirty="0"/>
              <a:t>"&gt;#008&lt;/item&gt; &lt;/style&gt; &lt;/resources&gt; </a:t>
            </a:r>
          </a:p>
          <a:p>
            <a:pPr>
              <a:buNone/>
            </a:pPr>
            <a:endParaRPr lang="en-US" dirty="0"/>
          </a:p>
          <a:p>
            <a:pPr>
              <a:buNone/>
            </a:pPr>
            <a:r>
              <a:rPr lang="en-US" dirty="0">
                <a:solidFill>
                  <a:srgbClr val="FF0000"/>
                </a:solidFill>
              </a:rPr>
              <a:t>In activity_main.xml file :</a:t>
            </a:r>
          </a:p>
          <a:p>
            <a:pPr>
              <a:buNone/>
            </a:pPr>
            <a:r>
              <a:rPr lang="en-US" dirty="0"/>
              <a:t>&lt;</a:t>
            </a:r>
            <a:r>
              <a:rPr lang="en-US" dirty="0" err="1"/>
              <a:t>TextView</a:t>
            </a:r>
            <a:endParaRPr lang="en-US" dirty="0"/>
          </a:p>
          <a:p>
            <a:pPr>
              <a:buNone/>
            </a:pPr>
            <a:r>
              <a:rPr lang="en-US" dirty="0"/>
              <a:t>        </a:t>
            </a:r>
            <a:r>
              <a:rPr lang="en-US" dirty="0" err="1"/>
              <a:t>android:id</a:t>
            </a:r>
            <a:r>
              <a:rPr lang="en-US" dirty="0"/>
              <a:t>=</a:t>
            </a:r>
            <a:r>
              <a:rPr lang="en-US" i="1" dirty="0"/>
              <a:t>"@+id/textView1"</a:t>
            </a:r>
          </a:p>
          <a:p>
            <a:pPr>
              <a:buNone/>
            </a:pPr>
            <a:r>
              <a:rPr lang="en-US" dirty="0"/>
              <a:t>        style=</a:t>
            </a:r>
            <a:r>
              <a:rPr lang="en-US" i="1" dirty="0"/>
              <a:t>"@style/</a:t>
            </a:r>
            <a:r>
              <a:rPr lang="en-US" i="1" dirty="0" err="1"/>
              <a:t>SpecialText</a:t>
            </a:r>
            <a:r>
              <a:rPr lang="en-US" i="1" dirty="0"/>
              <a:t>"</a:t>
            </a:r>
          </a:p>
          <a:p>
            <a:pPr>
              <a:buNone/>
            </a:pPr>
            <a:r>
              <a:rPr lang="en-US" dirty="0"/>
              <a:t>        </a:t>
            </a:r>
            <a:r>
              <a:rPr lang="en-US" dirty="0" err="1"/>
              <a:t>android:layout_width</a:t>
            </a:r>
            <a:r>
              <a:rPr lang="en-US" dirty="0"/>
              <a:t>=</a:t>
            </a:r>
            <a:r>
              <a:rPr lang="en-US" i="1" dirty="0"/>
              <a:t>"</a:t>
            </a:r>
            <a:r>
              <a:rPr lang="en-US" i="1" dirty="0" err="1"/>
              <a:t>wrap_content</a:t>
            </a:r>
            <a:r>
              <a:rPr lang="en-US" i="1" dirty="0"/>
              <a:t>"</a:t>
            </a:r>
          </a:p>
          <a:p>
            <a:pPr>
              <a:buNone/>
            </a:pPr>
            <a:r>
              <a:rPr lang="en-US" dirty="0"/>
              <a:t>        </a:t>
            </a:r>
            <a:r>
              <a:rPr lang="en-US" dirty="0" err="1"/>
              <a:t>android:layout_height</a:t>
            </a:r>
            <a:r>
              <a:rPr lang="en-US" dirty="0"/>
              <a:t>=</a:t>
            </a:r>
            <a:r>
              <a:rPr lang="en-US" i="1" dirty="0"/>
              <a:t>"</a:t>
            </a:r>
            <a:r>
              <a:rPr lang="en-US" i="1" dirty="0" err="1"/>
              <a:t>wrap_content</a:t>
            </a:r>
            <a:r>
              <a:rPr lang="en-US" i="1" dirty="0"/>
              <a:t>"</a:t>
            </a:r>
          </a:p>
          <a:p>
            <a:pPr>
              <a:buNone/>
            </a:pPr>
            <a:r>
              <a:rPr lang="en-US" dirty="0"/>
              <a:t>        </a:t>
            </a:r>
            <a:r>
              <a:rPr lang="en-US" dirty="0" err="1"/>
              <a:t>android:text</a:t>
            </a:r>
            <a:r>
              <a:rPr lang="en-US" dirty="0"/>
              <a:t>=</a:t>
            </a:r>
            <a:r>
              <a:rPr lang="en-US" i="1" dirty="0"/>
              <a:t>"@string/</a:t>
            </a:r>
            <a:r>
              <a:rPr lang="en-US" i="1" dirty="0" err="1"/>
              <a:t>hello_world</a:t>
            </a:r>
            <a:r>
              <a:rPr lang="en-US" i="1" dirty="0"/>
              <a:t>" /&gt;</a:t>
            </a:r>
            <a:endParaRPr lang="en-US" dirty="0"/>
          </a:p>
          <a:p>
            <a:pPr>
              <a:buNone/>
            </a:pPr>
            <a:endParaRPr lang="en-US" dirty="0"/>
          </a:p>
          <a:p>
            <a:pPr>
              <a:buNone/>
            </a:pP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107</a:t>
            </a:fld>
            <a:endParaRPr lang="en-US"/>
          </a:p>
        </p:txBody>
      </p:sp>
      <p:sp>
        <p:nvSpPr>
          <p:cNvPr id="4" name="Content Placeholder 3"/>
          <p:cNvSpPr>
            <a:spLocks noGrp="1"/>
          </p:cNvSpPr>
          <p:nvPr>
            <p:ph sz="quarter" idx="1"/>
          </p:nvPr>
        </p:nvSpPr>
        <p:spPr>
          <a:xfrm>
            <a:off x="914400" y="381000"/>
            <a:ext cx="7772400" cy="5638800"/>
          </a:xfrm>
        </p:spPr>
        <p:txBody>
          <a:bodyPr>
            <a:normAutofit/>
          </a:bodyPr>
          <a:lstStyle/>
          <a:p>
            <a:pPr>
              <a:buNone/>
            </a:pPr>
            <a:r>
              <a:rPr lang="en-US" sz="2400" dirty="0"/>
              <a:t> &lt;Button</a:t>
            </a:r>
          </a:p>
          <a:p>
            <a:pPr>
              <a:buNone/>
            </a:pPr>
            <a:r>
              <a:rPr lang="en-US" sz="2400" dirty="0"/>
              <a:t>        </a:t>
            </a:r>
            <a:r>
              <a:rPr lang="en-US" sz="2400" dirty="0" err="1"/>
              <a:t>android:id</a:t>
            </a:r>
            <a:r>
              <a:rPr lang="en-US" sz="2400" dirty="0"/>
              <a:t>=</a:t>
            </a:r>
            <a:r>
              <a:rPr lang="en-US" sz="2400" i="1" dirty="0"/>
              <a:t>"@+id/button2"</a:t>
            </a:r>
          </a:p>
          <a:p>
            <a:pPr>
              <a:buNone/>
            </a:pPr>
            <a:r>
              <a:rPr lang="en-US" sz="2400" dirty="0"/>
              <a:t>        </a:t>
            </a:r>
            <a:r>
              <a:rPr lang="en-US" sz="2400" dirty="0" err="1"/>
              <a:t>android:layout_width</a:t>
            </a:r>
            <a:r>
              <a:rPr lang="en-US" sz="2400" dirty="0"/>
              <a:t>=</a:t>
            </a:r>
            <a:r>
              <a:rPr lang="en-US" sz="2400" i="1" dirty="0"/>
              <a:t>"</a:t>
            </a:r>
            <a:r>
              <a:rPr lang="en-US" sz="2400" i="1" dirty="0" err="1"/>
              <a:t>wrap_content</a:t>
            </a:r>
            <a:r>
              <a:rPr lang="en-US" sz="2400" i="1" dirty="0"/>
              <a:t>"</a:t>
            </a:r>
          </a:p>
          <a:p>
            <a:pPr>
              <a:buNone/>
            </a:pPr>
            <a:r>
              <a:rPr lang="en-US" sz="2400" dirty="0"/>
              <a:t>        </a:t>
            </a:r>
            <a:r>
              <a:rPr lang="en-US" sz="2400" dirty="0" err="1"/>
              <a:t>android:layout_height</a:t>
            </a:r>
            <a:r>
              <a:rPr lang="en-US" sz="2400" dirty="0"/>
              <a:t>=</a:t>
            </a:r>
            <a:r>
              <a:rPr lang="en-US" sz="2400" i="1" dirty="0"/>
              <a:t>“</a:t>
            </a:r>
            <a:r>
              <a:rPr lang="en-US" sz="2400" i="1" dirty="0" err="1"/>
              <a:t>fill_parent</a:t>
            </a:r>
            <a:r>
              <a:rPr lang="en-US" sz="2400" i="1" dirty="0"/>
              <a:t>"</a:t>
            </a:r>
          </a:p>
          <a:p>
            <a:pPr>
              <a:buNone/>
            </a:pPr>
            <a:r>
              <a:rPr lang="en-US" sz="2400" dirty="0"/>
              <a:t>        </a:t>
            </a:r>
            <a:r>
              <a:rPr lang="en-US" sz="2400" dirty="0" err="1"/>
              <a:t>android:layout_x</a:t>
            </a:r>
            <a:r>
              <a:rPr lang="en-US" sz="2400" dirty="0"/>
              <a:t>=</a:t>
            </a:r>
            <a:r>
              <a:rPr lang="en-US" sz="2400" i="1" dirty="0"/>
              <a:t>"12dp"</a:t>
            </a:r>
          </a:p>
          <a:p>
            <a:pPr>
              <a:buNone/>
            </a:pPr>
            <a:r>
              <a:rPr lang="en-US" sz="2400" dirty="0"/>
              <a:t>        </a:t>
            </a:r>
            <a:r>
              <a:rPr lang="en-US" sz="2400" dirty="0" err="1"/>
              <a:t>android:layout_y</a:t>
            </a:r>
            <a:r>
              <a:rPr lang="en-US" sz="2400" dirty="0"/>
              <a:t>=</a:t>
            </a:r>
            <a:r>
              <a:rPr lang="en-US" sz="2400" i="1" dirty="0"/>
              <a:t>"100dp"        </a:t>
            </a:r>
          </a:p>
          <a:p>
            <a:pPr>
              <a:buNone/>
            </a:pPr>
            <a:r>
              <a:rPr lang="en-US" sz="2400" dirty="0"/>
              <a:t>        </a:t>
            </a:r>
            <a:r>
              <a:rPr lang="en-US" sz="2400" dirty="0" err="1"/>
              <a:t>android:text</a:t>
            </a:r>
            <a:r>
              <a:rPr lang="en-US" sz="2400" dirty="0"/>
              <a:t>=</a:t>
            </a:r>
            <a:r>
              <a:rPr lang="en-US" sz="2400" i="1" dirty="0"/>
              <a:t>"@string/btn2str" /&gt;</a:t>
            </a:r>
          </a:p>
          <a:p>
            <a:pPr>
              <a:buNone/>
            </a:pPr>
            <a:endParaRPr lang="en-US" sz="2800" i="1" dirty="0"/>
          </a:p>
          <a:p>
            <a:pPr>
              <a:buNone/>
            </a:pPr>
            <a:r>
              <a:rPr lang="en-US" sz="2800" b="1" i="1" dirty="0" err="1"/>
              <a:t>wrap_content</a:t>
            </a:r>
            <a:r>
              <a:rPr lang="en-US" sz="2800" b="1" i="1" dirty="0"/>
              <a:t>:  </a:t>
            </a:r>
            <a:r>
              <a:rPr lang="en-US" sz="2800" i="1" dirty="0"/>
              <a:t>width of the button will be same as that of its content.</a:t>
            </a:r>
          </a:p>
          <a:p>
            <a:pPr>
              <a:buNone/>
            </a:pPr>
            <a:r>
              <a:rPr lang="en-US" sz="2800" b="1" i="1" dirty="0" err="1"/>
              <a:t>fill_parent</a:t>
            </a:r>
            <a:r>
              <a:rPr lang="en-US" sz="2800" b="1" i="1" dirty="0"/>
              <a:t>:</a:t>
            </a:r>
            <a:r>
              <a:rPr lang="en-US" sz="2800" i="1" dirty="0"/>
              <a:t> </a:t>
            </a:r>
            <a:r>
              <a:rPr lang="en-US" dirty="0"/>
              <a:t>height of the button occupies the entire height of the parent (screen).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108</a:t>
            </a:fld>
            <a:endParaRPr lang="en-US"/>
          </a:p>
        </p:txBody>
      </p:sp>
      <p:sp>
        <p:nvSpPr>
          <p:cNvPr id="4" name="Content Placeholder 3"/>
          <p:cNvSpPr>
            <a:spLocks noGrp="1"/>
          </p:cNvSpPr>
          <p:nvPr>
            <p:ph sz="quarter" idx="1"/>
          </p:nvPr>
        </p:nvSpPr>
        <p:spPr>
          <a:xfrm>
            <a:off x="0" y="533400"/>
            <a:ext cx="9144000" cy="6324600"/>
          </a:xfrm>
        </p:spPr>
        <p:txBody>
          <a:bodyPr>
            <a:normAutofit/>
          </a:bodyPr>
          <a:lstStyle/>
          <a:p>
            <a:pPr>
              <a:buNone/>
            </a:pP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&lt;</a:t>
            </a:r>
            <a:r>
              <a:rPr lang="en-US" sz="2000" dirty="0" err="1">
                <a:latin typeface="Times New Roman" pitchFamily="18" charset="0"/>
                <a:cs typeface="Times New Roman" pitchFamily="18" charset="0"/>
              </a:rPr>
              <a:t>TextView</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android:id</a:t>
            </a:r>
            <a:r>
              <a:rPr lang="en-US" sz="2000" dirty="0">
                <a:latin typeface="Times New Roman" pitchFamily="18" charset="0"/>
                <a:cs typeface="Times New Roman" pitchFamily="18" charset="0"/>
              </a:rPr>
              <a:t>="@+id/</a:t>
            </a:r>
            <a:r>
              <a:rPr lang="en-US" sz="2000" dirty="0" err="1">
                <a:latin typeface="Times New Roman" pitchFamily="18" charset="0"/>
                <a:cs typeface="Times New Roman" pitchFamily="18" charset="0"/>
              </a:rPr>
              <a:t>tv_test</a:t>
            </a:r>
            <a:r>
              <a:rPr lang="en-US" sz="2000"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android:layout_width</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wrap_content</a:t>
            </a:r>
            <a:r>
              <a:rPr lang="en-US" sz="2000"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android:layout_height</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wrap_content</a:t>
            </a:r>
            <a:r>
              <a:rPr lang="en-US" sz="2000"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android:background</a:t>
            </a:r>
            <a:r>
              <a:rPr lang="en-US" sz="2000" dirty="0">
                <a:latin typeface="Times New Roman" pitchFamily="18" charset="0"/>
                <a:cs typeface="Times New Roman" pitchFamily="18" charset="0"/>
              </a:rPr>
              <a:t>="@color/</a:t>
            </a:r>
            <a:r>
              <a:rPr lang="en-US" sz="2000" dirty="0" err="1">
                <a:latin typeface="Times New Roman" pitchFamily="18" charset="0"/>
                <a:cs typeface="Times New Roman" pitchFamily="18" charset="0"/>
              </a:rPr>
              <a:t>colorPrimary</a:t>
            </a:r>
            <a:r>
              <a:rPr lang="en-US" sz="2000"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android:text</a:t>
            </a:r>
            <a:r>
              <a:rPr lang="en-US" sz="2000" dirty="0">
                <a:latin typeface="Times New Roman" pitchFamily="18" charset="0"/>
                <a:cs typeface="Times New Roman" pitchFamily="18" charset="0"/>
              </a:rPr>
              <a:t>="@string/title"</a:t>
            </a:r>
          </a:p>
          <a:p>
            <a:pPr>
              <a:buNone/>
            </a:pPr>
            <a:r>
              <a:rPr lang="en-US" sz="2000" dirty="0">
                <a:latin typeface="Times New Roman" pitchFamily="18" charset="0"/>
                <a:cs typeface="Times New Roman" pitchFamily="18" charset="0"/>
              </a:rPr>
              <a:t>    style="@style/</a:t>
            </a:r>
            <a:r>
              <a:rPr lang="en-US" sz="2000" dirty="0" err="1">
                <a:latin typeface="Times New Roman" pitchFamily="18" charset="0"/>
                <a:cs typeface="Times New Roman" pitchFamily="18" charset="0"/>
              </a:rPr>
              <a:t>TitleStyle</a:t>
            </a:r>
            <a:r>
              <a:rPr lang="en-US" sz="2000" dirty="0">
                <a:latin typeface="Times New Roman" pitchFamily="18" charset="0"/>
                <a:cs typeface="Times New Roman" pitchFamily="18" charset="0"/>
              </a:rPr>
              <a:t>"/&gt;</a:t>
            </a:r>
          </a:p>
          <a:p>
            <a:pPr>
              <a:buNone/>
            </a:pPr>
            <a:endParaRPr lang="en-US" sz="2000" dirty="0">
              <a:latin typeface="Times New Roman" pitchFamily="18" charset="0"/>
              <a:cs typeface="Times New Roman" pitchFamily="18" charset="0"/>
            </a:endParaRPr>
          </a:p>
          <a:p>
            <a:pPr>
              <a:buNone/>
            </a:pPr>
            <a:r>
              <a:rPr lang="en-US" dirty="0"/>
              <a:t>  </a:t>
            </a:r>
            <a:r>
              <a:rPr lang="en-US" sz="2000" b="1" dirty="0"/>
              <a:t>using Resources in java code:</a:t>
            </a:r>
          </a:p>
          <a:p>
            <a:pPr>
              <a:buNone/>
            </a:pPr>
            <a:r>
              <a:rPr lang="en-US" sz="2000" dirty="0" err="1">
                <a:latin typeface="Times New Roman" pitchFamily="18" charset="0"/>
                <a:cs typeface="Times New Roman" pitchFamily="18" charset="0"/>
              </a:rPr>
              <a:t>getResources</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getColor</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R.color.colorPrimary</a:t>
            </a:r>
            <a:r>
              <a:rPr lang="en-US" sz="2000" dirty="0">
                <a:latin typeface="Times New Roman" pitchFamily="18" charset="0"/>
                <a:cs typeface="Times New Roman" pitchFamily="18" charset="0"/>
              </a:rPr>
              <a:t>);</a:t>
            </a:r>
          </a:p>
          <a:p>
            <a:pPr>
              <a:buNone/>
            </a:pPr>
            <a:r>
              <a:rPr lang="en-US" sz="2000" dirty="0" err="1">
                <a:latin typeface="Times New Roman" pitchFamily="18" charset="0"/>
                <a:cs typeface="Times New Roman" pitchFamily="18" charset="0"/>
              </a:rPr>
              <a:t>getResources</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getDrawable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R.drawable.kittens</a:t>
            </a:r>
            <a:r>
              <a:rPr lang="en-US" sz="2000" dirty="0">
                <a:latin typeface="Times New Roman" pitchFamily="18" charset="0"/>
                <a:cs typeface="Times New Roman" pitchFamily="18" charset="0"/>
              </a:rPr>
              <a:t>);</a:t>
            </a:r>
          </a:p>
          <a:p>
            <a:pPr>
              <a:buNone/>
            </a:pPr>
            <a:r>
              <a:rPr lang="en-US" sz="2000" dirty="0" err="1">
                <a:latin typeface="Times New Roman" pitchFamily="18" charset="0"/>
                <a:cs typeface="Times New Roman" pitchFamily="18" charset="0"/>
              </a:rPr>
              <a:t>getDimension</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getFont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getIntArray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getInteger</a:t>
            </a:r>
            <a:r>
              <a:rPr lang="en-US" sz="2000" dirty="0">
                <a:latin typeface="Times New Roman" pitchFamily="18" charset="0"/>
                <a:cs typeface="Times New Roman" pitchFamily="18" charset="0"/>
              </a:rPr>
              <a:t>(),</a:t>
            </a:r>
          </a:p>
          <a:p>
            <a:pPr>
              <a:buNone/>
            </a:pPr>
            <a:r>
              <a:rPr lang="en-US" sz="2000" dirty="0" err="1">
                <a:latin typeface="Times New Roman" pitchFamily="18" charset="0"/>
                <a:cs typeface="Times New Roman" pitchFamily="18" charset="0"/>
              </a:rPr>
              <a:t>getString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getStringArray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getValue</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getXml</a:t>
            </a:r>
            <a:r>
              <a:rPr lang="en-US" sz="2000" dirty="0">
                <a:latin typeface="Times New Roman" pitchFamily="18" charset="0"/>
                <a:cs typeface="Times New Roman" pitchFamily="18" charset="0"/>
              </a:rPr>
              <a:t>()</a:t>
            </a: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Defining and using themes</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109</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normAutofit/>
          </a:bodyPr>
          <a:lstStyle/>
          <a:p>
            <a:pPr>
              <a:buFontTx/>
              <a:buChar char="-"/>
            </a:pPr>
            <a:r>
              <a:rPr lang="en-US" dirty="0"/>
              <a:t>Defining theme is done in styles.xml file as a style.</a:t>
            </a:r>
          </a:p>
          <a:p>
            <a:pPr>
              <a:buFontTx/>
              <a:buChar char="-"/>
            </a:pPr>
            <a:r>
              <a:rPr lang="en-US" dirty="0"/>
              <a:t>A theme is applicable to an activity whole or all the activities of an App.</a:t>
            </a:r>
          </a:p>
          <a:p>
            <a:pPr>
              <a:buNone/>
            </a:pPr>
            <a:r>
              <a:rPr lang="en-US" dirty="0">
                <a:solidFill>
                  <a:srgbClr val="FF0000"/>
                </a:solidFill>
              </a:rPr>
              <a:t>In styles.xml file :</a:t>
            </a:r>
          </a:p>
          <a:p>
            <a:pPr>
              <a:buNone/>
            </a:pPr>
            <a:r>
              <a:rPr lang="en-US" dirty="0"/>
              <a:t>&lt;resources&gt; </a:t>
            </a:r>
          </a:p>
          <a:p>
            <a:pPr>
              <a:buNone/>
            </a:pPr>
            <a:r>
              <a:rPr lang="en-US" dirty="0"/>
              <a:t>&lt;style name="</a:t>
            </a:r>
            <a:r>
              <a:rPr lang="en-US" dirty="0" err="1"/>
              <a:t>CustomTheme</a:t>
            </a:r>
            <a:r>
              <a:rPr lang="en-US" dirty="0"/>
              <a:t>"&gt; </a:t>
            </a:r>
          </a:p>
          <a:p>
            <a:pPr>
              <a:buNone/>
            </a:pPr>
            <a:r>
              <a:rPr lang="en-US" dirty="0"/>
              <a:t>&lt;item name="</a:t>
            </a:r>
            <a:r>
              <a:rPr lang="en-US" dirty="0" err="1"/>
              <a:t>android:windowNoTitle</a:t>
            </a:r>
            <a:r>
              <a:rPr lang="en-US" dirty="0"/>
              <a:t>"&gt;true&lt;/item&gt; </a:t>
            </a:r>
          </a:p>
          <a:p>
            <a:pPr marL="0" indent="0">
              <a:buNone/>
            </a:pPr>
            <a:r>
              <a:rPr lang="en-US" dirty="0"/>
              <a:t>&lt;item name="</a:t>
            </a:r>
            <a:r>
              <a:rPr lang="en-US" dirty="0" err="1"/>
              <a:t>menuItemTextColor</a:t>
            </a:r>
            <a:r>
              <a:rPr lang="en-US" dirty="0"/>
              <a:t>"&gt;?</a:t>
            </a:r>
            <a:r>
              <a:rPr lang="en-US" dirty="0" err="1"/>
              <a:t>panelTextColor</a:t>
            </a:r>
            <a:r>
              <a:rPr lang="en-US" dirty="0"/>
              <a:t>&lt;/item&gt; &lt;item name="</a:t>
            </a:r>
            <a:r>
              <a:rPr lang="en-US" dirty="0" err="1"/>
              <a:t>menuItemTextSize</a:t>
            </a:r>
            <a:r>
              <a:rPr lang="en-US" dirty="0"/>
              <a:t>"&gt;?</a:t>
            </a:r>
            <a:r>
              <a:rPr lang="en-US" dirty="0" err="1"/>
              <a:t>panelTextSize</a:t>
            </a:r>
            <a:r>
              <a:rPr lang="en-US" dirty="0"/>
              <a:t>&lt;/item&gt; &lt;/style&gt;</a:t>
            </a:r>
          </a:p>
          <a:p>
            <a:pPr marL="55563" indent="-55563">
              <a:buNone/>
            </a:pPr>
            <a:r>
              <a:rPr lang="en-US" dirty="0"/>
              <a:t> &lt;/resources&gt;</a:t>
            </a:r>
          </a:p>
          <a:p>
            <a:pPr marL="55563" indent="-55563">
              <a:buNone/>
            </a:pPr>
            <a:r>
              <a:rPr lang="en-US" dirty="0">
                <a:solidFill>
                  <a:srgbClr val="FF0000"/>
                </a:solidFill>
              </a:rPr>
              <a:t>In AndroidManifest.xml file :</a:t>
            </a:r>
          </a:p>
          <a:p>
            <a:pPr marL="55563" indent="-55563">
              <a:buNone/>
            </a:pPr>
            <a:r>
              <a:rPr lang="en-US" dirty="0"/>
              <a:t>&lt;application </a:t>
            </a:r>
            <a:r>
              <a:rPr lang="en-US" dirty="0" err="1"/>
              <a:t>android:theme</a:t>
            </a:r>
            <a:r>
              <a:rPr lang="en-US" dirty="0"/>
              <a:t>="@style/</a:t>
            </a:r>
            <a:r>
              <a:rPr lang="en-US" dirty="0" err="1"/>
              <a:t>CustomTheme</a:t>
            </a:r>
            <a:r>
              <a:rPr lang="en-US" dirty="0"/>
              <a:t>"&gt;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639762"/>
          </a:xfrm>
        </p:spPr>
        <p:txBody>
          <a:bodyPr>
            <a:normAutofit fontScale="90000"/>
          </a:bodyPr>
          <a:lstStyle/>
          <a:p>
            <a:pPr algn="ctr"/>
            <a:r>
              <a:rPr lang="en-US" dirty="0"/>
              <a:t> </a:t>
            </a:r>
            <a:r>
              <a:rPr lang="en-US" sz="2800" dirty="0">
                <a:solidFill>
                  <a:srgbClr val="FF0000"/>
                </a:solidFill>
                <a:latin typeface="Times New Roman" pitchFamily="18" charset="0"/>
                <a:cs typeface="Times New Roman" pitchFamily="18" charset="0"/>
              </a:rPr>
              <a:t>Smartphone Market Share – Aug 2021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11</a:t>
            </a:fld>
            <a:endParaRPr lang="en-US"/>
          </a:p>
        </p:txBody>
      </p:sp>
      <p:sp>
        <p:nvSpPr>
          <p:cNvPr id="6" name="Content Placeholder 5">
            <a:extLst>
              <a:ext uri="{FF2B5EF4-FFF2-40B4-BE49-F238E27FC236}">
                <a16:creationId xmlns="" xmlns:a16="http://schemas.microsoft.com/office/drawing/2014/main" id="{18C38CF8-3C36-D63A-7361-89438490D7C4}"/>
              </a:ext>
            </a:extLst>
          </p:cNvPr>
          <p:cNvSpPr>
            <a:spLocks noGrp="1"/>
          </p:cNvSpPr>
          <p:nvPr>
            <p:ph sz="quarter" idx="1"/>
          </p:nvPr>
        </p:nvSpPr>
        <p:spPr>
          <a:xfrm>
            <a:off x="137205" y="682718"/>
            <a:ext cx="8839230" cy="5563339"/>
          </a:xfrm>
        </p:spPr>
        <p:txBody>
          <a:bodyPr/>
          <a:lstStyle/>
          <a:p>
            <a:pPr algn="l">
              <a:buFont typeface="Arial" panose="020B0604020202020204" pitchFamily="34" charset="0"/>
              <a:buChar char="•"/>
            </a:pPr>
            <a:r>
              <a:rPr lang="en-GB" b="0" i="0" dirty="0">
                <a:solidFill>
                  <a:srgbClr val="2B2B2B"/>
                </a:solidFill>
                <a:effectLst/>
                <a:latin typeface="Open Sans" panose="020B0606030504020204" pitchFamily="34" charset="0"/>
              </a:rPr>
              <a:t>   </a:t>
            </a:r>
          </a:p>
        </p:txBody>
      </p:sp>
      <p:sp>
        <p:nvSpPr>
          <p:cNvPr id="11" name="TextBox 10">
            <a:extLst>
              <a:ext uri="{FF2B5EF4-FFF2-40B4-BE49-F238E27FC236}">
                <a16:creationId xmlns="" xmlns:a16="http://schemas.microsoft.com/office/drawing/2014/main" id="{CD1CE471-24DB-2868-1D5F-0CF01240E1AC}"/>
              </a:ext>
            </a:extLst>
          </p:cNvPr>
          <p:cNvSpPr txBox="1"/>
          <p:nvPr/>
        </p:nvSpPr>
        <p:spPr>
          <a:xfrm>
            <a:off x="0" y="5610979"/>
            <a:ext cx="9601200" cy="584775"/>
          </a:xfrm>
          <a:prstGeom prst="rect">
            <a:avLst/>
          </a:prstGeom>
          <a:noFill/>
        </p:spPr>
        <p:txBody>
          <a:bodyPr wrap="square" rtlCol="0">
            <a:spAutoFit/>
          </a:bodyPr>
          <a:lstStyle/>
          <a:p>
            <a:pPr algn="l">
              <a:buFont typeface="Arial" panose="020B0604020202020204" pitchFamily="34" charset="0"/>
              <a:buChar char="•"/>
            </a:pPr>
            <a:endParaRPr lang="en-GB" sz="1600" b="0" i="0" dirty="0">
              <a:solidFill>
                <a:srgbClr val="2B2B2B"/>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 xmlns:a16="http://schemas.microsoft.com/office/drawing/2014/main" id="{C15D8531-700D-2400-457A-0BC207A95E3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17567" y="1389973"/>
            <a:ext cx="6026201" cy="35813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97820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Android Application Class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110</a:t>
            </a:fld>
            <a:endParaRPr lang="en-US"/>
          </a:p>
        </p:txBody>
      </p:sp>
      <p:sp>
        <p:nvSpPr>
          <p:cNvPr id="3" name="Content Placeholder 2"/>
          <p:cNvSpPr>
            <a:spLocks noGrp="1"/>
          </p:cNvSpPr>
          <p:nvPr>
            <p:ph sz="quarter" idx="1"/>
          </p:nvPr>
        </p:nvSpPr>
        <p:spPr>
          <a:xfrm>
            <a:off x="228600" y="457200"/>
            <a:ext cx="8534400" cy="6400800"/>
          </a:xfrm>
        </p:spPr>
        <p:txBody>
          <a:bodyPr>
            <a:normAutofit/>
          </a:bodyPr>
          <a:lstStyle/>
          <a:p>
            <a:pPr>
              <a:buFont typeface="Wingdings" pitchFamily="2" charset="2"/>
              <a:buChar char="§"/>
            </a:pPr>
            <a:r>
              <a:rPr lang="en-US" sz="2000" dirty="0">
                <a:latin typeface="Times New Roman" pitchFamily="18" charset="0"/>
                <a:cs typeface="Times New Roman" pitchFamily="18" charset="0"/>
              </a:rPr>
              <a:t>The Application class in Android is the base class within an Android app that contains all other components such as activities and services. </a:t>
            </a:r>
          </a:p>
          <a:p>
            <a:pPr>
              <a:buFont typeface="Wingdings" pitchFamily="2" charset="2"/>
              <a:buChar char="§"/>
            </a:pPr>
            <a:r>
              <a:rPr lang="en-US" sz="2000" dirty="0">
                <a:latin typeface="Times New Roman" pitchFamily="18" charset="0"/>
                <a:cs typeface="Times New Roman" pitchFamily="18" charset="0"/>
              </a:rPr>
              <a:t>The Application class, or any subclass of the Application class, is instantiated before any other class when the process for your application/package is created.</a:t>
            </a:r>
          </a:p>
          <a:p>
            <a:pPr>
              <a:buFont typeface="Wingdings" pitchFamily="2" charset="2"/>
              <a:buChar char="§"/>
            </a:pPr>
            <a:r>
              <a:rPr lang="en-US" sz="2000" dirty="0">
                <a:latin typeface="Times New Roman" pitchFamily="18" charset="0"/>
                <a:cs typeface="Times New Roman" pitchFamily="18" charset="0"/>
              </a:rPr>
              <a:t> This class is primarily used for initialization of global state before the first Activity is displayed. </a:t>
            </a:r>
          </a:p>
          <a:p>
            <a:pPr>
              <a:buFont typeface="Wingdings" pitchFamily="2" charset="2"/>
              <a:buChar char="§"/>
            </a:pPr>
            <a:r>
              <a:rPr lang="en-US" sz="2000" dirty="0">
                <a:latin typeface="Times New Roman" pitchFamily="18" charset="0"/>
                <a:cs typeface="Times New Roman" pitchFamily="18" charset="0"/>
              </a:rPr>
              <a:t> </a:t>
            </a:r>
            <a:r>
              <a:rPr lang="en-US" sz="2000" dirty="0"/>
              <a:t>Note that custom Application objects should be used carefully and are often </a:t>
            </a:r>
            <a:r>
              <a:rPr lang="en-US" sz="2000" b="1" dirty="0"/>
              <a:t>not needed at all</a:t>
            </a:r>
            <a:r>
              <a:rPr lang="en-US" sz="2000" dirty="0"/>
              <a:t>. </a:t>
            </a:r>
            <a:endParaRPr lang="en-US" sz="2000" dirty="0">
              <a:latin typeface="Times New Roman" pitchFamily="18" charset="0"/>
              <a:cs typeface="Times New Roman" pitchFamily="18" charset="0"/>
            </a:endParaRPr>
          </a:p>
        </p:txBody>
      </p:sp>
      <p:pic>
        <p:nvPicPr>
          <p:cNvPr id="140291" name="Picture 3"/>
          <p:cNvPicPr>
            <a:picLocks noChangeAspect="1" noChangeArrowheads="1"/>
          </p:cNvPicPr>
          <p:nvPr/>
        </p:nvPicPr>
        <p:blipFill>
          <a:blip r:embed="rId2"/>
          <a:srcRect/>
          <a:stretch>
            <a:fillRect/>
          </a:stretch>
        </p:blipFill>
        <p:spPr bwMode="auto">
          <a:xfrm>
            <a:off x="1828800" y="3733800"/>
            <a:ext cx="4410075" cy="241935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Android Application Class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111</a:t>
            </a:fld>
            <a:endParaRPr lang="en-US"/>
          </a:p>
        </p:txBody>
      </p:sp>
      <p:sp>
        <p:nvSpPr>
          <p:cNvPr id="3" name="Content Placeholder 2"/>
          <p:cNvSpPr>
            <a:spLocks noGrp="1"/>
          </p:cNvSpPr>
          <p:nvPr>
            <p:ph sz="quarter" idx="1"/>
          </p:nvPr>
        </p:nvSpPr>
        <p:spPr>
          <a:xfrm>
            <a:off x="228600" y="457200"/>
            <a:ext cx="8534400" cy="6400800"/>
          </a:xfrm>
        </p:spPr>
        <p:txBody>
          <a:bodyPr>
            <a:normAutofit/>
          </a:bodyPr>
          <a:lstStyle/>
          <a:p>
            <a:pPr>
              <a:buFont typeface="Wingdings" pitchFamily="2" charset="2"/>
              <a:buChar char="§"/>
            </a:pPr>
            <a:r>
              <a:rPr lang="en-US" sz="2000" dirty="0">
                <a:latin typeface="Times New Roman" pitchFamily="18" charset="0"/>
                <a:cs typeface="Times New Roman" pitchFamily="18" charset="0"/>
              </a:rPr>
              <a:t> Base class for maintaining global application state. </a:t>
            </a:r>
          </a:p>
          <a:p>
            <a:pPr>
              <a:buFont typeface="Wingdings" pitchFamily="2" charset="2"/>
              <a:buChar char="§"/>
            </a:pPr>
            <a:r>
              <a:rPr lang="en-US" sz="2000" dirty="0">
                <a:latin typeface="Times New Roman" pitchFamily="18" charset="0"/>
                <a:cs typeface="Times New Roman" pitchFamily="18" charset="0"/>
              </a:rPr>
              <a:t>You can provide your own implementation by creating a subclass and specifying the fully-qualified name of this subclass as the "</a:t>
            </a:r>
            <a:r>
              <a:rPr lang="en-US" sz="2000" dirty="0" err="1">
                <a:latin typeface="Times New Roman" pitchFamily="18" charset="0"/>
                <a:cs typeface="Times New Roman" pitchFamily="18" charset="0"/>
              </a:rPr>
              <a:t>android:name</a:t>
            </a:r>
            <a:r>
              <a:rPr lang="en-US" sz="2000" dirty="0">
                <a:latin typeface="Times New Roman" pitchFamily="18" charset="0"/>
                <a:cs typeface="Times New Roman" pitchFamily="18" charset="0"/>
              </a:rPr>
              <a:t>" attribute in your </a:t>
            </a:r>
            <a:r>
              <a:rPr lang="en-US" sz="2000" dirty="0" err="1">
                <a:latin typeface="Times New Roman" pitchFamily="18" charset="0"/>
                <a:cs typeface="Times New Roman" pitchFamily="18" charset="0"/>
              </a:rPr>
              <a:t>AndroidManifest.xml's</a:t>
            </a:r>
            <a:r>
              <a:rPr lang="en-US" sz="2000" dirty="0">
                <a:latin typeface="Times New Roman" pitchFamily="18" charset="0"/>
                <a:cs typeface="Times New Roman" pitchFamily="18" charset="0"/>
              </a:rPr>
              <a:t> &lt;application&gt; tag. </a:t>
            </a:r>
          </a:p>
          <a:p>
            <a:pPr>
              <a:buFont typeface="Wingdings" pitchFamily="2" charset="2"/>
              <a:buChar char="§"/>
            </a:pPr>
            <a:r>
              <a:rPr lang="en-US" sz="2000" dirty="0">
                <a:latin typeface="Times New Roman" pitchFamily="18" charset="0"/>
                <a:cs typeface="Times New Roman" pitchFamily="18" charset="0"/>
              </a:rPr>
              <a:t>The Application class, or your subclass of the Application class, is instantiated before any other class when the process for your application/package is created.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Application Class methods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112</a:t>
            </a:fld>
            <a:endParaRPr lang="en-US"/>
          </a:p>
        </p:txBody>
      </p:sp>
      <p:sp>
        <p:nvSpPr>
          <p:cNvPr id="3" name="Content Placeholder 2"/>
          <p:cNvSpPr>
            <a:spLocks noGrp="1"/>
          </p:cNvSpPr>
          <p:nvPr>
            <p:ph sz="quarter" idx="1"/>
          </p:nvPr>
        </p:nvSpPr>
        <p:spPr>
          <a:xfrm>
            <a:off x="228600" y="457200"/>
            <a:ext cx="8534400" cy="6400800"/>
          </a:xfrm>
        </p:spPr>
        <p:txBody>
          <a:bodyPr>
            <a:normAutofit/>
          </a:bodyPr>
          <a:lstStyle/>
          <a:p>
            <a:pPr>
              <a:buNone/>
            </a:pPr>
            <a:r>
              <a:rPr lang="en-US" sz="2000" dirty="0">
                <a:latin typeface="Times New Roman" pitchFamily="18" charset="0"/>
                <a:cs typeface="Times New Roman" pitchFamily="18" charset="0"/>
              </a:rPr>
              <a:t>     </a:t>
            </a:r>
          </a:p>
        </p:txBody>
      </p:sp>
      <p:graphicFrame>
        <p:nvGraphicFramePr>
          <p:cNvPr id="5" name="Table 4"/>
          <p:cNvGraphicFramePr>
            <a:graphicFrameLocks noGrp="1"/>
          </p:cNvGraphicFramePr>
          <p:nvPr/>
        </p:nvGraphicFramePr>
        <p:xfrm>
          <a:off x="228600" y="609600"/>
          <a:ext cx="8686800" cy="5314950"/>
        </p:xfrm>
        <a:graphic>
          <a:graphicData uri="http://schemas.openxmlformats.org/drawingml/2006/table">
            <a:tbl>
              <a:tblPr firstRow="1" bandRow="1">
                <a:tableStyleId>{5C22544A-7EE6-4342-B048-85BDC9FD1C3A}</a:tableStyleId>
              </a:tblPr>
              <a:tblGrid>
                <a:gridCol w="3085032">
                  <a:extLst>
                    <a:ext uri="{9D8B030D-6E8A-4147-A177-3AD203B41FA5}">
                      <a16:colId xmlns="" xmlns:a16="http://schemas.microsoft.com/office/drawing/2014/main" val="20000"/>
                    </a:ext>
                  </a:extLst>
                </a:gridCol>
                <a:gridCol w="5601768">
                  <a:extLst>
                    <a:ext uri="{9D8B030D-6E8A-4147-A177-3AD203B41FA5}">
                      <a16:colId xmlns="" xmlns:a16="http://schemas.microsoft.com/office/drawing/2014/main" val="20001"/>
                    </a:ext>
                  </a:extLst>
                </a:gridCol>
              </a:tblGrid>
              <a:tr h="666750">
                <a:tc>
                  <a:txBody>
                    <a:bodyPr/>
                    <a:lstStyle/>
                    <a:p>
                      <a:r>
                        <a:rPr lang="en-US" dirty="0"/>
                        <a:t>Method</a:t>
                      </a:r>
                      <a:r>
                        <a:rPr lang="en-US" baseline="0" dirty="0"/>
                        <a:t> </a:t>
                      </a:r>
                      <a:endParaRPr lang="en-US" dirty="0"/>
                    </a:p>
                  </a:txBody>
                  <a:tcPr/>
                </a:tc>
                <a:tc>
                  <a:txBody>
                    <a:bodyPr/>
                    <a:lstStyle/>
                    <a:p>
                      <a:r>
                        <a:rPr lang="en-US" dirty="0"/>
                        <a:t>Description</a:t>
                      </a:r>
                    </a:p>
                  </a:txBody>
                  <a:tcPr/>
                </a:tc>
                <a:extLst>
                  <a:ext uri="{0D108BD9-81ED-4DB2-BD59-A6C34878D82A}">
                    <a16:rowId xmlns="" xmlns:a16="http://schemas.microsoft.com/office/drawing/2014/main" val="10000"/>
                  </a:ext>
                </a:extLst>
              </a:tr>
              <a:tr h="666750">
                <a:tc>
                  <a:txBody>
                    <a:bodyPr/>
                    <a:lstStyle/>
                    <a:p>
                      <a:r>
                        <a:rPr lang="en-US" dirty="0"/>
                        <a:t>static String</a:t>
                      </a:r>
                      <a:r>
                        <a:rPr lang="en-US" baseline="0" dirty="0"/>
                        <a:t> </a:t>
                      </a:r>
                      <a:r>
                        <a:rPr lang="en-US" baseline="0" dirty="0" err="1"/>
                        <a:t>getProcessName</a:t>
                      </a:r>
                      <a:r>
                        <a:rPr lang="en-US" baseline="0" dirty="0"/>
                        <a:t>()</a:t>
                      </a:r>
                      <a:endParaRPr lang="en-US" dirty="0"/>
                    </a:p>
                  </a:txBody>
                  <a:tcPr/>
                </a:tc>
                <a:tc>
                  <a:txBody>
                    <a:bodyPr/>
                    <a:lstStyle/>
                    <a:p>
                      <a:r>
                        <a:rPr kumimoji="0" lang="en-US" b="0" i="0" kern="1200" dirty="0">
                          <a:solidFill>
                            <a:schemeClr val="dk1"/>
                          </a:solidFill>
                          <a:latin typeface="+mn-lt"/>
                          <a:ea typeface="+mn-ea"/>
                          <a:cs typeface="+mn-cs"/>
                        </a:rPr>
                        <a:t>Returns the name of the current process. </a:t>
                      </a:r>
                      <a:endParaRPr lang="en-US" dirty="0"/>
                    </a:p>
                  </a:txBody>
                  <a:tcPr/>
                </a:tc>
                <a:extLst>
                  <a:ext uri="{0D108BD9-81ED-4DB2-BD59-A6C34878D82A}">
                    <a16:rowId xmlns="" xmlns:a16="http://schemas.microsoft.com/office/drawing/2014/main" val="10001"/>
                  </a:ext>
                </a:extLst>
              </a:tr>
              <a:tr h="666750">
                <a:tc>
                  <a:txBody>
                    <a:bodyPr/>
                    <a:lstStyle/>
                    <a:p>
                      <a:pPr algn="l" fontAlgn="t"/>
                      <a:r>
                        <a:rPr kumimoji="0" lang="en-US" b="0" i="0" kern="1200" dirty="0">
                          <a:solidFill>
                            <a:schemeClr val="dk1"/>
                          </a:solidFill>
                          <a:latin typeface="+mn-lt"/>
                          <a:ea typeface="+mn-ea"/>
                          <a:cs typeface="+mn-cs"/>
                        </a:rPr>
                        <a:t>void </a:t>
                      </a:r>
                      <a:r>
                        <a:rPr kumimoji="0" lang="en-US" kern="1200" dirty="0" err="1">
                          <a:solidFill>
                            <a:srgbClr val="212121"/>
                          </a:solidFill>
                          <a:latin typeface="+mn-lt"/>
                          <a:ea typeface="+mn-ea"/>
                          <a:cs typeface="+mn-cs"/>
                          <a:hlinkClick r:id="rId2"/>
                        </a:rPr>
                        <a:t>onConfigurationChanged</a:t>
                      </a:r>
                      <a:r>
                        <a:rPr kumimoji="0" lang="en-US" kern="1200" dirty="0">
                          <a:solidFill>
                            <a:srgbClr val="212121"/>
                          </a:solidFill>
                          <a:latin typeface="+mn-lt"/>
                          <a:ea typeface="+mn-ea"/>
                          <a:cs typeface="+mn-cs"/>
                        </a:rPr>
                        <a:t>(</a:t>
                      </a:r>
                      <a:r>
                        <a:rPr kumimoji="0" lang="en-US" kern="1200" dirty="0">
                          <a:solidFill>
                            <a:srgbClr val="212121"/>
                          </a:solidFill>
                          <a:latin typeface="+mn-lt"/>
                          <a:ea typeface="+mn-ea"/>
                          <a:cs typeface="+mn-cs"/>
                          <a:hlinkClick r:id="rId3"/>
                        </a:rPr>
                        <a:t>Configuration</a:t>
                      </a:r>
                      <a:r>
                        <a:rPr kumimoji="0" lang="en-US" kern="1200" dirty="0">
                          <a:solidFill>
                            <a:srgbClr val="212121"/>
                          </a:solidFill>
                          <a:latin typeface="+mn-lt"/>
                          <a:ea typeface="+mn-ea"/>
                          <a:cs typeface="+mn-cs"/>
                        </a:rPr>
                        <a:t> </a:t>
                      </a:r>
                      <a:r>
                        <a:rPr kumimoji="0" lang="en-US" kern="1200" dirty="0" err="1">
                          <a:solidFill>
                            <a:srgbClr val="212121"/>
                          </a:solidFill>
                          <a:latin typeface="+mn-lt"/>
                          <a:ea typeface="+mn-ea"/>
                          <a:cs typeface="+mn-cs"/>
                        </a:rPr>
                        <a:t>n</a:t>
                      </a:r>
                      <a:r>
                        <a:rPr kumimoji="0" lang="en-US" b="0" i="0" kern="1200" dirty="0" err="1">
                          <a:solidFill>
                            <a:schemeClr val="dk1"/>
                          </a:solidFill>
                          <a:latin typeface="+mn-lt"/>
                          <a:ea typeface="+mn-ea"/>
                          <a:cs typeface="+mn-cs"/>
                        </a:rPr>
                        <a:t>ewConfig</a:t>
                      </a:r>
                      <a:r>
                        <a:rPr kumimoji="0" lang="en-US" b="0" i="0" kern="1200" dirty="0">
                          <a:solidFill>
                            <a:schemeClr val="dk1"/>
                          </a:solidFill>
                          <a:latin typeface="+mn-lt"/>
                          <a:ea typeface="+mn-ea"/>
                          <a:cs typeface="+mn-cs"/>
                        </a:rPr>
                        <a:t>)  </a:t>
                      </a:r>
                    </a:p>
                  </a:txBody>
                  <a:tcPr marL="76200" marR="76200" marT="66675" marB="76200"/>
                </a:tc>
                <a:tc>
                  <a:txBody>
                    <a:bodyPr/>
                    <a:lstStyle/>
                    <a:p>
                      <a:pPr algn="l" fontAlgn="t"/>
                      <a:r>
                        <a:rPr kumimoji="0" lang="en-US" b="0" i="0" kern="1200" dirty="0">
                          <a:solidFill>
                            <a:schemeClr val="dk1"/>
                          </a:solidFill>
                          <a:latin typeface="+mn-lt"/>
                          <a:ea typeface="+mn-ea"/>
                          <a:cs typeface="+mn-cs"/>
                        </a:rPr>
                        <a:t>Called by the system when the device configuration changes while your component is running.</a:t>
                      </a:r>
                    </a:p>
                  </a:txBody>
                  <a:tcPr marL="76200" marR="76200" marT="66675" marB="76200"/>
                </a:tc>
                <a:extLst>
                  <a:ext uri="{0D108BD9-81ED-4DB2-BD59-A6C34878D82A}">
                    <a16:rowId xmlns="" xmlns:a16="http://schemas.microsoft.com/office/drawing/2014/main" val="10002"/>
                  </a:ext>
                </a:extLst>
              </a:tr>
              <a:tr h="666750">
                <a:tc>
                  <a:txBody>
                    <a:bodyPr/>
                    <a:lstStyle/>
                    <a:p>
                      <a:pPr algn="l" fontAlgn="t"/>
                      <a:r>
                        <a:rPr lang="en-US" dirty="0">
                          <a:solidFill>
                            <a:srgbClr val="212121"/>
                          </a:solidFill>
                        </a:rPr>
                        <a:t>void </a:t>
                      </a:r>
                      <a:r>
                        <a:rPr kumimoji="0" lang="en-US" kern="1200" dirty="0">
                          <a:solidFill>
                            <a:srgbClr val="212121"/>
                          </a:solidFill>
                          <a:latin typeface="+mn-lt"/>
                          <a:ea typeface="+mn-ea"/>
                          <a:cs typeface="+mn-cs"/>
                        </a:rPr>
                        <a:t>onCreate() </a:t>
                      </a:r>
                    </a:p>
                  </a:txBody>
                  <a:tcPr marL="76200" marR="76200" marT="66675" marB="76200"/>
                </a:tc>
                <a:tc>
                  <a:txBody>
                    <a:bodyPr/>
                    <a:lstStyle/>
                    <a:p>
                      <a:pPr algn="l" fontAlgn="t"/>
                      <a:r>
                        <a:rPr lang="en-US" dirty="0">
                          <a:solidFill>
                            <a:srgbClr val="212121"/>
                          </a:solidFill>
                        </a:rPr>
                        <a:t>Called when the application is starting, before any activity, service, or receiver objects (excluding content providers) have been created.</a:t>
                      </a:r>
                    </a:p>
                  </a:txBody>
                  <a:tcPr marL="76200" marR="76200" marT="66675" marB="76200"/>
                </a:tc>
                <a:extLst>
                  <a:ext uri="{0D108BD9-81ED-4DB2-BD59-A6C34878D82A}">
                    <a16:rowId xmlns="" xmlns:a16="http://schemas.microsoft.com/office/drawing/2014/main" val="10003"/>
                  </a:ext>
                </a:extLst>
              </a:tr>
              <a:tr h="666750">
                <a:tc>
                  <a:txBody>
                    <a:bodyPr/>
                    <a:lstStyle/>
                    <a:p>
                      <a:pPr algn="l" fontAlgn="t"/>
                      <a:r>
                        <a:rPr lang="en-US" dirty="0">
                          <a:solidFill>
                            <a:srgbClr val="212121"/>
                          </a:solidFill>
                        </a:rPr>
                        <a:t>void </a:t>
                      </a:r>
                      <a:r>
                        <a:rPr lang="en-US" u="none" strike="noStrike" dirty="0" err="1">
                          <a:solidFill>
                            <a:srgbClr val="039BE5"/>
                          </a:solidFill>
                          <a:hlinkClick r:id="rId2"/>
                        </a:rPr>
                        <a:t>onLowMemory</a:t>
                      </a:r>
                      <a:r>
                        <a:rPr lang="en-US" dirty="0">
                          <a:solidFill>
                            <a:srgbClr val="212121"/>
                          </a:solidFill>
                        </a:rPr>
                        <a:t>()</a:t>
                      </a:r>
                    </a:p>
                  </a:txBody>
                  <a:tcPr marL="76200" marR="76200" marT="66675" marB="76200"/>
                </a:tc>
                <a:tc>
                  <a:txBody>
                    <a:bodyPr/>
                    <a:lstStyle/>
                    <a:p>
                      <a:pPr algn="l" fontAlgn="t"/>
                      <a:r>
                        <a:rPr lang="en-US" dirty="0">
                          <a:solidFill>
                            <a:srgbClr val="212121"/>
                          </a:solidFill>
                        </a:rPr>
                        <a:t>This is called when the overall system is running low on memory, and actively running processes should trim their memory usage.</a:t>
                      </a:r>
                    </a:p>
                  </a:txBody>
                  <a:tcPr marL="76200" marR="76200" marT="66675" marB="76200"/>
                </a:tc>
                <a:extLst>
                  <a:ext uri="{0D108BD9-81ED-4DB2-BD59-A6C34878D82A}">
                    <a16:rowId xmlns="" xmlns:a16="http://schemas.microsoft.com/office/drawing/2014/main" val="10004"/>
                  </a:ext>
                </a:extLst>
              </a:tr>
              <a:tr h="666750">
                <a:tc>
                  <a:txBody>
                    <a:bodyPr/>
                    <a:lstStyle/>
                    <a:p>
                      <a:pPr algn="l" fontAlgn="t"/>
                      <a:r>
                        <a:rPr lang="en-US" dirty="0">
                          <a:solidFill>
                            <a:srgbClr val="212121"/>
                          </a:solidFill>
                        </a:rPr>
                        <a:t>void </a:t>
                      </a:r>
                      <a:r>
                        <a:rPr lang="en-US" u="none" strike="noStrike" dirty="0" err="1">
                          <a:solidFill>
                            <a:srgbClr val="039BE5"/>
                          </a:solidFill>
                          <a:hlinkClick r:id="rId2"/>
                        </a:rPr>
                        <a:t>onTerminate</a:t>
                      </a:r>
                      <a:r>
                        <a:rPr lang="en-US" dirty="0">
                          <a:solidFill>
                            <a:srgbClr val="212121"/>
                          </a:solidFill>
                        </a:rPr>
                        <a:t>()</a:t>
                      </a:r>
                    </a:p>
                  </a:txBody>
                  <a:tcPr marL="76200" marR="76200" marT="66675" marB="76200"/>
                </a:tc>
                <a:tc>
                  <a:txBody>
                    <a:bodyPr/>
                    <a:lstStyle/>
                    <a:p>
                      <a:pPr algn="l" fontAlgn="t"/>
                      <a:r>
                        <a:rPr lang="en-US" dirty="0">
                          <a:solidFill>
                            <a:srgbClr val="212121"/>
                          </a:solidFill>
                        </a:rPr>
                        <a:t>This method is for use in emulated process environments.</a:t>
                      </a:r>
                    </a:p>
                  </a:txBody>
                  <a:tcPr marL="76200" marR="76200" marT="66675" marB="76200"/>
                </a:tc>
                <a:extLst>
                  <a:ext uri="{0D108BD9-81ED-4DB2-BD59-A6C34878D82A}">
                    <a16:rowId xmlns="" xmlns:a16="http://schemas.microsoft.com/office/drawing/2014/main" val="10005"/>
                  </a:ext>
                </a:extLst>
              </a:tr>
              <a:tr h="666750">
                <a:tc>
                  <a:txBody>
                    <a:bodyPr/>
                    <a:lstStyle/>
                    <a:p>
                      <a:pPr algn="l" fontAlgn="t"/>
                      <a:r>
                        <a:rPr lang="en-US" dirty="0">
                          <a:solidFill>
                            <a:srgbClr val="212121"/>
                          </a:solidFill>
                        </a:rPr>
                        <a:t> void </a:t>
                      </a:r>
                      <a:r>
                        <a:rPr lang="en-US" u="none" strike="noStrike" dirty="0" err="1">
                          <a:solidFill>
                            <a:srgbClr val="039BE5"/>
                          </a:solidFill>
                          <a:hlinkClick r:id="rId2"/>
                        </a:rPr>
                        <a:t>onTrimMemory</a:t>
                      </a:r>
                      <a:r>
                        <a:rPr lang="en-US" dirty="0">
                          <a:solidFill>
                            <a:srgbClr val="212121"/>
                          </a:solidFill>
                        </a:rPr>
                        <a:t>(</a:t>
                      </a:r>
                      <a:r>
                        <a:rPr lang="en-US" dirty="0" err="1">
                          <a:solidFill>
                            <a:srgbClr val="212121"/>
                          </a:solidFill>
                        </a:rPr>
                        <a:t>int</a:t>
                      </a:r>
                      <a:r>
                        <a:rPr lang="en-US" dirty="0">
                          <a:solidFill>
                            <a:srgbClr val="212121"/>
                          </a:solidFill>
                        </a:rPr>
                        <a:t> level) </a:t>
                      </a:r>
                    </a:p>
                  </a:txBody>
                  <a:tcPr marL="76200" marR="76200" marT="66675" marB="76200"/>
                </a:tc>
                <a:tc>
                  <a:txBody>
                    <a:bodyPr/>
                    <a:lstStyle/>
                    <a:p>
                      <a:pPr algn="l" fontAlgn="t"/>
                      <a:r>
                        <a:rPr lang="en-US" dirty="0">
                          <a:solidFill>
                            <a:srgbClr val="212121"/>
                          </a:solidFill>
                        </a:rPr>
                        <a:t>Called when the operating system has determined that it is a good time for a process to trim unneeded memory from its process.</a:t>
                      </a:r>
                    </a:p>
                  </a:txBody>
                  <a:tcPr marL="76200" marR="76200" marT="66675" marB="76200"/>
                </a:tc>
                <a:extLst>
                  <a:ext uri="{0D108BD9-81ED-4DB2-BD59-A6C34878D82A}">
                    <a16:rowId xmlns="" xmlns:a16="http://schemas.microsoft.com/office/drawing/2014/main" val="10006"/>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Custom Application Class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113</a:t>
            </a:fld>
            <a:endParaRPr lang="en-US"/>
          </a:p>
        </p:txBody>
      </p:sp>
      <p:sp>
        <p:nvSpPr>
          <p:cNvPr id="3" name="Content Placeholder 2"/>
          <p:cNvSpPr>
            <a:spLocks noGrp="1"/>
          </p:cNvSpPr>
          <p:nvPr>
            <p:ph sz="quarter" idx="1"/>
          </p:nvPr>
        </p:nvSpPr>
        <p:spPr>
          <a:xfrm>
            <a:off x="228600" y="457200"/>
            <a:ext cx="8534400" cy="6400800"/>
          </a:xfrm>
        </p:spPr>
        <p:txBody>
          <a:bodyPr>
            <a:normAutofit lnSpcReduction="10000"/>
          </a:bodyPr>
          <a:lstStyle/>
          <a:p>
            <a:pPr>
              <a:buNone/>
            </a:pPr>
            <a:r>
              <a:rPr lang="en-US" sz="2000" dirty="0">
                <a:latin typeface="Times New Roman" pitchFamily="18" charset="0"/>
                <a:cs typeface="Times New Roman" pitchFamily="18" charset="0"/>
              </a:rPr>
              <a:t>     In many apps, there's no need to work with an application class  directly. However, there are a few acceptable uses of a custom application class: </a:t>
            </a:r>
          </a:p>
          <a:p>
            <a:r>
              <a:rPr lang="en-US" sz="2000" dirty="0">
                <a:latin typeface="Times New Roman" pitchFamily="18" charset="0"/>
                <a:cs typeface="Times New Roman" pitchFamily="18" charset="0"/>
              </a:rPr>
              <a:t>Specialized tasks that need to run before the creation of your first activity</a:t>
            </a:r>
          </a:p>
          <a:p>
            <a:r>
              <a:rPr lang="en-US" sz="2000" dirty="0">
                <a:latin typeface="Times New Roman" pitchFamily="18" charset="0"/>
                <a:cs typeface="Times New Roman" pitchFamily="18" charset="0"/>
              </a:rPr>
              <a:t>Global initialization that needs to be shared across all components (crash reporting, persistence)</a:t>
            </a:r>
          </a:p>
          <a:p>
            <a:r>
              <a:rPr lang="en-US" sz="2000" dirty="0">
                <a:latin typeface="Times New Roman" pitchFamily="18" charset="0"/>
                <a:cs typeface="Times New Roman" pitchFamily="18" charset="0"/>
              </a:rPr>
              <a:t>Static methods for easy access to static immutable data such as a shared network client object</a:t>
            </a:r>
          </a:p>
          <a:p>
            <a:pPr>
              <a:buFont typeface="Wingdings" pitchFamily="2" charset="2"/>
              <a:buChar char="Ø"/>
            </a:pPr>
            <a:r>
              <a:rPr lang="en-US" sz="2000" dirty="0">
                <a:latin typeface="Times New Roman" pitchFamily="18" charset="0"/>
                <a:cs typeface="Times New Roman" pitchFamily="18" charset="0"/>
              </a:rPr>
              <a:t>Note that you should never store mutable shared data inside  the Application object since that data might disappear or become invalid at any time. Instead, store any mutable shared data using </a:t>
            </a:r>
            <a:r>
              <a:rPr lang="en-US" sz="2000" dirty="0">
                <a:latin typeface="Times New Roman" pitchFamily="18" charset="0"/>
                <a:cs typeface="Times New Roman" pitchFamily="18" charset="0"/>
                <a:hlinkClick r:id="rId3"/>
              </a:rPr>
              <a:t>persistence strategies</a:t>
            </a:r>
            <a:r>
              <a:rPr lang="en-US" sz="2000" dirty="0">
                <a:latin typeface="Times New Roman" pitchFamily="18" charset="0"/>
                <a:cs typeface="Times New Roman" pitchFamily="18" charset="0"/>
              </a:rPr>
              <a:t> such as files,  </a:t>
            </a:r>
            <a:r>
              <a:rPr lang="en-US" sz="2000" dirty="0" err="1">
                <a:latin typeface="Times New Roman" pitchFamily="18" charset="0"/>
                <a:cs typeface="Times New Roman" pitchFamily="18" charset="0"/>
              </a:rPr>
              <a:t>SharedPreferences</a:t>
            </a:r>
            <a:r>
              <a:rPr lang="en-US" sz="2000" dirty="0">
                <a:latin typeface="Times New Roman" pitchFamily="18" charset="0"/>
                <a:cs typeface="Times New Roman" pitchFamily="18" charset="0"/>
              </a:rPr>
              <a:t> or SQLite. </a:t>
            </a:r>
          </a:p>
          <a:p>
            <a:pPr>
              <a:buFont typeface="Wingdings" pitchFamily="2" charset="2"/>
              <a:buChar char="Ø"/>
            </a:pPr>
            <a:r>
              <a:rPr lang="en-US" sz="2000" dirty="0">
                <a:latin typeface="Times New Roman" pitchFamily="18" charset="0"/>
                <a:cs typeface="Times New Roman" pitchFamily="18" charset="0"/>
              </a:rPr>
              <a:t> However, you should never store mutable instance data inside the Application object because if you assume that your data will stay there, your application will inevitably crash at some point with a </a:t>
            </a:r>
            <a:r>
              <a:rPr lang="en-US" sz="2000" dirty="0" err="1">
                <a:latin typeface="Times New Roman" pitchFamily="18" charset="0"/>
                <a:cs typeface="Times New Roman" pitchFamily="18" charset="0"/>
              </a:rPr>
              <a:t>NullPointerException</a:t>
            </a:r>
            <a:r>
              <a:rPr lang="en-US" sz="2000" dirty="0">
                <a:latin typeface="Times New Roman" pitchFamily="18" charset="0"/>
                <a:cs typeface="Times New Roman" pitchFamily="18" charset="0"/>
              </a:rPr>
              <a:t>. </a:t>
            </a:r>
          </a:p>
          <a:p>
            <a:pPr>
              <a:buFont typeface="Wingdings" pitchFamily="2" charset="2"/>
              <a:buChar char="Ø"/>
            </a:pPr>
            <a:r>
              <a:rPr lang="en-US" sz="2000" b="1" dirty="0"/>
              <a:t>the app won’t be restarted from scratch</a:t>
            </a:r>
            <a:r>
              <a:rPr lang="en-US" sz="2000" dirty="0"/>
              <a:t>. Android will create a new Application object and start the activity where the user was before to give the illusion that the application was never killed in the first place. </a:t>
            </a:r>
            <a:endParaRPr lang="en-US"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 If we do want a custom application class, we start by creating a new class which extends </a:t>
            </a:r>
            <a:r>
              <a:rPr lang="en-US" sz="2000" dirty="0" err="1">
                <a:latin typeface="Times New Roman" pitchFamily="18" charset="0"/>
                <a:cs typeface="Times New Roman" pitchFamily="18" charset="0"/>
              </a:rPr>
              <a:t>android.app.Application</a:t>
            </a:r>
            <a:r>
              <a:rPr lang="en-US" sz="2000" dirty="0">
                <a:latin typeface="Times New Roman" pitchFamily="18" charset="0"/>
                <a:cs typeface="Times New Roman" pitchFamily="18" charset="0"/>
              </a:rPr>
              <a:t> as follows: </a:t>
            </a:r>
          </a:p>
        </p:txBody>
      </p:sp>
    </p:spTree>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Android Application Class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114</a:t>
            </a:fld>
            <a:endParaRPr lang="en-US"/>
          </a:p>
        </p:txBody>
      </p:sp>
      <p:sp>
        <p:nvSpPr>
          <p:cNvPr id="3" name="Content Placeholder 2"/>
          <p:cNvSpPr>
            <a:spLocks noGrp="1"/>
          </p:cNvSpPr>
          <p:nvPr>
            <p:ph sz="quarter" idx="1"/>
          </p:nvPr>
        </p:nvSpPr>
        <p:spPr>
          <a:xfrm>
            <a:off x="228600" y="457200"/>
            <a:ext cx="8534400" cy="6400800"/>
          </a:xfrm>
        </p:spPr>
        <p:txBody>
          <a:bodyPr>
            <a:normAutofit/>
          </a:bodyPr>
          <a:lstStyle/>
          <a:p>
            <a:pPr>
              <a:buNone/>
            </a:pPr>
            <a:r>
              <a:rPr lang="en-US" b="1" dirty="0">
                <a:solidFill>
                  <a:srgbClr val="C20EB5"/>
                </a:solidFill>
              </a:rPr>
              <a:t>    public class </a:t>
            </a:r>
            <a:r>
              <a:rPr lang="en-US" b="1" dirty="0" err="1">
                <a:solidFill>
                  <a:srgbClr val="C20EB5"/>
                </a:solidFill>
              </a:rPr>
              <a:t>MyCustomAppl</a:t>
            </a:r>
            <a:r>
              <a:rPr lang="en-US" b="1" dirty="0">
                <a:solidFill>
                  <a:srgbClr val="C20EB5"/>
                </a:solidFill>
              </a:rPr>
              <a:t> extends Application{</a:t>
            </a:r>
          </a:p>
          <a:p>
            <a:pPr>
              <a:buNone/>
            </a:pPr>
            <a:r>
              <a:rPr lang="en-US" sz="2000" dirty="0">
                <a:latin typeface="Times New Roman" pitchFamily="18" charset="0"/>
                <a:cs typeface="Times New Roman" pitchFamily="18" charset="0"/>
              </a:rPr>
              <a:t>	@override</a:t>
            </a:r>
          </a:p>
          <a:p>
            <a:pPr>
              <a:buNone/>
            </a:pPr>
            <a:r>
              <a:rPr lang="en-US" sz="2000" dirty="0">
                <a:latin typeface="Times New Roman" pitchFamily="18" charset="0"/>
                <a:cs typeface="Times New Roman" pitchFamily="18" charset="0"/>
              </a:rPr>
              <a:t>	public void onCreate(){   }</a:t>
            </a:r>
          </a:p>
          <a:p>
            <a:pPr>
              <a:buNone/>
            </a:pPr>
            <a:r>
              <a:rPr lang="en-US" sz="2000" dirty="0">
                <a:latin typeface="Times New Roman" pitchFamily="18" charset="0"/>
                <a:cs typeface="Times New Roman" pitchFamily="18" charset="0"/>
              </a:rPr>
              <a:t>    @override</a:t>
            </a:r>
          </a:p>
          <a:p>
            <a:pPr>
              <a:buNone/>
            </a:pPr>
            <a:r>
              <a:rPr lang="en-US" sz="2000" dirty="0">
                <a:latin typeface="Times New Roman" pitchFamily="18" charset="0"/>
                <a:cs typeface="Times New Roman" pitchFamily="18" charset="0"/>
              </a:rPr>
              <a:t>	public void </a:t>
            </a:r>
            <a:r>
              <a:rPr lang="en-US" sz="2000" dirty="0" err="1">
                <a:latin typeface="Times New Roman" pitchFamily="18" charset="0"/>
                <a:cs typeface="Times New Roman" pitchFamily="18" charset="0"/>
              </a:rPr>
              <a:t>onConfigurationChanged</a:t>
            </a: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@override</a:t>
            </a:r>
          </a:p>
          <a:p>
            <a:pPr>
              <a:buNone/>
            </a:pPr>
            <a:r>
              <a:rPr lang="en-US" sz="2000" dirty="0">
                <a:latin typeface="Times New Roman" pitchFamily="18" charset="0"/>
                <a:cs typeface="Times New Roman" pitchFamily="18" charset="0"/>
              </a:rPr>
              <a:t>	public void </a:t>
            </a:r>
            <a:r>
              <a:rPr lang="en-US" sz="2000" dirty="0" err="1">
                <a:latin typeface="Times New Roman" pitchFamily="18" charset="0"/>
                <a:cs typeface="Times New Roman" pitchFamily="18" charset="0"/>
              </a:rPr>
              <a:t>onLowMemory</a:t>
            </a: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a:t>
            </a:r>
          </a:p>
          <a:p>
            <a:pPr>
              <a:buNone/>
            </a:pPr>
            <a:r>
              <a:rPr lang="en-US" sz="2000" b="1" dirty="0">
                <a:latin typeface="Times New Roman" pitchFamily="18" charset="0"/>
                <a:cs typeface="Times New Roman" pitchFamily="18" charset="0"/>
              </a:rPr>
              <a:t>In the AndroidManifest.xml:</a:t>
            </a:r>
          </a:p>
          <a:p>
            <a:pPr>
              <a:buNone/>
            </a:pPr>
            <a:r>
              <a:rPr lang="en-US" sz="2000" dirty="0">
                <a:latin typeface="Times New Roman" pitchFamily="18" charset="0"/>
                <a:cs typeface="Times New Roman" pitchFamily="18" charset="0"/>
              </a:rPr>
              <a:t>&lt;</a:t>
            </a:r>
            <a:r>
              <a:rPr lang="en-US" sz="2000" b="1" dirty="0">
                <a:latin typeface="Times New Roman" pitchFamily="18" charset="0"/>
                <a:cs typeface="Times New Roman" pitchFamily="18" charset="0"/>
              </a:rPr>
              <a:t>application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android:name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MyCustomAppl</a:t>
            </a:r>
            <a:r>
              <a:rPr lang="en-US" sz="2000" dirty="0">
                <a:latin typeface="Times New Roman" pitchFamily="18" charset="0"/>
                <a:cs typeface="Times New Roman" pitchFamily="18" charset="0"/>
              </a:rPr>
              <a:t>" </a:t>
            </a:r>
          </a:p>
          <a:p>
            <a:pPr>
              <a:buNone/>
            </a:pPr>
            <a:r>
              <a:rPr lang="en-US" sz="2000" dirty="0" err="1">
                <a:latin typeface="Times New Roman" pitchFamily="18" charset="0"/>
                <a:cs typeface="Times New Roman" pitchFamily="18" charset="0"/>
              </a:rPr>
              <a:t>android:icon</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/icon" </a:t>
            </a:r>
          </a:p>
          <a:p>
            <a:pPr>
              <a:buNone/>
            </a:pPr>
            <a:r>
              <a:rPr lang="en-US" sz="2000" dirty="0" err="1">
                <a:latin typeface="Times New Roman" pitchFamily="18" charset="0"/>
                <a:cs typeface="Times New Roman" pitchFamily="18" charset="0"/>
              </a:rPr>
              <a:t>android:label</a:t>
            </a:r>
            <a:r>
              <a:rPr lang="en-US" sz="2000" dirty="0">
                <a:latin typeface="Times New Roman" pitchFamily="18" charset="0"/>
                <a:cs typeface="Times New Roman" pitchFamily="18" charset="0"/>
              </a:rPr>
              <a:t>="@string/</a:t>
            </a:r>
            <a:r>
              <a:rPr lang="en-US" sz="2000" dirty="0" err="1">
                <a:latin typeface="Times New Roman" pitchFamily="18" charset="0"/>
                <a:cs typeface="Times New Roman" pitchFamily="18" charset="0"/>
              </a:rPr>
              <a:t>app_name</a:t>
            </a:r>
            <a:r>
              <a:rPr lang="en-US" sz="2000" dirty="0">
                <a:latin typeface="Times New Roman" pitchFamily="18" charset="0"/>
                <a:cs typeface="Times New Roman" pitchFamily="18" charset="0"/>
              </a:rPr>
              <a:t>" ...&gt;</a:t>
            </a:r>
          </a:p>
          <a:p>
            <a:pPr>
              <a:buNone/>
            </a:pPr>
            <a:endParaRPr lang="en-US" sz="2000" dirty="0">
              <a:latin typeface="Times New Roman" pitchFamily="18" charset="0"/>
              <a:cs typeface="Times New Roman" pitchFamily="18" charset="0"/>
            </a:endParaRPr>
          </a:p>
          <a:p>
            <a:pPr>
              <a:buNone/>
            </a:pPr>
            <a:endParaRPr lang="en-US" b="1" dirty="0">
              <a:solidFill>
                <a:srgbClr val="C20EB5"/>
              </a:solidFill>
            </a:endParaRPr>
          </a:p>
          <a:p>
            <a:pPr>
              <a:buNone/>
            </a:pPr>
            <a:r>
              <a:rPr lang="en-US" b="1" dirty="0">
                <a:solidFill>
                  <a:srgbClr val="C20EB5"/>
                </a:solidFill>
              </a:rPr>
              <a:t>	</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noChangeArrowheads="1"/>
          </p:cNvPicPr>
          <p:nvPr>
            <p:ph sz="quarter" idx="1"/>
          </p:nvPr>
        </p:nvPicPr>
        <p:blipFill>
          <a:blip r:embed="rId3"/>
          <a:srcRect/>
          <a:stretch>
            <a:fillRect/>
          </a:stretch>
        </p:blipFill>
        <p:spPr bwMode="auto">
          <a:xfrm>
            <a:off x="609600" y="0"/>
            <a:ext cx="6629400" cy="6858000"/>
          </a:xfrm>
          <a:prstGeom prst="rect">
            <a:avLst/>
          </a:prstGeom>
          <a:noFill/>
          <a:ln w="9525">
            <a:noFill/>
            <a:miter lim="800000"/>
            <a:headEnd/>
            <a:tailEnd/>
          </a:ln>
          <a:effectLst/>
        </p:spPr>
      </p:pic>
      <p:sp>
        <p:nvSpPr>
          <p:cNvPr id="7" name="TextBox 6"/>
          <p:cNvSpPr txBox="1"/>
          <p:nvPr/>
        </p:nvSpPr>
        <p:spPr>
          <a:xfrm>
            <a:off x="7315200" y="3429000"/>
            <a:ext cx="1676400" cy="707886"/>
          </a:xfrm>
          <a:prstGeom prst="rect">
            <a:avLst/>
          </a:prstGeom>
          <a:noFill/>
        </p:spPr>
        <p:txBody>
          <a:bodyPr wrap="square" rtlCol="0">
            <a:spAutoFit/>
          </a:bodyPr>
          <a:lstStyle/>
          <a:p>
            <a:r>
              <a:rPr lang="en-US" sz="2000" b="1" dirty="0">
                <a:solidFill>
                  <a:srgbClr val="FF0000"/>
                </a:solidFill>
              </a:rPr>
              <a:t>Activity Life Cycle</a:t>
            </a:r>
            <a:endParaRPr lang="en-US" sz="2000" dirty="0">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Activity Life Cycle </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116</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lstStyle/>
          <a:p>
            <a:pPr>
              <a:buNone/>
            </a:pPr>
            <a:r>
              <a:rPr lang="en-US" dirty="0">
                <a:solidFill>
                  <a:srgbClr val="FF0000"/>
                </a:solidFill>
              </a:rPr>
              <a:t>States of an activity :</a:t>
            </a:r>
          </a:p>
          <a:p>
            <a:pPr>
              <a:buNone/>
            </a:pPr>
            <a:r>
              <a:rPr lang="en-US" dirty="0">
                <a:solidFill>
                  <a:srgbClr val="0E02AA"/>
                </a:solidFill>
              </a:rPr>
              <a:t>Resumed: </a:t>
            </a:r>
            <a:r>
              <a:rPr lang="en-US" dirty="0"/>
              <a:t>In this state, activity is in the foreground and the user can interact with it. Also called “running” state.</a:t>
            </a:r>
          </a:p>
          <a:p>
            <a:pPr>
              <a:buNone/>
            </a:pPr>
            <a:r>
              <a:rPr lang="en-US" dirty="0">
                <a:solidFill>
                  <a:srgbClr val="0E02AA"/>
                </a:solidFill>
              </a:rPr>
              <a:t>Paused: </a:t>
            </a:r>
            <a:r>
              <a:rPr lang="en-US" dirty="0"/>
              <a:t>In this state, the activity is partially obscured by another activity. The other activity does not cover full screen.</a:t>
            </a:r>
          </a:p>
          <a:p>
            <a:pPr>
              <a:buNone/>
            </a:pPr>
            <a:r>
              <a:rPr lang="en-US" dirty="0">
                <a:solidFill>
                  <a:srgbClr val="0E02AA"/>
                </a:solidFill>
              </a:rPr>
              <a:t>	</a:t>
            </a:r>
            <a:r>
              <a:rPr lang="en-US" dirty="0"/>
              <a:t>The paused activity does not receive user input and cannot execute any code.</a:t>
            </a:r>
          </a:p>
          <a:p>
            <a:pPr>
              <a:buNone/>
            </a:pPr>
            <a:r>
              <a:rPr lang="en-US" dirty="0">
                <a:solidFill>
                  <a:srgbClr val="0E02AA"/>
                </a:solidFill>
              </a:rPr>
              <a:t>Stopped: </a:t>
            </a:r>
            <a:r>
              <a:rPr lang="en-US" dirty="0"/>
              <a:t>In this state, the activity is completely hidden and not visible to the user. Activity information and all of its state ( variables ) is retained, but it cannot execute any code.</a:t>
            </a:r>
            <a:endParaRPr lang="en-US" dirty="0">
              <a:solidFill>
                <a:srgbClr val="0E02AA"/>
              </a:solidFill>
            </a:endParaRPr>
          </a:p>
          <a:p>
            <a:pPr>
              <a:buNone/>
            </a:pPr>
            <a:endParaRPr lang="en-US" dirty="0">
              <a:solidFill>
                <a:srgbClr val="0E02AA"/>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Activity Life Cycle</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117</a:t>
            </a:fld>
            <a:endParaRPr lang="en-US" dirty="0">
              <a:solidFill>
                <a:srgbClr val="0E02AA"/>
              </a:solidFill>
            </a:endParaRPr>
          </a:p>
        </p:txBody>
      </p:sp>
      <p:pic>
        <p:nvPicPr>
          <p:cNvPr id="5" name="Content Placeholder 4" descr="http://developer.android.com/images/training/basics/basic-lifecycle.png"/>
          <p:cNvPicPr>
            <a:picLocks noGrp="1"/>
          </p:cNvPicPr>
          <p:nvPr>
            <p:ph sz="quarter" idx="1"/>
          </p:nvPr>
        </p:nvPicPr>
        <p:blipFill>
          <a:blip r:embed="rId2"/>
          <a:srcRect/>
          <a:stretch>
            <a:fillRect/>
          </a:stretch>
        </p:blipFill>
        <p:spPr bwMode="auto">
          <a:xfrm>
            <a:off x="304800" y="1066800"/>
            <a:ext cx="8330150" cy="44196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Android Activity State transitions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118</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pPr>
              <a:buNone/>
            </a:pPr>
            <a:r>
              <a:rPr lang="en-US" sz="2400" b="1" dirty="0">
                <a:solidFill>
                  <a:srgbClr val="C20EB5"/>
                </a:solidFill>
                <a:sym typeface="Wingdings" pitchFamily="2" charset="2"/>
              </a:rPr>
              <a:t>Case 1: </a:t>
            </a:r>
            <a:r>
              <a:rPr lang="en-US" sz="2400" b="1" dirty="0">
                <a:solidFill>
                  <a:srgbClr val="1C0777"/>
                </a:solidFill>
                <a:sym typeface="Wingdings" pitchFamily="2" charset="2"/>
              </a:rPr>
              <a:t>When the activity is first loaded:</a:t>
            </a:r>
          </a:p>
          <a:p>
            <a:pPr>
              <a:buNone/>
            </a:pPr>
            <a:r>
              <a:rPr lang="en-US" sz="2400" b="1" dirty="0">
                <a:solidFill>
                  <a:srgbClr val="1C0777"/>
                </a:solidFill>
                <a:sym typeface="Wingdings" pitchFamily="2" charset="2"/>
              </a:rPr>
              <a:t>	</a:t>
            </a:r>
            <a:r>
              <a:rPr lang="en-US" sz="2400" b="1" dirty="0">
                <a:solidFill>
                  <a:srgbClr val="009900"/>
                </a:solidFill>
                <a:sym typeface="Wingdings" pitchFamily="2" charset="2"/>
              </a:rPr>
              <a:t>onCreate( )    </a:t>
            </a:r>
            <a:r>
              <a:rPr lang="en-US" sz="2400" b="1" dirty="0" err="1">
                <a:solidFill>
                  <a:srgbClr val="009900"/>
                </a:solidFill>
                <a:sym typeface="Wingdings" pitchFamily="2" charset="2"/>
              </a:rPr>
              <a:t>onStart</a:t>
            </a:r>
            <a:r>
              <a:rPr lang="en-US" sz="2400" b="1" dirty="0">
                <a:solidFill>
                  <a:srgbClr val="009900"/>
                </a:solidFill>
                <a:sym typeface="Wingdings" pitchFamily="2" charset="2"/>
              </a:rPr>
              <a:t>( )   </a:t>
            </a:r>
            <a:r>
              <a:rPr lang="en-US" sz="2400" b="1" dirty="0" err="1">
                <a:solidFill>
                  <a:srgbClr val="009900"/>
                </a:solidFill>
                <a:sym typeface="Wingdings" pitchFamily="2" charset="2"/>
              </a:rPr>
              <a:t>onResume</a:t>
            </a:r>
            <a:r>
              <a:rPr lang="en-US" sz="2400" b="1" dirty="0">
                <a:solidFill>
                  <a:srgbClr val="009900"/>
                </a:solidFill>
                <a:sym typeface="Wingdings" pitchFamily="2" charset="2"/>
              </a:rPr>
              <a:t>( ) </a:t>
            </a:r>
          </a:p>
          <a:p>
            <a:pPr>
              <a:buNone/>
            </a:pPr>
            <a:endParaRPr lang="en-US" sz="2400" b="1" dirty="0">
              <a:solidFill>
                <a:srgbClr val="009900"/>
              </a:solidFill>
              <a:sym typeface="Wingdings" pitchFamily="2" charset="2"/>
            </a:endParaRPr>
          </a:p>
          <a:p>
            <a:pPr>
              <a:buNone/>
            </a:pPr>
            <a:r>
              <a:rPr lang="en-US" sz="2400" b="1" dirty="0">
                <a:solidFill>
                  <a:srgbClr val="C20EB5"/>
                </a:solidFill>
                <a:sym typeface="Wingdings" pitchFamily="2" charset="2"/>
              </a:rPr>
              <a:t>Case 2: </a:t>
            </a:r>
            <a:r>
              <a:rPr lang="en-US" sz="2400" b="1" dirty="0">
                <a:solidFill>
                  <a:srgbClr val="1C0777"/>
                </a:solidFill>
                <a:sym typeface="Wingdings" pitchFamily="2" charset="2"/>
              </a:rPr>
              <a:t>When the back button is pressed:</a:t>
            </a:r>
          </a:p>
          <a:p>
            <a:pPr>
              <a:buNone/>
            </a:pPr>
            <a:r>
              <a:rPr lang="en-US" sz="2400" b="1" dirty="0">
                <a:solidFill>
                  <a:srgbClr val="1C0777"/>
                </a:solidFill>
                <a:sym typeface="Wingdings" pitchFamily="2" charset="2"/>
              </a:rPr>
              <a:t>	</a:t>
            </a:r>
            <a:r>
              <a:rPr lang="en-US" sz="2400" b="1" dirty="0" err="1">
                <a:solidFill>
                  <a:srgbClr val="009900"/>
                </a:solidFill>
                <a:sym typeface="Wingdings" pitchFamily="2" charset="2"/>
              </a:rPr>
              <a:t>onPause</a:t>
            </a:r>
            <a:r>
              <a:rPr lang="en-US" sz="2400" b="1" dirty="0">
                <a:solidFill>
                  <a:srgbClr val="009900"/>
                </a:solidFill>
                <a:sym typeface="Wingdings" pitchFamily="2" charset="2"/>
              </a:rPr>
              <a:t>( )    </a:t>
            </a:r>
            <a:r>
              <a:rPr lang="en-US" sz="2400" b="1" dirty="0" err="1">
                <a:solidFill>
                  <a:srgbClr val="009900"/>
                </a:solidFill>
                <a:sym typeface="Wingdings" pitchFamily="2" charset="2"/>
              </a:rPr>
              <a:t>onStop</a:t>
            </a:r>
            <a:r>
              <a:rPr lang="en-US" sz="2400" b="1" dirty="0">
                <a:solidFill>
                  <a:srgbClr val="009900"/>
                </a:solidFill>
                <a:sym typeface="Wingdings" pitchFamily="2" charset="2"/>
              </a:rPr>
              <a:t>( )   </a:t>
            </a:r>
            <a:r>
              <a:rPr lang="en-US" sz="2400" b="1" dirty="0" err="1">
                <a:solidFill>
                  <a:srgbClr val="009900"/>
                </a:solidFill>
                <a:sym typeface="Wingdings" pitchFamily="2" charset="2"/>
              </a:rPr>
              <a:t>onDestroy</a:t>
            </a:r>
            <a:r>
              <a:rPr lang="en-US" sz="2400" b="1" dirty="0">
                <a:solidFill>
                  <a:srgbClr val="009900"/>
                </a:solidFill>
                <a:sym typeface="Wingdings" pitchFamily="2" charset="2"/>
              </a:rPr>
              <a:t>( ) </a:t>
            </a:r>
          </a:p>
          <a:p>
            <a:pPr>
              <a:buNone/>
            </a:pPr>
            <a:endParaRPr lang="en-US" sz="2400" b="1" dirty="0">
              <a:solidFill>
                <a:srgbClr val="1C0777"/>
              </a:solidFill>
              <a:sym typeface="Wingdings" pitchFamily="2" charset="2"/>
            </a:endParaRPr>
          </a:p>
          <a:p>
            <a:pPr>
              <a:buNone/>
            </a:pPr>
            <a:r>
              <a:rPr lang="en-US" sz="2400" b="1" dirty="0">
                <a:solidFill>
                  <a:srgbClr val="C20EB5"/>
                </a:solidFill>
                <a:sym typeface="Wingdings" pitchFamily="2" charset="2"/>
              </a:rPr>
              <a:t>Case 3: </a:t>
            </a:r>
            <a:r>
              <a:rPr lang="en-US" sz="2400" b="1" dirty="0">
                <a:solidFill>
                  <a:srgbClr val="1C0777"/>
                </a:solidFill>
                <a:sym typeface="Wingdings" pitchFamily="2" charset="2"/>
              </a:rPr>
              <a:t>When the </a:t>
            </a:r>
            <a:r>
              <a:rPr lang="en-US" sz="2400" b="1" dirty="0">
                <a:solidFill>
                  <a:srgbClr val="FF0000"/>
                </a:solidFill>
                <a:sym typeface="Wingdings" pitchFamily="2" charset="2"/>
              </a:rPr>
              <a:t>HOME</a:t>
            </a:r>
            <a:r>
              <a:rPr lang="en-US" sz="2400" b="1" dirty="0">
                <a:solidFill>
                  <a:srgbClr val="1C0777"/>
                </a:solidFill>
                <a:sym typeface="Wingdings" pitchFamily="2" charset="2"/>
              </a:rPr>
              <a:t> button is pressed:</a:t>
            </a:r>
          </a:p>
          <a:p>
            <a:pPr>
              <a:buNone/>
            </a:pPr>
            <a:r>
              <a:rPr lang="en-US" sz="2400" b="1" dirty="0">
                <a:solidFill>
                  <a:srgbClr val="1C0777"/>
                </a:solidFill>
                <a:sym typeface="Wingdings" pitchFamily="2" charset="2"/>
              </a:rPr>
              <a:t>	</a:t>
            </a:r>
            <a:r>
              <a:rPr lang="en-US" sz="2400" b="1" dirty="0" err="1">
                <a:solidFill>
                  <a:srgbClr val="009900"/>
                </a:solidFill>
                <a:sym typeface="Wingdings" pitchFamily="2" charset="2"/>
              </a:rPr>
              <a:t>onPause</a:t>
            </a:r>
            <a:r>
              <a:rPr lang="en-US" sz="2400" b="1" dirty="0">
                <a:solidFill>
                  <a:srgbClr val="009900"/>
                </a:solidFill>
                <a:sym typeface="Wingdings" pitchFamily="2" charset="2"/>
              </a:rPr>
              <a:t>( )    </a:t>
            </a:r>
            <a:r>
              <a:rPr lang="en-US" sz="2400" b="1" dirty="0" err="1">
                <a:solidFill>
                  <a:srgbClr val="009900"/>
                </a:solidFill>
                <a:sym typeface="Wingdings" pitchFamily="2" charset="2"/>
              </a:rPr>
              <a:t>onStop</a:t>
            </a:r>
            <a:r>
              <a:rPr lang="en-US" sz="2400" b="1" dirty="0">
                <a:solidFill>
                  <a:srgbClr val="009900"/>
                </a:solidFill>
                <a:sym typeface="Wingdings" pitchFamily="2" charset="2"/>
              </a:rPr>
              <a:t>( )   </a:t>
            </a:r>
          </a:p>
          <a:p>
            <a:pPr>
              <a:buNone/>
            </a:pPr>
            <a:endParaRPr lang="en-US" sz="2400" b="1" dirty="0">
              <a:solidFill>
                <a:srgbClr val="009900"/>
              </a:solidFill>
              <a:sym typeface="Wingdings" pitchFamily="2" charset="2"/>
            </a:endParaRPr>
          </a:p>
          <a:p>
            <a:pPr>
              <a:buNone/>
            </a:pPr>
            <a:r>
              <a:rPr lang="en-US" sz="2400" b="1" dirty="0">
                <a:solidFill>
                  <a:srgbClr val="C20EB5"/>
                </a:solidFill>
                <a:sym typeface="Wingdings" pitchFamily="2" charset="2"/>
              </a:rPr>
              <a:t>Case 2: </a:t>
            </a:r>
            <a:r>
              <a:rPr lang="en-US" sz="2400" b="1" dirty="0">
                <a:solidFill>
                  <a:srgbClr val="1C0777"/>
                </a:solidFill>
                <a:sym typeface="Wingdings" pitchFamily="2" charset="2"/>
              </a:rPr>
              <a:t>When the application is started again:</a:t>
            </a:r>
          </a:p>
          <a:p>
            <a:pPr>
              <a:buNone/>
            </a:pPr>
            <a:r>
              <a:rPr lang="en-US" sz="2400" b="1" dirty="0">
                <a:solidFill>
                  <a:srgbClr val="1C0777"/>
                </a:solidFill>
                <a:sym typeface="Wingdings" pitchFamily="2" charset="2"/>
              </a:rPr>
              <a:t>	</a:t>
            </a:r>
            <a:r>
              <a:rPr lang="en-US" sz="2400" b="1" dirty="0">
                <a:solidFill>
                  <a:srgbClr val="009900"/>
                </a:solidFill>
                <a:sym typeface="Wingdings" pitchFamily="2" charset="2"/>
              </a:rPr>
              <a:t> </a:t>
            </a:r>
            <a:r>
              <a:rPr lang="en-US" sz="2400" b="1" dirty="0" err="1">
                <a:solidFill>
                  <a:srgbClr val="009900"/>
                </a:solidFill>
                <a:sym typeface="Wingdings" pitchFamily="2" charset="2"/>
              </a:rPr>
              <a:t>onRestart</a:t>
            </a:r>
            <a:r>
              <a:rPr lang="en-US" sz="2400" b="1" dirty="0">
                <a:solidFill>
                  <a:srgbClr val="009900"/>
                </a:solidFill>
                <a:sym typeface="Wingdings" pitchFamily="2" charset="2"/>
              </a:rPr>
              <a:t>( )    </a:t>
            </a:r>
            <a:r>
              <a:rPr lang="en-US" sz="2400" b="1" dirty="0" err="1">
                <a:solidFill>
                  <a:srgbClr val="009900"/>
                </a:solidFill>
                <a:sym typeface="Wingdings" pitchFamily="2" charset="2"/>
              </a:rPr>
              <a:t>onStart</a:t>
            </a:r>
            <a:r>
              <a:rPr lang="en-US" sz="2400" b="1" dirty="0">
                <a:solidFill>
                  <a:srgbClr val="009900"/>
                </a:solidFill>
                <a:sym typeface="Wingdings" pitchFamily="2" charset="2"/>
              </a:rPr>
              <a:t>( )   </a:t>
            </a:r>
            <a:r>
              <a:rPr lang="en-US" sz="2400" b="1" dirty="0" err="1">
                <a:solidFill>
                  <a:srgbClr val="009900"/>
                </a:solidFill>
                <a:sym typeface="Wingdings" pitchFamily="2" charset="2"/>
              </a:rPr>
              <a:t>onResume</a:t>
            </a:r>
            <a:r>
              <a:rPr lang="en-US" sz="2400" b="1" dirty="0">
                <a:solidFill>
                  <a:srgbClr val="009900"/>
                </a:solidFill>
                <a:sym typeface="Wingdings" pitchFamily="2" charset="2"/>
              </a:rPr>
              <a:t>( ) </a:t>
            </a:r>
          </a:p>
          <a:p>
            <a:pPr>
              <a:buNone/>
            </a:pPr>
            <a:endParaRPr lang="en-US" sz="2400" b="1" dirty="0">
              <a:solidFill>
                <a:srgbClr val="009900"/>
              </a:solidFill>
              <a:sym typeface="Wingdings" pitchFamily="2" charset="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Life cycle methods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119</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pPr>
              <a:lnSpc>
                <a:spcPct val="150000"/>
              </a:lnSpc>
              <a:buFont typeface="Wingdings" pitchFamily="2" charset="2"/>
              <a:buChar char="Ø"/>
            </a:pPr>
            <a:r>
              <a:rPr lang="en-US" sz="2000" dirty="0">
                <a:latin typeface="Times New Roman" pitchFamily="18" charset="0"/>
                <a:cs typeface="Times New Roman" pitchFamily="18" charset="0"/>
                <a:sym typeface="Wingdings" pitchFamily="2" charset="2"/>
              </a:rPr>
              <a:t>Use the </a:t>
            </a:r>
            <a:r>
              <a:rPr lang="en-US" sz="2000" b="1" dirty="0">
                <a:latin typeface="Times New Roman" pitchFamily="18" charset="0"/>
                <a:cs typeface="Times New Roman" pitchFamily="18" charset="0"/>
                <a:sym typeface="Wingdings" pitchFamily="2" charset="2"/>
              </a:rPr>
              <a:t>onCreate( ) </a:t>
            </a:r>
            <a:r>
              <a:rPr lang="en-US" sz="2000" dirty="0">
                <a:latin typeface="Times New Roman" pitchFamily="18" charset="0"/>
                <a:cs typeface="Times New Roman" pitchFamily="18" charset="0"/>
                <a:sym typeface="Wingdings" pitchFamily="2" charset="2"/>
              </a:rPr>
              <a:t>method to create and instantiate the objects that you will be using in your application.</a:t>
            </a:r>
          </a:p>
          <a:p>
            <a:pPr>
              <a:lnSpc>
                <a:spcPct val="150000"/>
              </a:lnSpc>
              <a:buFont typeface="Wingdings" pitchFamily="2" charset="2"/>
              <a:buChar char="Ø"/>
            </a:pPr>
            <a:r>
              <a:rPr lang="en-US" sz="2000" dirty="0">
                <a:latin typeface="Times New Roman" pitchFamily="18" charset="0"/>
                <a:cs typeface="Times New Roman" pitchFamily="18" charset="0"/>
                <a:sym typeface="Wingdings" pitchFamily="2" charset="2"/>
              </a:rPr>
              <a:t>Use the </a:t>
            </a:r>
            <a:r>
              <a:rPr lang="en-US" sz="2000" b="1" dirty="0" err="1">
                <a:latin typeface="Times New Roman" pitchFamily="18" charset="0"/>
                <a:cs typeface="Times New Roman" pitchFamily="18" charset="0"/>
                <a:sym typeface="Wingdings" pitchFamily="2" charset="2"/>
              </a:rPr>
              <a:t>onResume</a:t>
            </a:r>
            <a:r>
              <a:rPr lang="en-US" sz="2000" b="1" dirty="0">
                <a:latin typeface="Times New Roman" pitchFamily="18" charset="0"/>
                <a:cs typeface="Times New Roman" pitchFamily="18" charset="0"/>
                <a:sym typeface="Wingdings" pitchFamily="2" charset="2"/>
              </a:rPr>
              <a:t>( ) </a:t>
            </a:r>
            <a:r>
              <a:rPr lang="en-US" sz="2000" dirty="0">
                <a:latin typeface="Times New Roman" pitchFamily="18" charset="0"/>
                <a:cs typeface="Times New Roman" pitchFamily="18" charset="0"/>
                <a:sym typeface="Wingdings" pitchFamily="2" charset="2"/>
              </a:rPr>
              <a:t>method to start any services or code that needs to run while your activity is in the foreground.</a:t>
            </a:r>
          </a:p>
          <a:p>
            <a:pPr>
              <a:lnSpc>
                <a:spcPct val="150000"/>
              </a:lnSpc>
              <a:buFont typeface="Wingdings" pitchFamily="2" charset="2"/>
              <a:buChar char="Ø"/>
            </a:pPr>
            <a:r>
              <a:rPr lang="en-US" sz="2000" dirty="0">
                <a:latin typeface="Times New Roman" pitchFamily="18" charset="0"/>
                <a:cs typeface="Times New Roman" pitchFamily="18" charset="0"/>
                <a:sym typeface="Wingdings" pitchFamily="2" charset="2"/>
              </a:rPr>
              <a:t>Use the </a:t>
            </a:r>
            <a:r>
              <a:rPr lang="en-US" sz="2000" b="1" dirty="0" err="1">
                <a:latin typeface="Times New Roman" pitchFamily="18" charset="0"/>
                <a:cs typeface="Times New Roman" pitchFamily="18" charset="0"/>
                <a:sym typeface="Wingdings" pitchFamily="2" charset="2"/>
              </a:rPr>
              <a:t>onPause</a:t>
            </a:r>
            <a:r>
              <a:rPr lang="en-US" sz="2000" b="1" dirty="0">
                <a:latin typeface="Times New Roman" pitchFamily="18" charset="0"/>
                <a:cs typeface="Times New Roman" pitchFamily="18" charset="0"/>
                <a:sym typeface="Wingdings" pitchFamily="2" charset="2"/>
              </a:rPr>
              <a:t>( )  </a:t>
            </a:r>
            <a:r>
              <a:rPr lang="en-US" sz="2000" dirty="0">
                <a:latin typeface="Times New Roman" pitchFamily="18" charset="0"/>
                <a:cs typeface="Times New Roman" pitchFamily="18" charset="0"/>
                <a:sym typeface="Wingdings" pitchFamily="2" charset="2"/>
              </a:rPr>
              <a:t>method to stop any services or code that does not need to run when your activity is not in the foreground.</a:t>
            </a:r>
          </a:p>
          <a:p>
            <a:pPr>
              <a:lnSpc>
                <a:spcPct val="150000"/>
              </a:lnSpc>
              <a:buFont typeface="Wingdings" pitchFamily="2" charset="2"/>
              <a:buChar char="Ø"/>
            </a:pPr>
            <a:r>
              <a:rPr lang="en-US" sz="2000" dirty="0">
                <a:latin typeface="Times New Roman" pitchFamily="18" charset="0"/>
                <a:cs typeface="Times New Roman" pitchFamily="18" charset="0"/>
                <a:sym typeface="Wingdings" pitchFamily="2" charset="2"/>
              </a:rPr>
              <a:t>Use the </a:t>
            </a:r>
            <a:r>
              <a:rPr lang="en-US" sz="2000" b="1" dirty="0" err="1">
                <a:latin typeface="Times New Roman" pitchFamily="18" charset="0"/>
                <a:cs typeface="Times New Roman" pitchFamily="18" charset="0"/>
                <a:sym typeface="Wingdings" pitchFamily="2" charset="2"/>
              </a:rPr>
              <a:t>onDestroy</a:t>
            </a:r>
            <a:r>
              <a:rPr lang="en-US" sz="2000" b="1" dirty="0">
                <a:latin typeface="Times New Roman" pitchFamily="18" charset="0"/>
                <a:cs typeface="Times New Roman" pitchFamily="18" charset="0"/>
                <a:sym typeface="Wingdings" pitchFamily="2" charset="2"/>
              </a:rPr>
              <a:t>( ) </a:t>
            </a:r>
            <a:r>
              <a:rPr lang="en-US" sz="2000" dirty="0">
                <a:latin typeface="Times New Roman" pitchFamily="18" charset="0"/>
                <a:cs typeface="Times New Roman" pitchFamily="18" charset="0"/>
                <a:sym typeface="Wingdings" pitchFamily="2" charset="2"/>
              </a:rPr>
              <a:t>method to free up resources before your activity is destroyed.</a:t>
            </a:r>
          </a:p>
          <a:p>
            <a:pPr>
              <a:buNone/>
            </a:pPr>
            <a:endParaRPr lang="en-US" sz="2400" b="1" dirty="0">
              <a:solidFill>
                <a:srgbClr val="009900"/>
              </a:solidFill>
              <a:sym typeface="Wingdings" pitchFamily="2" charset="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63562"/>
          </a:xfrm>
        </p:spPr>
        <p:txBody>
          <a:bodyPr>
            <a:noAutofit/>
          </a:bodyPr>
          <a:lstStyle/>
          <a:p>
            <a:pPr algn="ctr"/>
            <a:r>
              <a:rPr lang="en-US" sz="3200" b="1" dirty="0">
                <a:solidFill>
                  <a:srgbClr val="FF0000"/>
                </a:solidFill>
              </a:rPr>
              <a:t>Smart phones sales % world wide</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12</a:t>
            </a:fld>
            <a:endParaRPr lang="en-US"/>
          </a:p>
        </p:txBody>
      </p:sp>
      <p:sp>
        <p:nvSpPr>
          <p:cNvPr id="6" name="Content Placeholder 5">
            <a:extLst>
              <a:ext uri="{FF2B5EF4-FFF2-40B4-BE49-F238E27FC236}">
                <a16:creationId xmlns="" xmlns:a16="http://schemas.microsoft.com/office/drawing/2014/main" id="{86B95194-94CD-722E-4A66-882ECC24118F}"/>
              </a:ext>
            </a:extLst>
          </p:cNvPr>
          <p:cNvSpPr>
            <a:spLocks noGrp="1"/>
          </p:cNvSpPr>
          <p:nvPr>
            <p:ph sz="quarter" idx="1"/>
          </p:nvPr>
        </p:nvSpPr>
        <p:spPr>
          <a:xfrm>
            <a:off x="194070" y="1104900"/>
            <a:ext cx="8803625" cy="5478462"/>
          </a:xfrm>
        </p:spPr>
        <p:txBody>
          <a:bodyPr/>
          <a:lstStyle/>
          <a:p>
            <a:pPr marL="0" indent="0">
              <a:buNone/>
            </a:pPr>
            <a:r>
              <a:rPr lang="en-GB" dirty="0"/>
              <a:t>  </a:t>
            </a:r>
            <a:endParaRPr lang="en-IN" dirty="0"/>
          </a:p>
        </p:txBody>
      </p:sp>
      <p:pic>
        <p:nvPicPr>
          <p:cNvPr id="8" name="Picture 7">
            <a:extLst>
              <a:ext uri="{FF2B5EF4-FFF2-40B4-BE49-F238E27FC236}">
                <a16:creationId xmlns="" xmlns:a16="http://schemas.microsoft.com/office/drawing/2014/main" id="{AEAA80E9-837F-C3C8-3F1A-477AB3B47A66}"/>
              </a:ext>
            </a:extLst>
          </p:cNvPr>
          <p:cNvPicPr>
            <a:picLocks noChangeAspect="1"/>
          </p:cNvPicPr>
          <p:nvPr/>
        </p:nvPicPr>
        <p:blipFill>
          <a:blip r:embed="rId2"/>
          <a:stretch>
            <a:fillRect/>
          </a:stretch>
        </p:blipFill>
        <p:spPr>
          <a:xfrm>
            <a:off x="-20092" y="876300"/>
            <a:ext cx="9017787" cy="51054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dirty="0">
                <a:solidFill>
                  <a:srgbClr val="FF0000"/>
                </a:solidFill>
                <a:latin typeface="Times New Roman" pitchFamily="18" charset="0"/>
                <a:cs typeface="Times New Roman" pitchFamily="18" charset="0"/>
              </a:rPr>
              <a:t>Android Application Class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120</a:t>
            </a:fld>
            <a:endParaRPr lang="en-US"/>
          </a:p>
        </p:txBody>
      </p:sp>
      <p:sp>
        <p:nvSpPr>
          <p:cNvPr id="3" name="Content Placeholder 2"/>
          <p:cNvSpPr>
            <a:spLocks noGrp="1"/>
          </p:cNvSpPr>
          <p:nvPr>
            <p:ph sz="quarter" idx="1"/>
          </p:nvPr>
        </p:nvSpPr>
        <p:spPr>
          <a:xfrm>
            <a:off x="228600" y="457200"/>
            <a:ext cx="8534400" cy="6400800"/>
          </a:xfrm>
        </p:spPr>
        <p:txBody>
          <a:bodyPr>
            <a:normAutofit/>
          </a:bodyPr>
          <a:lstStyle/>
          <a:p>
            <a:pPr>
              <a:buNone/>
            </a:pPr>
            <a:r>
              <a:rPr lang="en-US" b="1" dirty="0">
                <a:solidFill>
                  <a:srgbClr val="C20EB5"/>
                </a:solidFill>
              </a:rPr>
              <a:t> </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err="1">
                <a:solidFill>
                  <a:srgbClr val="FF0000"/>
                </a:solidFill>
                <a:latin typeface="Times New Roman" pitchFamily="18" charset="0"/>
                <a:cs typeface="Times New Roman" pitchFamily="18" charset="0"/>
              </a:rPr>
              <a:t>scenerios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121</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lstStyle/>
          <a:p>
            <a:pPr>
              <a:buNone/>
            </a:pPr>
            <a:r>
              <a:rPr lang="en-US" dirty="0">
                <a:solidFill>
                  <a:srgbClr val="FF0000"/>
                </a:solidFill>
              </a:rPr>
              <a:t>When HOME </a:t>
            </a:r>
            <a:r>
              <a:rPr lang="en-US" dirty="0" err="1">
                <a:solidFill>
                  <a:srgbClr val="FF0000"/>
                </a:solidFill>
              </a:rPr>
              <a:t>buton</a:t>
            </a:r>
            <a:r>
              <a:rPr lang="en-US" dirty="0">
                <a:solidFill>
                  <a:srgbClr val="FF0000"/>
                </a:solidFill>
              </a:rPr>
              <a:t> is pressed :</a:t>
            </a:r>
          </a:p>
          <a:p>
            <a:pPr>
              <a:buNone/>
            </a:pPr>
            <a:r>
              <a:rPr lang="en-US" dirty="0" err="1"/>
              <a:t>onPause</a:t>
            </a:r>
            <a:r>
              <a:rPr lang="en-US" dirty="0"/>
              <a:t>( )</a:t>
            </a:r>
          </a:p>
          <a:p>
            <a:pPr>
              <a:buNone/>
            </a:pPr>
            <a:r>
              <a:rPr lang="en-US" dirty="0" err="1"/>
              <a:t>onSaveInstanceState</a:t>
            </a:r>
            <a:r>
              <a:rPr lang="en-US" dirty="0"/>
              <a:t>( )</a:t>
            </a:r>
          </a:p>
          <a:p>
            <a:pPr>
              <a:buNone/>
            </a:pPr>
            <a:r>
              <a:rPr lang="en-US" dirty="0" err="1"/>
              <a:t>onStop</a:t>
            </a:r>
            <a:r>
              <a:rPr lang="en-US" dirty="0"/>
              <a:t>( )</a:t>
            </a:r>
          </a:p>
          <a:p>
            <a:pPr>
              <a:buNone/>
            </a:pPr>
            <a:r>
              <a:rPr lang="en-US" dirty="0">
                <a:solidFill>
                  <a:srgbClr val="FF0000"/>
                </a:solidFill>
              </a:rPr>
              <a:t>When BACK button is pressed:</a:t>
            </a:r>
          </a:p>
          <a:p>
            <a:pPr>
              <a:buNone/>
            </a:pPr>
            <a:r>
              <a:rPr lang="en-US" dirty="0" err="1"/>
              <a:t>onPause</a:t>
            </a:r>
            <a:r>
              <a:rPr lang="en-US" dirty="0"/>
              <a:t>( )</a:t>
            </a:r>
          </a:p>
          <a:p>
            <a:pPr>
              <a:buNone/>
            </a:pPr>
            <a:r>
              <a:rPr lang="en-US" dirty="0" err="1"/>
              <a:t>onStop</a:t>
            </a:r>
            <a:r>
              <a:rPr lang="en-US" dirty="0"/>
              <a:t>( )</a:t>
            </a:r>
          </a:p>
          <a:p>
            <a:pPr>
              <a:buNone/>
            </a:pPr>
            <a:r>
              <a:rPr lang="en-US" dirty="0" err="1"/>
              <a:t>onDestroy</a:t>
            </a: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p:txBody>
      </p:sp>
    </p:spTree>
    <p:extLst>
      <p:ext uri="{BB962C8B-B14F-4D97-AF65-F5344CB8AC3E}">
        <p14:creationId xmlns="" xmlns:p14="http://schemas.microsoft.com/office/powerpoint/2010/main" val="20524574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Method call sequence in orientation change</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122</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lstStyle/>
          <a:p>
            <a:pPr>
              <a:buNone/>
            </a:pPr>
            <a:r>
              <a:rPr lang="en-US" dirty="0"/>
              <a:t>Press Ctrl F12 after entering text in </a:t>
            </a:r>
            <a:r>
              <a:rPr lang="en-US" dirty="0" err="1"/>
              <a:t>EditText</a:t>
            </a:r>
            <a:r>
              <a:rPr lang="en-US" dirty="0"/>
              <a:t> controls.</a:t>
            </a:r>
          </a:p>
          <a:p>
            <a:pPr>
              <a:buNone/>
            </a:pPr>
            <a:r>
              <a:rPr lang="en-US" dirty="0">
                <a:solidFill>
                  <a:srgbClr val="FF0000"/>
                </a:solidFill>
              </a:rPr>
              <a:t>Sequence of method calls</a:t>
            </a:r>
            <a:r>
              <a:rPr lang="en-US" dirty="0"/>
              <a:t>:</a:t>
            </a:r>
          </a:p>
          <a:p>
            <a:pPr>
              <a:buNone/>
            </a:pPr>
            <a:r>
              <a:rPr lang="en-US" dirty="0" err="1"/>
              <a:t>onPause</a:t>
            </a:r>
            <a:r>
              <a:rPr lang="en-US" dirty="0"/>
              <a:t>( )</a:t>
            </a:r>
          </a:p>
          <a:p>
            <a:pPr>
              <a:buNone/>
            </a:pPr>
            <a:r>
              <a:rPr lang="en-US" dirty="0" err="1"/>
              <a:t>onSaveInstanceState</a:t>
            </a:r>
            <a:r>
              <a:rPr lang="en-US" dirty="0"/>
              <a:t>( )</a:t>
            </a:r>
          </a:p>
          <a:p>
            <a:pPr>
              <a:buNone/>
            </a:pPr>
            <a:r>
              <a:rPr lang="en-US" dirty="0" err="1"/>
              <a:t>onStop</a:t>
            </a:r>
            <a:r>
              <a:rPr lang="en-US" dirty="0"/>
              <a:t>( )</a:t>
            </a:r>
          </a:p>
          <a:p>
            <a:pPr>
              <a:buNone/>
            </a:pPr>
            <a:r>
              <a:rPr lang="en-US" dirty="0" err="1"/>
              <a:t>onDestroy</a:t>
            </a:r>
            <a:r>
              <a:rPr lang="en-US" dirty="0"/>
              <a:t>( )</a:t>
            </a:r>
          </a:p>
          <a:p>
            <a:pPr>
              <a:buNone/>
            </a:pPr>
            <a:r>
              <a:rPr lang="en-US" dirty="0"/>
              <a:t>onCreate( )</a:t>
            </a:r>
          </a:p>
          <a:p>
            <a:pPr>
              <a:buNone/>
            </a:pPr>
            <a:r>
              <a:rPr lang="en-US" dirty="0" err="1"/>
              <a:t>onRestoreInstanceState</a:t>
            </a:r>
            <a:r>
              <a:rPr lang="en-US" dirty="0"/>
              <a:t>( )</a:t>
            </a:r>
          </a:p>
          <a:p>
            <a:pPr>
              <a:buNone/>
            </a:pPr>
            <a:r>
              <a:rPr lang="en-US" dirty="0" err="1"/>
              <a:t>onResume</a:t>
            </a:r>
            <a:r>
              <a:rPr lang="en-US" dirty="0"/>
              <a:t>( )</a:t>
            </a:r>
          </a:p>
        </p:txBody>
      </p:sp>
    </p:spTree>
    <p:extLst>
      <p:ext uri="{BB962C8B-B14F-4D97-AF65-F5344CB8AC3E}">
        <p14:creationId xmlns="" xmlns:p14="http://schemas.microsoft.com/office/powerpoint/2010/main" val="2945819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123</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000232" y="1752600"/>
            <a:ext cx="6715172"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rgbClr val="0E02AA"/>
                </a:solidFill>
                <a:latin typeface="Bodoni MT Black" pitchFamily="18" charset="0"/>
              </a:rPr>
              <a:t>Basic Views, Picker Views, List Views</a:t>
            </a:r>
          </a:p>
          <a:p>
            <a:r>
              <a:rPr lang="en-US" sz="2000" b="1" dirty="0" smtClean="0">
                <a:solidFill>
                  <a:srgbClr val="0E02AA"/>
                </a:solidFill>
                <a:latin typeface="Bodoni MT Black" pitchFamily="18" charset="0"/>
              </a:rPr>
              <a:t> Android Layouts</a:t>
            </a:r>
            <a:endParaRPr lang="en-US" sz="2000" b="1" dirty="0">
              <a:solidFill>
                <a:srgbClr val="0E02AA"/>
              </a:solidFill>
              <a:latin typeface="Bodoni MT Black"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cap="none" dirty="0"/>
              <a:t> </a:t>
            </a:r>
            <a:r>
              <a:rPr lang="en-US" sz="3100" b="1" dirty="0">
                <a:solidFill>
                  <a:srgbClr val="FF0000"/>
                </a:solidFill>
                <a:latin typeface="Times New Roman" pitchFamily="18" charset="0"/>
                <a:cs typeface="Times New Roman" pitchFamily="18" charset="0"/>
              </a:rPr>
              <a:t>Views &amp; View Groups</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124</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dirty="0">
                <a:solidFill>
                  <a:srgbClr val="0E02AA"/>
                </a:solidFill>
              </a:rPr>
              <a:t>View:</a:t>
            </a:r>
          </a:p>
          <a:p>
            <a:pPr>
              <a:buFont typeface="Arial" pitchFamily="34" charset="0"/>
              <a:buChar char="•"/>
            </a:pPr>
            <a:r>
              <a:rPr lang="en-US" dirty="0"/>
              <a:t>An activity contains views and view groups</a:t>
            </a:r>
            <a:r>
              <a:rPr lang="en-US" dirty="0">
                <a:solidFill>
                  <a:srgbClr val="FF0000"/>
                </a:solidFill>
              </a:rPr>
              <a:t>.</a:t>
            </a:r>
          </a:p>
          <a:p>
            <a:r>
              <a:rPr lang="en-US" dirty="0"/>
              <a:t>A view is a widget that has an appearance on screen.</a:t>
            </a:r>
          </a:p>
          <a:p>
            <a:pPr lvl="2"/>
            <a:r>
              <a:rPr lang="en-US" dirty="0"/>
              <a:t>Examples of views are buttons, labels, and text boxes. A view derives from the base class </a:t>
            </a:r>
            <a:r>
              <a:rPr lang="en-US" dirty="0" err="1"/>
              <a:t>android.view.View</a:t>
            </a:r>
            <a:r>
              <a:rPr lang="en-US" dirty="0"/>
              <a:t>.</a:t>
            </a:r>
            <a:endParaRPr lang="en-US" dirty="0">
              <a:solidFill>
                <a:srgbClr val="FF0000"/>
              </a:solidFill>
            </a:endParaRPr>
          </a:p>
          <a:p>
            <a:pPr>
              <a:buNone/>
            </a:pPr>
            <a:r>
              <a:rPr lang="en-US" dirty="0" err="1">
                <a:solidFill>
                  <a:srgbClr val="0E02AA"/>
                </a:solidFill>
              </a:rPr>
              <a:t>ViewGroup</a:t>
            </a:r>
            <a:r>
              <a:rPr lang="en-US" dirty="0">
                <a:solidFill>
                  <a:srgbClr val="0E02AA"/>
                </a:solidFill>
              </a:rPr>
              <a:t>:</a:t>
            </a:r>
          </a:p>
          <a:p>
            <a:r>
              <a:rPr lang="en-US" sz="2200" dirty="0">
                <a:latin typeface="Times New Roman" pitchFamily="18" charset="0"/>
                <a:cs typeface="Times New Roman" pitchFamily="18" charset="0"/>
              </a:rPr>
              <a:t>One or more views can be grouped together into a </a:t>
            </a:r>
            <a:r>
              <a:rPr lang="en-US" sz="2200" dirty="0" err="1">
                <a:latin typeface="Times New Roman" pitchFamily="18" charset="0"/>
                <a:cs typeface="Times New Roman" pitchFamily="18" charset="0"/>
              </a:rPr>
              <a:t>ViewGroup</a:t>
            </a:r>
            <a:r>
              <a:rPr lang="en-US" sz="2200" dirty="0">
                <a:latin typeface="Times New Roman" pitchFamily="18" charset="0"/>
                <a:cs typeface="Times New Roman" pitchFamily="18" charset="0"/>
              </a:rPr>
              <a:t>. A </a:t>
            </a:r>
            <a:r>
              <a:rPr lang="en-US" sz="2200" dirty="0" err="1">
                <a:latin typeface="Times New Roman" pitchFamily="18" charset="0"/>
                <a:cs typeface="Times New Roman" pitchFamily="18" charset="0"/>
              </a:rPr>
              <a:t>ViewGroup</a:t>
            </a:r>
            <a:r>
              <a:rPr lang="en-US" sz="2200" dirty="0">
                <a:latin typeface="Times New Roman" pitchFamily="18" charset="0"/>
                <a:cs typeface="Times New Roman" pitchFamily="18" charset="0"/>
              </a:rPr>
              <a:t> (which is itself a special type of view) provides the layout in which you can order the appearance and sequence of views.</a:t>
            </a:r>
          </a:p>
          <a:p>
            <a:r>
              <a:rPr lang="en-US" sz="2200" dirty="0">
                <a:latin typeface="Times New Roman" pitchFamily="18" charset="0"/>
                <a:cs typeface="Times New Roman" pitchFamily="18" charset="0"/>
              </a:rPr>
              <a:t>Examples of </a:t>
            </a:r>
            <a:r>
              <a:rPr lang="en-US" sz="2200" dirty="0" err="1">
                <a:latin typeface="Times New Roman" pitchFamily="18" charset="0"/>
                <a:cs typeface="Times New Roman" pitchFamily="18" charset="0"/>
              </a:rPr>
              <a:t>ViewGroups</a:t>
            </a:r>
            <a:r>
              <a:rPr lang="en-US" sz="2200" dirty="0">
                <a:latin typeface="Times New Roman" pitchFamily="18" charset="0"/>
                <a:cs typeface="Times New Roman" pitchFamily="18" charset="0"/>
              </a:rPr>
              <a:t> include </a:t>
            </a:r>
            <a:r>
              <a:rPr lang="en-US" sz="2200" dirty="0" err="1">
                <a:latin typeface="Times New Roman" pitchFamily="18" charset="0"/>
                <a:cs typeface="Times New Roman" pitchFamily="18" charset="0"/>
              </a:rPr>
              <a:t>LinearLayout</a:t>
            </a:r>
            <a:r>
              <a:rPr lang="en-US" sz="2200" dirty="0">
                <a:latin typeface="Times New Roman" pitchFamily="18" charset="0"/>
                <a:cs typeface="Times New Roman" pitchFamily="18" charset="0"/>
              </a:rPr>
              <a:t> and </a:t>
            </a:r>
            <a:r>
              <a:rPr lang="en-US" sz="2200" dirty="0" err="1">
                <a:latin typeface="Times New Roman" pitchFamily="18" charset="0"/>
                <a:cs typeface="Times New Roman" pitchFamily="18" charset="0"/>
              </a:rPr>
              <a:t>FrameLayout</a:t>
            </a:r>
            <a:r>
              <a:rPr lang="en-US" sz="2200" dirty="0">
                <a:latin typeface="Times New Roman" pitchFamily="18" charset="0"/>
                <a:cs typeface="Times New Roman" pitchFamily="18" charset="0"/>
              </a:rPr>
              <a:t>. </a:t>
            </a:r>
          </a:p>
          <a:p>
            <a:r>
              <a:rPr lang="en-US" sz="2200" dirty="0">
                <a:latin typeface="Times New Roman" pitchFamily="18" charset="0"/>
                <a:cs typeface="Times New Roman" pitchFamily="18" charset="0"/>
              </a:rPr>
              <a:t>A </a:t>
            </a:r>
            <a:r>
              <a:rPr lang="en-US" sz="2200" dirty="0" err="1">
                <a:latin typeface="Times New Roman" pitchFamily="18" charset="0"/>
                <a:cs typeface="Times New Roman" pitchFamily="18" charset="0"/>
              </a:rPr>
              <a:t>ViewGroup</a:t>
            </a:r>
            <a:r>
              <a:rPr lang="en-US" sz="2200" dirty="0">
                <a:latin typeface="Times New Roman" pitchFamily="18" charset="0"/>
                <a:cs typeface="Times New Roman" pitchFamily="18" charset="0"/>
              </a:rPr>
              <a:t> derives from the base class </a:t>
            </a:r>
            <a:r>
              <a:rPr lang="en-US" sz="2200" dirty="0" err="1">
                <a:latin typeface="Times New Roman" pitchFamily="18" charset="0"/>
                <a:cs typeface="Times New Roman" pitchFamily="18" charset="0"/>
              </a:rPr>
              <a:t>android.view.ViewGroup</a:t>
            </a:r>
            <a:r>
              <a:rPr lang="en-US" sz="2200" dirty="0">
                <a:latin typeface="Times New Roman" pitchFamily="18" charset="0"/>
                <a:cs typeface="Times New Roman" pitchFamily="18" charset="0"/>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Picker Views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125</a:t>
            </a:fld>
            <a:endParaRPr lang="en-US"/>
          </a:p>
        </p:txBody>
      </p:sp>
      <p:sp>
        <p:nvSpPr>
          <p:cNvPr id="5" name="Content Placeholder 4"/>
          <p:cNvSpPr>
            <a:spLocks noGrp="1"/>
          </p:cNvSpPr>
          <p:nvPr>
            <p:ph sz="quarter" idx="1"/>
          </p:nvPr>
        </p:nvSpPr>
        <p:spPr>
          <a:xfrm>
            <a:off x="381000" y="685800"/>
            <a:ext cx="8305800" cy="5867400"/>
          </a:xfrm>
        </p:spPr>
        <p:txBody>
          <a:bodyPr/>
          <a:lstStyle/>
          <a:p>
            <a:pPr>
              <a:buFont typeface="Wingdings" pitchFamily="2" charset="2"/>
              <a:buChar char="Ø"/>
            </a:pPr>
            <a:r>
              <a:rPr lang="en-US" dirty="0"/>
              <a:t> </a:t>
            </a:r>
            <a:r>
              <a:rPr lang="en-US" dirty="0" err="1"/>
              <a:t>DatePicker</a:t>
            </a:r>
            <a:r>
              <a:rPr lang="en-US" dirty="0"/>
              <a:t>  </a:t>
            </a:r>
            <a:r>
              <a:rPr lang="en-US" dirty="0">
                <a:sym typeface="Wingdings" pitchFamily="2" charset="2"/>
              </a:rPr>
              <a:t> for selecting date.</a:t>
            </a:r>
            <a:endParaRPr lang="en-US" dirty="0"/>
          </a:p>
          <a:p>
            <a:pPr>
              <a:buFont typeface="Wingdings" pitchFamily="2" charset="2"/>
              <a:buChar char="Ø"/>
            </a:pPr>
            <a:r>
              <a:rPr lang="en-US" dirty="0" err="1"/>
              <a:t>TimePicker</a:t>
            </a:r>
            <a:r>
              <a:rPr lang="en-US" dirty="0"/>
              <a:t>  </a:t>
            </a:r>
            <a:r>
              <a:rPr lang="en-US" dirty="0">
                <a:sym typeface="Wingdings" pitchFamily="2" charset="2"/>
              </a:rPr>
              <a:t> for selecting time.</a:t>
            </a:r>
          </a:p>
          <a:p>
            <a:pPr>
              <a:buNone/>
            </a:pPr>
            <a:r>
              <a:rPr lang="en-US" b="1" dirty="0" err="1">
                <a:solidFill>
                  <a:srgbClr val="FF0000"/>
                </a:solidFill>
                <a:sym typeface="Wingdings" pitchFamily="2" charset="2"/>
              </a:rPr>
              <a:t>TimePicker</a:t>
            </a:r>
            <a:r>
              <a:rPr lang="en-US" b="1" dirty="0">
                <a:solidFill>
                  <a:srgbClr val="FF0000"/>
                </a:solidFill>
                <a:sym typeface="Wingdings" pitchFamily="2" charset="2"/>
              </a:rPr>
              <a:t>:</a:t>
            </a:r>
          </a:p>
          <a:p>
            <a:pPr>
              <a:buNone/>
            </a:pPr>
            <a:r>
              <a:rPr lang="en-US" sz="2000" b="1" dirty="0">
                <a:solidFill>
                  <a:srgbClr val="C20EB5"/>
                </a:solidFill>
                <a:latin typeface="Times New Roman" pitchFamily="18" charset="0"/>
                <a:cs typeface="Times New Roman" pitchFamily="18" charset="0"/>
                <a:sym typeface="Wingdings" pitchFamily="2" charset="2"/>
              </a:rPr>
              <a:t>Methods: </a:t>
            </a:r>
          </a:p>
          <a:p>
            <a:pPr>
              <a:buNone/>
            </a:pPr>
            <a:r>
              <a:rPr lang="en-US" sz="2400" b="1" dirty="0">
                <a:latin typeface="Times New Roman" pitchFamily="18" charset="0"/>
                <a:cs typeface="Times New Roman" pitchFamily="18" charset="0"/>
              </a:rPr>
              <a:t>setIs24HourView(Boolean is24HourView): </a:t>
            </a:r>
            <a:r>
              <a:rPr lang="en-US" sz="2400" dirty="0">
                <a:latin typeface="Times New Roman" pitchFamily="18" charset="0"/>
                <a:cs typeface="Times New Roman" pitchFamily="18" charset="0"/>
              </a:rPr>
              <a:t>Sets whether this widget displays time in 24-hour mode or 12-hour mode with an AM/PM picker. </a:t>
            </a:r>
          </a:p>
          <a:p>
            <a:pPr>
              <a:buNone/>
            </a:pPr>
            <a:r>
              <a:rPr lang="en-US" sz="2400" dirty="0" err="1">
                <a:latin typeface="Times New Roman" pitchFamily="18" charset="0"/>
                <a:cs typeface="Times New Roman" pitchFamily="18" charset="0"/>
                <a:hlinkClick r:id="rId2"/>
              </a:rPr>
              <a:t>int</a:t>
            </a:r>
            <a:r>
              <a:rPr lang="en-US" sz="2400" dirty="0">
                <a:latin typeface="Times New Roman" pitchFamily="18" charset="0"/>
                <a:cs typeface="Times New Roman" pitchFamily="18" charset="0"/>
                <a:hlinkClick r:id="rId2"/>
              </a:rPr>
              <a:t> </a:t>
            </a:r>
            <a:r>
              <a:rPr lang="en-US" sz="2400" dirty="0" err="1">
                <a:latin typeface="Times New Roman" pitchFamily="18" charset="0"/>
                <a:cs typeface="Times New Roman" pitchFamily="18" charset="0"/>
                <a:hlinkClick r:id="rId2"/>
              </a:rPr>
              <a:t>setMinute</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minute) : Sets the currently selected minute </a:t>
            </a:r>
          </a:p>
          <a:p>
            <a:pPr>
              <a:buNone/>
            </a:pPr>
            <a:r>
              <a:rPr lang="en-US" sz="2400" dirty="0" err="1">
                <a:latin typeface="Times New Roman" pitchFamily="18" charset="0"/>
                <a:cs typeface="Times New Roman" pitchFamily="18" charset="0"/>
                <a:hlinkClick r:id="rId2"/>
              </a:rPr>
              <a:t>int</a:t>
            </a:r>
            <a:r>
              <a:rPr lang="en-US" sz="2400" dirty="0">
                <a:latin typeface="Times New Roman" pitchFamily="18" charset="0"/>
                <a:cs typeface="Times New Roman" pitchFamily="18" charset="0"/>
                <a:hlinkClick r:id="rId2"/>
              </a:rPr>
              <a:t> </a:t>
            </a:r>
            <a:r>
              <a:rPr lang="en-US" sz="2400" dirty="0" err="1">
                <a:latin typeface="Times New Roman" pitchFamily="18" charset="0"/>
                <a:cs typeface="Times New Roman" pitchFamily="18" charset="0"/>
                <a:hlinkClick r:id="rId2"/>
              </a:rPr>
              <a:t>setHour</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hour): Sets the currently selected hour using 24-hour time.  </a:t>
            </a:r>
          </a:p>
          <a:p>
            <a:pPr>
              <a:buNone/>
            </a:pP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getHour</a:t>
            </a:r>
            <a:r>
              <a:rPr lang="en-US" sz="2400" dirty="0">
                <a:latin typeface="Times New Roman" pitchFamily="18" charset="0"/>
                <a:cs typeface="Times New Roman" pitchFamily="18" charset="0"/>
              </a:rPr>
              <a:t>(): Returns the currently selected hour using 24-hour time. </a:t>
            </a:r>
          </a:p>
          <a:p>
            <a:pPr>
              <a:buNone/>
            </a:pP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hlinkClick r:id="rId2"/>
              </a:rPr>
              <a:t>getMinute</a:t>
            </a:r>
            <a:r>
              <a:rPr lang="en-US" sz="2400" dirty="0">
                <a:latin typeface="Times New Roman" pitchFamily="18" charset="0"/>
                <a:cs typeface="Times New Roman" pitchFamily="18" charset="0"/>
              </a:rPr>
              <a:t>() : Returns the currently selected minute.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Basic views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126</a:t>
            </a:fld>
            <a:endParaRPr lang="en-US"/>
          </a:p>
        </p:txBody>
      </p:sp>
      <p:sp>
        <p:nvSpPr>
          <p:cNvPr id="3" name="Content Placeholder 2"/>
          <p:cNvSpPr>
            <a:spLocks noGrp="1"/>
          </p:cNvSpPr>
          <p:nvPr>
            <p:ph sz="quarter" idx="1"/>
          </p:nvPr>
        </p:nvSpPr>
        <p:spPr>
          <a:xfrm>
            <a:off x="0" y="457200"/>
            <a:ext cx="9144000" cy="6400800"/>
          </a:xfrm>
        </p:spPr>
        <p:txBody>
          <a:bodyPr/>
          <a:lstStyle/>
          <a:p>
            <a:pPr>
              <a:buFont typeface="Arial" pitchFamily="34" charset="0"/>
              <a:buChar char="•"/>
            </a:pPr>
            <a:r>
              <a:rPr lang="en-US" dirty="0"/>
              <a:t> </a:t>
            </a:r>
            <a:r>
              <a:rPr lang="en-US" dirty="0" err="1"/>
              <a:t>TextView</a:t>
            </a:r>
            <a:endParaRPr lang="en-US" dirty="0"/>
          </a:p>
          <a:p>
            <a:pPr>
              <a:buFont typeface="Arial" pitchFamily="34" charset="0"/>
              <a:buChar char="•"/>
            </a:pPr>
            <a:r>
              <a:rPr lang="en-US" dirty="0"/>
              <a:t> </a:t>
            </a:r>
            <a:r>
              <a:rPr lang="en-US" dirty="0" err="1"/>
              <a:t>EditText</a:t>
            </a:r>
            <a:endParaRPr lang="en-US" dirty="0"/>
          </a:p>
          <a:p>
            <a:pPr>
              <a:buFont typeface="Arial" pitchFamily="34" charset="0"/>
              <a:buChar char="•"/>
            </a:pPr>
            <a:r>
              <a:rPr lang="en-US" dirty="0"/>
              <a:t> Button</a:t>
            </a:r>
          </a:p>
          <a:p>
            <a:pPr>
              <a:buFont typeface="Arial" pitchFamily="34" charset="0"/>
              <a:buChar char="•"/>
            </a:pPr>
            <a:r>
              <a:rPr lang="en-US" dirty="0"/>
              <a:t> </a:t>
            </a:r>
            <a:r>
              <a:rPr lang="en-US" dirty="0" err="1"/>
              <a:t>ImageButton</a:t>
            </a:r>
            <a:endParaRPr lang="en-US" dirty="0"/>
          </a:p>
          <a:p>
            <a:pPr>
              <a:buFont typeface="Arial" pitchFamily="34" charset="0"/>
              <a:buChar char="•"/>
            </a:pPr>
            <a:r>
              <a:rPr lang="en-US" dirty="0"/>
              <a:t> </a:t>
            </a:r>
            <a:r>
              <a:rPr lang="en-US" dirty="0" err="1"/>
              <a:t>CheckBox</a:t>
            </a:r>
            <a:endParaRPr lang="en-US" dirty="0"/>
          </a:p>
          <a:p>
            <a:pPr>
              <a:buFont typeface="Arial" pitchFamily="34" charset="0"/>
              <a:buChar char="•"/>
            </a:pPr>
            <a:r>
              <a:rPr lang="en-US" dirty="0"/>
              <a:t> </a:t>
            </a:r>
            <a:r>
              <a:rPr lang="en-US" dirty="0" err="1"/>
              <a:t>ToggleButton</a:t>
            </a:r>
            <a:endParaRPr lang="en-US" dirty="0"/>
          </a:p>
          <a:p>
            <a:pPr>
              <a:buFont typeface="Arial" pitchFamily="34" charset="0"/>
              <a:buChar char="•"/>
            </a:pPr>
            <a:r>
              <a:rPr lang="en-US" dirty="0"/>
              <a:t> </a:t>
            </a:r>
            <a:r>
              <a:rPr lang="en-US" dirty="0" err="1"/>
              <a:t>RadioButton</a:t>
            </a:r>
            <a:endParaRPr lang="en-US" dirty="0"/>
          </a:p>
          <a:p>
            <a:pPr>
              <a:buFont typeface="Arial" pitchFamily="34" charset="0"/>
              <a:buChar char="•"/>
            </a:pPr>
            <a:r>
              <a:rPr lang="en-US" dirty="0" err="1"/>
              <a:t>RadioGroup</a:t>
            </a:r>
            <a:endParaRPr lang="en-US" dirty="0"/>
          </a:p>
          <a:p>
            <a:pPr>
              <a:buFont typeface="Arial" pitchFamily="34" charset="0"/>
              <a:buChar char="•"/>
            </a:pPr>
            <a:r>
              <a:rPr lang="en-US" dirty="0"/>
              <a:t> </a:t>
            </a:r>
            <a:r>
              <a:rPr lang="en-US" dirty="0" err="1"/>
              <a:t>ProgressBar</a:t>
            </a:r>
            <a:endParaRPr lang="en-US" dirty="0"/>
          </a:p>
          <a:p>
            <a:pPr>
              <a:buFont typeface="Arial" pitchFamily="34" charset="0"/>
              <a:buChar char="•"/>
            </a:pPr>
            <a:r>
              <a:rPr lang="en-US" dirty="0" err="1"/>
              <a:t>AutoCompleteTextView</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Basic UI Controls</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127</a:t>
            </a:fld>
            <a:endParaRPr lang="en-US" dirty="0">
              <a:solidFill>
                <a:srgbClr val="0E02AA"/>
              </a:solidFill>
            </a:endParaRPr>
          </a:p>
        </p:txBody>
      </p:sp>
      <p:sp>
        <p:nvSpPr>
          <p:cNvPr id="3" name="Content Placeholder 2"/>
          <p:cNvSpPr>
            <a:spLocks noGrp="1"/>
          </p:cNvSpPr>
          <p:nvPr>
            <p:ph sz="quarter" idx="1"/>
          </p:nvPr>
        </p:nvSpPr>
        <p:spPr>
          <a:xfrm>
            <a:off x="0" y="762000"/>
            <a:ext cx="9144000" cy="5867400"/>
          </a:xfrm>
        </p:spPr>
        <p:txBody>
          <a:bodyPr/>
          <a:lstStyle/>
          <a:p>
            <a:pPr>
              <a:buNone/>
            </a:pPr>
            <a:r>
              <a:rPr lang="en-US" b="1" dirty="0"/>
              <a:t>Button:		 Label :                         </a:t>
            </a:r>
            <a:r>
              <a:rPr lang="en-US" b="1" dirty="0" err="1"/>
              <a:t>ProgressBar</a:t>
            </a:r>
            <a:r>
              <a:rPr lang="en-US" b="1" dirty="0"/>
              <a:t/>
            </a:r>
            <a:br>
              <a:rPr lang="en-US" b="1" dirty="0"/>
            </a:br>
            <a:r>
              <a:rPr lang="en-US" b="1" dirty="0"/>
              <a:t>			 </a:t>
            </a:r>
            <a:r>
              <a:rPr lang="en-US" b="1" dirty="0" err="1"/>
              <a:t>ListView</a:t>
            </a:r>
            <a:r>
              <a:rPr lang="en-US" b="1" dirty="0"/>
              <a:t> (</a:t>
            </a:r>
            <a:r>
              <a:rPr lang="en-US" b="1" dirty="0" err="1"/>
              <a:t>ListBox</a:t>
            </a:r>
            <a:r>
              <a:rPr lang="en-US" b="1" dirty="0"/>
              <a:t>)  </a:t>
            </a:r>
            <a:br>
              <a:rPr lang="en-US" b="1" dirty="0"/>
            </a:br>
            <a:endParaRPr lang="en-US" b="1" dirty="0"/>
          </a:p>
          <a:p>
            <a:pPr>
              <a:buNone/>
            </a:pPr>
            <a:r>
              <a:rPr lang="en-US" b="1" dirty="0"/>
              <a:t>Checkbox:                                                       </a:t>
            </a:r>
            <a:r>
              <a:rPr lang="en-US" b="1" dirty="0" err="1"/>
              <a:t>RadioButton</a:t>
            </a:r>
            <a:r>
              <a:rPr lang="en-US" b="1" dirty="0"/>
              <a:t/>
            </a:r>
            <a:br>
              <a:rPr lang="en-US" b="1" dirty="0"/>
            </a:br>
            <a:r>
              <a:rPr lang="en-US" b="1" dirty="0"/>
              <a:t>                                                                  </a:t>
            </a:r>
            <a:br>
              <a:rPr lang="en-US" b="1" dirty="0"/>
            </a:br>
            <a:endParaRPr lang="en-US" b="1" dirty="0"/>
          </a:p>
          <a:p>
            <a:pPr>
              <a:buNone/>
            </a:pPr>
            <a:r>
              <a:rPr lang="en-US" b="1" dirty="0" err="1"/>
              <a:t>EditText</a:t>
            </a:r>
            <a:r>
              <a:rPr lang="en-US" b="1" dirty="0"/>
              <a:t> (</a:t>
            </a:r>
            <a:r>
              <a:rPr lang="en-US" b="1" dirty="0" err="1"/>
              <a:t>TextBox</a:t>
            </a:r>
            <a:r>
              <a:rPr lang="en-US" b="1" dirty="0"/>
              <a:t>):	                            </a:t>
            </a:r>
            <a:r>
              <a:rPr lang="en-US" b="1" dirty="0" err="1"/>
              <a:t>ScrollView</a:t>
            </a:r>
            <a:r>
              <a:rPr lang="en-US" b="1" dirty="0"/>
              <a:t/>
            </a:r>
            <a:br>
              <a:rPr lang="en-US" b="1" dirty="0"/>
            </a:br>
            <a:r>
              <a:rPr lang="en-US" dirty="0"/>
              <a:t/>
            </a:r>
            <a:br>
              <a:rPr lang="en-US" dirty="0"/>
            </a:br>
            <a:r>
              <a:rPr lang="en-US" dirty="0"/>
              <a:t>                                                                      </a:t>
            </a:r>
            <a:endParaRPr lang="en-US" b="1" dirty="0"/>
          </a:p>
          <a:p>
            <a:pPr>
              <a:buNone/>
            </a:pPr>
            <a:r>
              <a:rPr lang="en-US" b="1" dirty="0"/>
              <a:t>Image View:              Panel</a:t>
            </a:r>
            <a:endParaRPr lang="en-US" dirty="0"/>
          </a:p>
        </p:txBody>
      </p:sp>
      <p:pic>
        <p:nvPicPr>
          <p:cNvPr id="5" name="Picture 4" descr="[​IMG]"/>
          <p:cNvPicPr/>
          <p:nvPr/>
        </p:nvPicPr>
        <p:blipFill>
          <a:blip r:embed="rId2"/>
          <a:srcRect/>
          <a:stretch>
            <a:fillRect/>
          </a:stretch>
        </p:blipFill>
        <p:spPr bwMode="auto">
          <a:xfrm>
            <a:off x="304800" y="1295400"/>
            <a:ext cx="1394460" cy="655320"/>
          </a:xfrm>
          <a:prstGeom prst="rect">
            <a:avLst/>
          </a:prstGeom>
          <a:noFill/>
          <a:ln w="9525">
            <a:noFill/>
            <a:miter lim="800000"/>
            <a:headEnd/>
            <a:tailEnd/>
          </a:ln>
        </p:spPr>
      </p:pic>
      <p:pic>
        <p:nvPicPr>
          <p:cNvPr id="6" name="Picture 5" descr="[​IMG]"/>
          <p:cNvPicPr/>
          <p:nvPr/>
        </p:nvPicPr>
        <p:blipFill>
          <a:blip r:embed="rId3"/>
          <a:srcRect/>
          <a:stretch>
            <a:fillRect/>
          </a:stretch>
        </p:blipFill>
        <p:spPr bwMode="auto">
          <a:xfrm>
            <a:off x="304800" y="2438400"/>
            <a:ext cx="1737360" cy="518160"/>
          </a:xfrm>
          <a:prstGeom prst="rect">
            <a:avLst/>
          </a:prstGeom>
          <a:noFill/>
          <a:ln w="9525">
            <a:noFill/>
            <a:miter lim="800000"/>
            <a:headEnd/>
            <a:tailEnd/>
          </a:ln>
        </p:spPr>
      </p:pic>
      <p:pic>
        <p:nvPicPr>
          <p:cNvPr id="7" name="Picture 6" descr="[​IMG]"/>
          <p:cNvPicPr/>
          <p:nvPr/>
        </p:nvPicPr>
        <p:blipFill>
          <a:blip r:embed="rId4"/>
          <a:srcRect/>
          <a:stretch>
            <a:fillRect/>
          </a:stretch>
        </p:blipFill>
        <p:spPr bwMode="auto">
          <a:xfrm>
            <a:off x="228600" y="3810000"/>
            <a:ext cx="1866900" cy="662940"/>
          </a:xfrm>
          <a:prstGeom prst="rect">
            <a:avLst/>
          </a:prstGeom>
          <a:noFill/>
          <a:ln w="9525">
            <a:noFill/>
            <a:miter lim="800000"/>
            <a:headEnd/>
            <a:tailEnd/>
          </a:ln>
        </p:spPr>
      </p:pic>
      <p:pic>
        <p:nvPicPr>
          <p:cNvPr id="8" name="Picture 7" descr="[​IMG]"/>
          <p:cNvPicPr/>
          <p:nvPr/>
        </p:nvPicPr>
        <p:blipFill>
          <a:blip r:embed="rId5"/>
          <a:srcRect/>
          <a:stretch>
            <a:fillRect/>
          </a:stretch>
        </p:blipFill>
        <p:spPr bwMode="auto">
          <a:xfrm>
            <a:off x="304800" y="5029200"/>
            <a:ext cx="2133600" cy="1600200"/>
          </a:xfrm>
          <a:prstGeom prst="rect">
            <a:avLst/>
          </a:prstGeom>
          <a:noFill/>
          <a:ln w="9525">
            <a:noFill/>
            <a:miter lim="800000"/>
            <a:headEnd/>
            <a:tailEnd/>
          </a:ln>
        </p:spPr>
      </p:pic>
      <p:pic>
        <p:nvPicPr>
          <p:cNvPr id="9" name="Picture 8" descr="[​IMG]"/>
          <p:cNvPicPr/>
          <p:nvPr/>
        </p:nvPicPr>
        <p:blipFill>
          <a:blip r:embed="rId6"/>
          <a:srcRect/>
          <a:stretch>
            <a:fillRect/>
          </a:stretch>
        </p:blipFill>
        <p:spPr bwMode="auto">
          <a:xfrm>
            <a:off x="4267200" y="838200"/>
            <a:ext cx="1028700" cy="373380"/>
          </a:xfrm>
          <a:prstGeom prst="rect">
            <a:avLst/>
          </a:prstGeom>
          <a:noFill/>
          <a:ln w="9525">
            <a:noFill/>
            <a:miter lim="800000"/>
            <a:headEnd/>
            <a:tailEnd/>
          </a:ln>
        </p:spPr>
      </p:pic>
      <p:pic>
        <p:nvPicPr>
          <p:cNvPr id="10" name="Picture 9" descr="[​IMG]"/>
          <p:cNvPicPr/>
          <p:nvPr/>
        </p:nvPicPr>
        <p:blipFill>
          <a:blip r:embed="rId7"/>
          <a:srcRect/>
          <a:stretch>
            <a:fillRect/>
          </a:stretch>
        </p:blipFill>
        <p:spPr bwMode="auto">
          <a:xfrm>
            <a:off x="3276600" y="1676400"/>
            <a:ext cx="2133600" cy="2667000"/>
          </a:xfrm>
          <a:prstGeom prst="rect">
            <a:avLst/>
          </a:prstGeom>
          <a:noFill/>
          <a:ln w="9525">
            <a:noFill/>
            <a:miter lim="800000"/>
            <a:headEnd/>
            <a:tailEnd/>
          </a:ln>
        </p:spPr>
      </p:pic>
      <p:pic>
        <p:nvPicPr>
          <p:cNvPr id="11" name="Picture 10" descr="[​IMG]"/>
          <p:cNvPicPr/>
          <p:nvPr/>
        </p:nvPicPr>
        <p:blipFill>
          <a:blip r:embed="rId8"/>
          <a:srcRect/>
          <a:stretch>
            <a:fillRect/>
          </a:stretch>
        </p:blipFill>
        <p:spPr bwMode="auto">
          <a:xfrm>
            <a:off x="3429000" y="4953000"/>
            <a:ext cx="1889760" cy="1668780"/>
          </a:xfrm>
          <a:prstGeom prst="rect">
            <a:avLst/>
          </a:prstGeom>
          <a:noFill/>
          <a:ln w="9525">
            <a:noFill/>
            <a:miter lim="800000"/>
            <a:headEnd/>
            <a:tailEnd/>
          </a:ln>
        </p:spPr>
      </p:pic>
      <p:pic>
        <p:nvPicPr>
          <p:cNvPr id="12" name="Picture 11" descr="[​IMG]"/>
          <p:cNvPicPr/>
          <p:nvPr/>
        </p:nvPicPr>
        <p:blipFill>
          <a:blip r:embed="rId9"/>
          <a:srcRect/>
          <a:stretch>
            <a:fillRect/>
          </a:stretch>
        </p:blipFill>
        <p:spPr bwMode="auto">
          <a:xfrm>
            <a:off x="6096000" y="1295400"/>
            <a:ext cx="2621280" cy="586740"/>
          </a:xfrm>
          <a:prstGeom prst="rect">
            <a:avLst/>
          </a:prstGeom>
          <a:noFill/>
          <a:ln w="9525">
            <a:noFill/>
            <a:miter lim="800000"/>
            <a:headEnd/>
            <a:tailEnd/>
          </a:ln>
        </p:spPr>
      </p:pic>
      <p:pic>
        <p:nvPicPr>
          <p:cNvPr id="13" name="Picture 12" descr="[​IMG]"/>
          <p:cNvPicPr/>
          <p:nvPr/>
        </p:nvPicPr>
        <p:blipFill>
          <a:blip r:embed="rId10"/>
          <a:srcRect/>
          <a:stretch>
            <a:fillRect/>
          </a:stretch>
        </p:blipFill>
        <p:spPr bwMode="auto">
          <a:xfrm>
            <a:off x="6172200" y="2514600"/>
            <a:ext cx="1577340" cy="525780"/>
          </a:xfrm>
          <a:prstGeom prst="rect">
            <a:avLst/>
          </a:prstGeom>
          <a:noFill/>
          <a:ln w="9525">
            <a:noFill/>
            <a:miter lim="800000"/>
            <a:headEnd/>
            <a:tailEnd/>
          </a:ln>
        </p:spPr>
      </p:pic>
      <p:pic>
        <p:nvPicPr>
          <p:cNvPr id="14" name="Picture 13" descr="[​IMG]"/>
          <p:cNvPicPr/>
          <p:nvPr/>
        </p:nvPicPr>
        <p:blipFill>
          <a:blip r:embed="rId11"/>
          <a:srcRect/>
          <a:stretch>
            <a:fillRect/>
          </a:stretch>
        </p:blipFill>
        <p:spPr bwMode="auto">
          <a:xfrm>
            <a:off x="6019800" y="3657600"/>
            <a:ext cx="2438400" cy="2743200"/>
          </a:xfrm>
          <a:prstGeom prst="rect">
            <a:avLst/>
          </a:prstGeom>
          <a:noFill/>
          <a:ln w="9525">
            <a:noFill/>
            <a:miter lim="800000"/>
            <a:headEnd/>
            <a:tailEnd/>
          </a:ln>
        </p:spPr>
      </p:pic>
    </p:spTree>
    <p:extLst>
      <p:ext uri="{BB962C8B-B14F-4D97-AF65-F5344CB8AC3E}">
        <p14:creationId xmlns="" xmlns:p14="http://schemas.microsoft.com/office/powerpoint/2010/main" val="3924890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dirty="0">
                <a:solidFill>
                  <a:srgbClr val="FF0000"/>
                </a:solidFill>
                <a:latin typeface="Times New Roman" pitchFamily="18" charset="0"/>
                <a:cs typeface="Times New Roman" pitchFamily="18" charset="0"/>
              </a:rPr>
              <a:t>Basic UI Controls</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128</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lstStyle/>
          <a:p>
            <a:pPr>
              <a:buNone/>
            </a:pPr>
            <a:r>
              <a:rPr lang="en-US" b="1" dirty="0" err="1"/>
              <a:t>SeekBar</a:t>
            </a:r>
            <a:r>
              <a:rPr lang="en-US" b="1" dirty="0"/>
              <a:t> (</a:t>
            </a:r>
            <a:r>
              <a:rPr lang="en-US" b="1" dirty="0" err="1"/>
              <a:t>TrackBar</a:t>
            </a:r>
            <a:r>
              <a:rPr lang="en-US" b="1" dirty="0"/>
              <a:t>)      </a:t>
            </a:r>
            <a:r>
              <a:rPr lang="en-US" b="1" dirty="0" err="1"/>
              <a:t>ToggleButton</a:t>
            </a:r>
            <a:r>
              <a:rPr lang="en-US" dirty="0"/>
              <a:t>        </a:t>
            </a:r>
            <a:r>
              <a:rPr lang="en-US" b="1" dirty="0" err="1"/>
              <a:t>WebView</a:t>
            </a:r>
            <a:r>
              <a:rPr lang="en-US" dirty="0"/>
              <a:t> </a:t>
            </a:r>
          </a:p>
          <a:p>
            <a:pPr>
              <a:buNone/>
            </a:pPr>
            <a:r>
              <a:rPr lang="en-US" dirty="0"/>
              <a:t>				        </a:t>
            </a:r>
          </a:p>
          <a:p>
            <a:pPr>
              <a:buNone/>
            </a:pPr>
            <a:r>
              <a:rPr lang="en-US" b="1" dirty="0"/>
              <a:t>Spinner (</a:t>
            </a:r>
            <a:r>
              <a:rPr lang="en-US" b="1" dirty="0" err="1"/>
              <a:t>ComboBox</a:t>
            </a:r>
            <a:r>
              <a:rPr lang="en-US" b="1" dirty="0"/>
              <a:t>)</a:t>
            </a:r>
          </a:p>
          <a:p>
            <a:pPr>
              <a:buNone/>
            </a:pPr>
            <a:r>
              <a:rPr lang="en-US" dirty="0"/>
              <a:t>				</a:t>
            </a:r>
          </a:p>
          <a:p>
            <a:pPr>
              <a:buNone/>
            </a:pPr>
            <a:r>
              <a:rPr lang="en-US" dirty="0"/>
              <a:t>				         </a:t>
            </a:r>
          </a:p>
          <a:p>
            <a:pPr>
              <a:buNone/>
            </a:pPr>
            <a:r>
              <a:rPr lang="en-US" b="1" dirty="0" err="1"/>
              <a:t>TabHost</a:t>
            </a:r>
            <a:r>
              <a:rPr lang="en-US" b="1" dirty="0"/>
              <a:t> (</a:t>
            </a:r>
            <a:r>
              <a:rPr lang="en-US" b="1" dirty="0" err="1"/>
              <a:t>TabControl</a:t>
            </a:r>
            <a:r>
              <a:rPr lang="en-US" b="1" dirty="0"/>
              <a:t>)        </a:t>
            </a:r>
            <a:r>
              <a:rPr lang="en-US" b="1" dirty="0" err="1"/>
              <a:t>InputList</a:t>
            </a:r>
            <a:endParaRPr lang="en-US" b="1" dirty="0"/>
          </a:p>
          <a:p>
            <a:pPr>
              <a:buNone/>
            </a:pPr>
            <a:endParaRPr lang="en-US" dirty="0"/>
          </a:p>
        </p:txBody>
      </p:sp>
      <p:pic>
        <p:nvPicPr>
          <p:cNvPr id="5" name="Picture 4" descr="[​IMG]"/>
          <p:cNvPicPr/>
          <p:nvPr/>
        </p:nvPicPr>
        <p:blipFill>
          <a:blip r:embed="rId2"/>
          <a:srcRect/>
          <a:stretch>
            <a:fillRect/>
          </a:stretch>
        </p:blipFill>
        <p:spPr bwMode="auto">
          <a:xfrm>
            <a:off x="304800" y="1066800"/>
            <a:ext cx="2087880" cy="388620"/>
          </a:xfrm>
          <a:prstGeom prst="rect">
            <a:avLst/>
          </a:prstGeom>
          <a:noFill/>
          <a:ln w="9525">
            <a:noFill/>
            <a:miter lim="800000"/>
            <a:headEnd/>
            <a:tailEnd/>
          </a:ln>
        </p:spPr>
      </p:pic>
      <p:pic>
        <p:nvPicPr>
          <p:cNvPr id="6" name="Picture 5" descr="[​IMG]"/>
          <p:cNvPicPr/>
          <p:nvPr/>
        </p:nvPicPr>
        <p:blipFill>
          <a:blip r:embed="rId3"/>
          <a:srcRect/>
          <a:stretch>
            <a:fillRect/>
          </a:stretch>
        </p:blipFill>
        <p:spPr bwMode="auto">
          <a:xfrm>
            <a:off x="228600" y="1981200"/>
            <a:ext cx="1988820" cy="647700"/>
          </a:xfrm>
          <a:prstGeom prst="rect">
            <a:avLst/>
          </a:prstGeom>
          <a:noFill/>
          <a:ln w="9525">
            <a:noFill/>
            <a:miter lim="800000"/>
            <a:headEnd/>
            <a:tailEnd/>
          </a:ln>
        </p:spPr>
      </p:pic>
      <p:pic>
        <p:nvPicPr>
          <p:cNvPr id="7" name="Picture 6" descr="[​IMG]"/>
          <p:cNvPicPr/>
          <p:nvPr/>
        </p:nvPicPr>
        <p:blipFill>
          <a:blip r:embed="rId4"/>
          <a:srcRect/>
          <a:stretch>
            <a:fillRect/>
          </a:stretch>
        </p:blipFill>
        <p:spPr bwMode="auto">
          <a:xfrm>
            <a:off x="304800" y="3352800"/>
            <a:ext cx="3025140" cy="2887980"/>
          </a:xfrm>
          <a:prstGeom prst="rect">
            <a:avLst/>
          </a:prstGeom>
          <a:noFill/>
          <a:ln w="9525">
            <a:noFill/>
            <a:miter lim="800000"/>
            <a:headEnd/>
            <a:tailEnd/>
          </a:ln>
        </p:spPr>
      </p:pic>
      <p:pic>
        <p:nvPicPr>
          <p:cNvPr id="8" name="Picture 7" descr="[​IMG]"/>
          <p:cNvPicPr/>
          <p:nvPr/>
        </p:nvPicPr>
        <p:blipFill>
          <a:blip r:embed="rId5"/>
          <a:srcRect/>
          <a:stretch>
            <a:fillRect/>
          </a:stretch>
        </p:blipFill>
        <p:spPr bwMode="auto">
          <a:xfrm>
            <a:off x="4114800" y="1219200"/>
            <a:ext cx="922020" cy="807720"/>
          </a:xfrm>
          <a:prstGeom prst="rect">
            <a:avLst/>
          </a:prstGeom>
          <a:noFill/>
          <a:ln w="9525">
            <a:noFill/>
            <a:miter lim="800000"/>
            <a:headEnd/>
            <a:tailEnd/>
          </a:ln>
        </p:spPr>
      </p:pic>
      <p:pic>
        <p:nvPicPr>
          <p:cNvPr id="9" name="Picture 8" descr="[​IMG]"/>
          <p:cNvPicPr/>
          <p:nvPr/>
        </p:nvPicPr>
        <p:blipFill>
          <a:blip r:embed="rId6"/>
          <a:srcRect/>
          <a:stretch>
            <a:fillRect/>
          </a:stretch>
        </p:blipFill>
        <p:spPr bwMode="auto">
          <a:xfrm>
            <a:off x="5867400" y="990600"/>
            <a:ext cx="2133600" cy="2057400"/>
          </a:xfrm>
          <a:prstGeom prst="rect">
            <a:avLst/>
          </a:prstGeom>
          <a:noFill/>
          <a:ln w="9525">
            <a:noFill/>
            <a:miter lim="800000"/>
            <a:headEnd/>
            <a:tailEnd/>
          </a:ln>
        </p:spPr>
      </p:pic>
      <p:pic>
        <p:nvPicPr>
          <p:cNvPr id="10" name="Picture 9" descr="[​IMG]"/>
          <p:cNvPicPr/>
          <p:nvPr/>
        </p:nvPicPr>
        <p:blipFill>
          <a:blip r:embed="rId7"/>
          <a:srcRect/>
          <a:stretch>
            <a:fillRect/>
          </a:stretch>
        </p:blipFill>
        <p:spPr bwMode="auto">
          <a:xfrm>
            <a:off x="4114800" y="3505200"/>
            <a:ext cx="3581400" cy="3124200"/>
          </a:xfrm>
          <a:prstGeom prst="rect">
            <a:avLst/>
          </a:prstGeom>
          <a:noFill/>
          <a:ln w="9525">
            <a:noFill/>
            <a:miter lim="800000"/>
            <a:headEnd/>
            <a:tailEnd/>
          </a:ln>
        </p:spPr>
      </p:pic>
    </p:spTree>
    <p:extLst>
      <p:ext uri="{BB962C8B-B14F-4D97-AF65-F5344CB8AC3E}">
        <p14:creationId xmlns="" xmlns:p14="http://schemas.microsoft.com/office/powerpoint/2010/main" val="16813342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Basic views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129</a:t>
            </a:fld>
            <a:endParaRPr lang="en-US"/>
          </a:p>
        </p:txBody>
      </p:sp>
      <p:sp>
        <p:nvSpPr>
          <p:cNvPr id="3" name="Content Placeholder 2"/>
          <p:cNvSpPr>
            <a:spLocks noGrp="1"/>
          </p:cNvSpPr>
          <p:nvPr>
            <p:ph sz="quarter" idx="1"/>
          </p:nvPr>
        </p:nvSpPr>
        <p:spPr>
          <a:xfrm>
            <a:off x="228600" y="533400"/>
            <a:ext cx="8686800" cy="6096000"/>
          </a:xfrm>
        </p:spPr>
        <p:txBody>
          <a:bodyPr/>
          <a:lstStyle/>
          <a:p>
            <a:pPr>
              <a:buNone/>
            </a:pPr>
            <a:r>
              <a:rPr lang="en-US" b="1" dirty="0" err="1"/>
              <a:t>InputMultiList</a:t>
            </a:r>
            <a:r>
              <a:rPr lang="en-US" b="1" dirty="0"/>
              <a:t>  </a:t>
            </a:r>
            <a:r>
              <a:rPr lang="en-US" dirty="0"/>
              <a:t>         </a:t>
            </a:r>
            <a:r>
              <a:rPr lang="en-US" b="1" dirty="0" err="1"/>
              <a:t>MsgBox</a:t>
            </a:r>
            <a:r>
              <a:rPr lang="en-US" dirty="0"/>
              <a:t> </a:t>
            </a:r>
          </a:p>
          <a:p>
            <a:pPr>
              <a:buNone/>
            </a:pPr>
            <a:r>
              <a:rPr lang="en-US" dirty="0"/>
              <a:t>                                     																																															</a:t>
            </a:r>
          </a:p>
          <a:p>
            <a:pPr>
              <a:buNone/>
            </a:pPr>
            <a:r>
              <a:rPr lang="en-US" b="1" dirty="0" err="1"/>
              <a:t>ColorDialog</a:t>
            </a:r>
            <a:r>
              <a:rPr lang="en-US" dirty="0"/>
              <a:t>                    </a:t>
            </a:r>
            <a:r>
              <a:rPr lang="en-US" b="1" dirty="0" err="1"/>
              <a:t>ColorPickerDialog</a:t>
            </a:r>
            <a:endParaRPr lang="en-US" dirty="0"/>
          </a:p>
          <a:p>
            <a:pPr>
              <a:buNone/>
            </a:pPr>
            <a:endParaRPr lang="en-US" dirty="0"/>
          </a:p>
        </p:txBody>
      </p:sp>
      <p:pic>
        <p:nvPicPr>
          <p:cNvPr id="5" name="Picture 4" descr="[​IMG]"/>
          <p:cNvPicPr/>
          <p:nvPr/>
        </p:nvPicPr>
        <p:blipFill>
          <a:blip r:embed="rId2"/>
          <a:srcRect/>
          <a:stretch>
            <a:fillRect/>
          </a:stretch>
        </p:blipFill>
        <p:spPr bwMode="auto">
          <a:xfrm>
            <a:off x="228600" y="990600"/>
            <a:ext cx="2438400" cy="2209800"/>
          </a:xfrm>
          <a:prstGeom prst="rect">
            <a:avLst/>
          </a:prstGeom>
          <a:noFill/>
          <a:ln w="9525">
            <a:noFill/>
            <a:miter lim="800000"/>
            <a:headEnd/>
            <a:tailEnd/>
          </a:ln>
        </p:spPr>
      </p:pic>
      <p:pic>
        <p:nvPicPr>
          <p:cNvPr id="6" name="Picture 5" descr="[​IMG]"/>
          <p:cNvPicPr/>
          <p:nvPr/>
        </p:nvPicPr>
        <p:blipFill>
          <a:blip r:embed="rId3"/>
          <a:srcRect/>
          <a:stretch>
            <a:fillRect/>
          </a:stretch>
        </p:blipFill>
        <p:spPr bwMode="auto">
          <a:xfrm>
            <a:off x="3200400" y="1524000"/>
            <a:ext cx="3200400" cy="1600200"/>
          </a:xfrm>
          <a:prstGeom prst="rect">
            <a:avLst/>
          </a:prstGeom>
          <a:noFill/>
          <a:ln w="9525">
            <a:noFill/>
            <a:miter lim="800000"/>
            <a:headEnd/>
            <a:tailEnd/>
          </a:ln>
        </p:spPr>
      </p:pic>
      <p:pic>
        <p:nvPicPr>
          <p:cNvPr id="7" name="Picture 6" descr="[​IMG]"/>
          <p:cNvPicPr/>
          <p:nvPr/>
        </p:nvPicPr>
        <p:blipFill>
          <a:blip r:embed="rId4"/>
          <a:srcRect/>
          <a:stretch>
            <a:fillRect/>
          </a:stretch>
        </p:blipFill>
        <p:spPr bwMode="auto">
          <a:xfrm>
            <a:off x="304800" y="3886200"/>
            <a:ext cx="2667000" cy="2819400"/>
          </a:xfrm>
          <a:prstGeom prst="rect">
            <a:avLst/>
          </a:prstGeom>
          <a:noFill/>
          <a:ln w="9525">
            <a:noFill/>
            <a:miter lim="800000"/>
            <a:headEnd/>
            <a:tailEnd/>
          </a:ln>
        </p:spPr>
      </p:pic>
      <p:pic>
        <p:nvPicPr>
          <p:cNvPr id="8" name="Picture 7" descr="[​IMG]"/>
          <p:cNvPicPr/>
          <p:nvPr/>
        </p:nvPicPr>
        <p:blipFill>
          <a:blip r:embed="rId5"/>
          <a:srcRect/>
          <a:stretch>
            <a:fillRect/>
          </a:stretch>
        </p:blipFill>
        <p:spPr bwMode="auto">
          <a:xfrm>
            <a:off x="3581400" y="3886200"/>
            <a:ext cx="2971800" cy="2819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63562"/>
          </a:xfrm>
        </p:spPr>
        <p:txBody>
          <a:bodyPr>
            <a:noAutofit/>
          </a:bodyPr>
          <a:lstStyle/>
          <a:p>
            <a:pPr algn="ctr"/>
            <a:r>
              <a:rPr lang="en-US" sz="3200" b="1" dirty="0">
                <a:solidFill>
                  <a:srgbClr val="FF0000"/>
                </a:solidFill>
              </a:rPr>
              <a:t>Smart phones sales % world wide</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13</a:t>
            </a:fld>
            <a:endParaRPr lang="en-US"/>
          </a:p>
        </p:txBody>
      </p:sp>
      <p:sp>
        <p:nvSpPr>
          <p:cNvPr id="6" name="Content Placeholder 5">
            <a:extLst>
              <a:ext uri="{FF2B5EF4-FFF2-40B4-BE49-F238E27FC236}">
                <a16:creationId xmlns="" xmlns:a16="http://schemas.microsoft.com/office/drawing/2014/main" id="{86B95194-94CD-722E-4A66-882ECC24118F}"/>
              </a:ext>
            </a:extLst>
          </p:cNvPr>
          <p:cNvSpPr>
            <a:spLocks noGrp="1"/>
          </p:cNvSpPr>
          <p:nvPr>
            <p:ph sz="quarter" idx="1"/>
          </p:nvPr>
        </p:nvSpPr>
        <p:spPr>
          <a:xfrm>
            <a:off x="194070" y="1104900"/>
            <a:ext cx="8803625" cy="5478462"/>
          </a:xfrm>
        </p:spPr>
        <p:txBody>
          <a:bodyPr/>
          <a:lstStyle/>
          <a:p>
            <a:pPr marL="0" indent="0">
              <a:buNone/>
            </a:pPr>
            <a:r>
              <a:rPr lang="en-GB" dirty="0"/>
              <a:t>  </a:t>
            </a:r>
            <a:endParaRPr lang="en-IN" dirty="0"/>
          </a:p>
        </p:txBody>
      </p:sp>
      <p:pic>
        <p:nvPicPr>
          <p:cNvPr id="5" name="Picture 4">
            <a:extLst>
              <a:ext uri="{FF2B5EF4-FFF2-40B4-BE49-F238E27FC236}">
                <a16:creationId xmlns="" xmlns:a16="http://schemas.microsoft.com/office/drawing/2014/main" id="{B5579EB7-7367-AD96-34A4-FB13511F8B0F}"/>
              </a:ext>
            </a:extLst>
          </p:cNvPr>
          <p:cNvPicPr>
            <a:picLocks noChangeAspect="1"/>
          </p:cNvPicPr>
          <p:nvPr/>
        </p:nvPicPr>
        <p:blipFill>
          <a:blip r:embed="rId2"/>
          <a:stretch>
            <a:fillRect/>
          </a:stretch>
        </p:blipFill>
        <p:spPr>
          <a:xfrm>
            <a:off x="349883" y="846730"/>
            <a:ext cx="8230646" cy="5164540"/>
          </a:xfrm>
          <a:prstGeom prst="rect">
            <a:avLst/>
          </a:prstGeom>
        </p:spPr>
      </p:pic>
    </p:spTree>
    <p:extLst>
      <p:ext uri="{BB962C8B-B14F-4D97-AF65-F5344CB8AC3E}">
        <p14:creationId xmlns="" xmlns:p14="http://schemas.microsoft.com/office/powerpoint/2010/main" val="10239130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Basic views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130</a:t>
            </a:fld>
            <a:endParaRPr lang="en-US"/>
          </a:p>
        </p:txBody>
      </p:sp>
      <p:sp>
        <p:nvSpPr>
          <p:cNvPr id="3" name="Content Placeholder 2"/>
          <p:cNvSpPr>
            <a:spLocks noGrp="1"/>
          </p:cNvSpPr>
          <p:nvPr>
            <p:ph sz="quarter" idx="1"/>
          </p:nvPr>
        </p:nvSpPr>
        <p:spPr>
          <a:xfrm>
            <a:off x="0" y="609600"/>
            <a:ext cx="8915400" cy="6019800"/>
          </a:xfrm>
        </p:spPr>
        <p:txBody>
          <a:bodyPr/>
          <a:lstStyle/>
          <a:p>
            <a:pPr>
              <a:buNone/>
            </a:pPr>
            <a:r>
              <a:rPr lang="en-US" b="1" dirty="0" err="1"/>
              <a:t>DateDialog</a:t>
            </a:r>
            <a:r>
              <a:rPr lang="en-US" dirty="0"/>
              <a:t>		      </a:t>
            </a:r>
            <a:r>
              <a:rPr lang="en-US" b="1" dirty="0" err="1"/>
              <a:t>InputDialog</a:t>
            </a:r>
            <a:endParaRPr lang="en-US" b="1" dirty="0"/>
          </a:p>
          <a:p>
            <a:pPr>
              <a:buNone/>
            </a:pPr>
            <a:r>
              <a:rPr lang="en-US" dirty="0"/>
              <a:t>				       																																																										</a:t>
            </a:r>
          </a:p>
          <a:p>
            <a:pPr>
              <a:buNone/>
            </a:pPr>
            <a:r>
              <a:rPr lang="en-US" b="1" dirty="0" err="1"/>
              <a:t>TimeDialog</a:t>
            </a:r>
            <a:r>
              <a:rPr lang="en-US" b="1" dirty="0"/>
              <a:t>  </a:t>
            </a:r>
            <a:r>
              <a:rPr lang="en-US" dirty="0"/>
              <a:t>                    </a:t>
            </a:r>
            <a:r>
              <a:rPr lang="en-US" b="1" dirty="0" err="1"/>
              <a:t>NumberDialog</a:t>
            </a:r>
            <a:endParaRPr lang="en-US" b="1" dirty="0"/>
          </a:p>
          <a:p>
            <a:pPr>
              <a:buNone/>
            </a:pPr>
            <a:r>
              <a:rPr lang="en-US" dirty="0"/>
              <a:t>                                        </a:t>
            </a:r>
          </a:p>
        </p:txBody>
      </p:sp>
      <p:pic>
        <p:nvPicPr>
          <p:cNvPr id="5" name="Picture 4" descr="[​IMG]"/>
          <p:cNvPicPr/>
          <p:nvPr/>
        </p:nvPicPr>
        <p:blipFill>
          <a:blip r:embed="rId2"/>
          <a:srcRect/>
          <a:stretch>
            <a:fillRect/>
          </a:stretch>
        </p:blipFill>
        <p:spPr bwMode="auto">
          <a:xfrm>
            <a:off x="228600" y="1219200"/>
            <a:ext cx="2819400" cy="2286000"/>
          </a:xfrm>
          <a:prstGeom prst="rect">
            <a:avLst/>
          </a:prstGeom>
          <a:noFill/>
          <a:ln w="9525">
            <a:noFill/>
            <a:miter lim="800000"/>
            <a:headEnd/>
            <a:tailEnd/>
          </a:ln>
        </p:spPr>
      </p:pic>
      <p:pic>
        <p:nvPicPr>
          <p:cNvPr id="6" name="Picture 5" descr="[​IMG]"/>
          <p:cNvPicPr/>
          <p:nvPr/>
        </p:nvPicPr>
        <p:blipFill>
          <a:blip r:embed="rId3"/>
          <a:srcRect/>
          <a:stretch>
            <a:fillRect/>
          </a:stretch>
        </p:blipFill>
        <p:spPr bwMode="auto">
          <a:xfrm>
            <a:off x="228600" y="4495800"/>
            <a:ext cx="2819400" cy="2057400"/>
          </a:xfrm>
          <a:prstGeom prst="rect">
            <a:avLst/>
          </a:prstGeom>
          <a:noFill/>
          <a:ln w="9525">
            <a:noFill/>
            <a:miter lim="800000"/>
            <a:headEnd/>
            <a:tailEnd/>
          </a:ln>
        </p:spPr>
      </p:pic>
      <p:pic>
        <p:nvPicPr>
          <p:cNvPr id="7" name="Picture 6" descr="[​IMG]"/>
          <p:cNvPicPr/>
          <p:nvPr/>
        </p:nvPicPr>
        <p:blipFill>
          <a:blip r:embed="rId4"/>
          <a:srcRect/>
          <a:stretch>
            <a:fillRect/>
          </a:stretch>
        </p:blipFill>
        <p:spPr bwMode="auto">
          <a:xfrm>
            <a:off x="3429000" y="1219200"/>
            <a:ext cx="3810000" cy="2209800"/>
          </a:xfrm>
          <a:prstGeom prst="rect">
            <a:avLst/>
          </a:prstGeom>
          <a:noFill/>
          <a:ln w="9525">
            <a:noFill/>
            <a:miter lim="800000"/>
            <a:headEnd/>
            <a:tailEnd/>
          </a:ln>
        </p:spPr>
      </p:pic>
      <p:pic>
        <p:nvPicPr>
          <p:cNvPr id="8" name="Picture 7" descr="[​IMG]"/>
          <p:cNvPicPr/>
          <p:nvPr/>
        </p:nvPicPr>
        <p:blipFill>
          <a:blip r:embed="rId5"/>
          <a:srcRect/>
          <a:stretch>
            <a:fillRect/>
          </a:stretch>
        </p:blipFill>
        <p:spPr bwMode="auto">
          <a:xfrm>
            <a:off x="3429000" y="4495800"/>
            <a:ext cx="3657600" cy="19812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Basic views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131</a:t>
            </a:fld>
            <a:endParaRPr lang="en-US"/>
          </a:p>
        </p:txBody>
      </p:sp>
      <p:sp>
        <p:nvSpPr>
          <p:cNvPr id="6" name="Content Placeholder 5"/>
          <p:cNvSpPr>
            <a:spLocks noGrp="1"/>
          </p:cNvSpPr>
          <p:nvPr>
            <p:ph sz="quarter" idx="1"/>
          </p:nvPr>
        </p:nvSpPr>
        <p:spPr>
          <a:xfrm>
            <a:off x="152400" y="609600"/>
            <a:ext cx="8763000" cy="6096000"/>
          </a:xfrm>
        </p:spPr>
        <p:txBody>
          <a:bodyPr>
            <a:normAutofit fontScale="92500" lnSpcReduction="10000"/>
          </a:bodyPr>
          <a:lstStyle/>
          <a:p>
            <a:pPr>
              <a:buNone/>
            </a:pPr>
            <a:r>
              <a:rPr lang="en-US" b="1" dirty="0" err="1"/>
              <a:t>FileDialog</a:t>
            </a:r>
            <a:r>
              <a:rPr lang="en-US" dirty="0"/>
              <a:t>    		          																																																																																																																																															</a:t>
            </a:r>
          </a:p>
          <a:p>
            <a:pPr>
              <a:buNone/>
            </a:pPr>
            <a:endParaRPr lang="en-US" dirty="0"/>
          </a:p>
        </p:txBody>
      </p:sp>
      <p:pic>
        <p:nvPicPr>
          <p:cNvPr id="7" name="Picture 6" descr="[​IMG]"/>
          <p:cNvPicPr/>
          <p:nvPr/>
        </p:nvPicPr>
        <p:blipFill>
          <a:blip r:embed="rId2"/>
          <a:srcRect/>
          <a:stretch>
            <a:fillRect/>
          </a:stretch>
        </p:blipFill>
        <p:spPr bwMode="auto">
          <a:xfrm>
            <a:off x="228600" y="1066800"/>
            <a:ext cx="1905000" cy="2438400"/>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Attributes in the Views and </a:t>
            </a:r>
            <a:r>
              <a:rPr lang="en-US" sz="2800" b="1" dirty="0" err="1">
                <a:solidFill>
                  <a:srgbClr val="FF0000"/>
                </a:solidFill>
                <a:latin typeface="Times New Roman" pitchFamily="18" charset="0"/>
                <a:cs typeface="Times New Roman" pitchFamily="18" charset="0"/>
              </a:rPr>
              <a:t>ViewGroups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132</a:t>
            </a:fld>
            <a:endParaRPr lang="en-US"/>
          </a:p>
        </p:txBody>
      </p:sp>
      <p:sp>
        <p:nvSpPr>
          <p:cNvPr id="3" name="Content Placeholder 2"/>
          <p:cNvSpPr>
            <a:spLocks noGrp="1"/>
          </p:cNvSpPr>
          <p:nvPr>
            <p:ph sz="quarter" idx="1"/>
          </p:nvPr>
        </p:nvSpPr>
        <p:spPr>
          <a:xfrm>
            <a:off x="0" y="685800"/>
            <a:ext cx="9144000" cy="6172200"/>
          </a:xfrm>
        </p:spPr>
        <p:txBody>
          <a:bodyPr>
            <a:normAutofit fontScale="92500" lnSpcReduction="10000"/>
          </a:bodyPr>
          <a:lstStyle/>
          <a:p>
            <a:pPr>
              <a:buNone/>
            </a:pPr>
            <a:r>
              <a:rPr lang="en-US" sz="2800" b="1" dirty="0" err="1"/>
              <a:t>layout_width</a:t>
            </a:r>
            <a:r>
              <a:rPr lang="en-US" sz="2800" dirty="0"/>
              <a:t>   	</a:t>
            </a:r>
            <a:r>
              <a:rPr lang="en-US" sz="2800" dirty="0">
                <a:sym typeface="Wingdings" pitchFamily="2" charset="2"/>
              </a:rPr>
              <a:t> </a:t>
            </a:r>
            <a:r>
              <a:rPr lang="en-US" sz="2800" dirty="0"/>
              <a:t>Specifies the width of the View or </a:t>
            </a:r>
            <a:r>
              <a:rPr lang="en-US" sz="2800" dirty="0" err="1"/>
              <a:t>ViewGroup</a:t>
            </a:r>
            <a:r>
              <a:rPr lang="en-US" sz="2800" dirty="0"/>
              <a:t> </a:t>
            </a:r>
          </a:p>
          <a:p>
            <a:pPr>
              <a:buNone/>
            </a:pPr>
            <a:r>
              <a:rPr lang="en-US" sz="2800" b="1" dirty="0" err="1"/>
              <a:t>layout_height</a:t>
            </a:r>
            <a:r>
              <a:rPr lang="en-US" sz="2800" dirty="0"/>
              <a:t>	</a:t>
            </a:r>
            <a:r>
              <a:rPr lang="en-US" sz="2800" dirty="0">
                <a:sym typeface="Wingdings" pitchFamily="2" charset="2"/>
              </a:rPr>
              <a:t> </a:t>
            </a:r>
            <a:r>
              <a:rPr lang="en-US" sz="2800" dirty="0"/>
              <a:t>Specifies the height of the View or </a:t>
            </a:r>
            <a:r>
              <a:rPr lang="en-US" sz="2800" dirty="0" err="1"/>
              <a:t>ViewGroup</a:t>
            </a:r>
            <a:endParaRPr lang="en-US" sz="2800" dirty="0"/>
          </a:p>
          <a:p>
            <a:pPr>
              <a:buNone/>
            </a:pPr>
            <a:r>
              <a:rPr lang="en-US" sz="2800" b="1" dirty="0" err="1"/>
              <a:t>Layout_marginTop</a:t>
            </a:r>
            <a:r>
              <a:rPr lang="en-US" sz="2800" dirty="0"/>
              <a:t>	</a:t>
            </a:r>
            <a:r>
              <a:rPr lang="en-US" sz="2800" dirty="0">
                <a:sym typeface="Wingdings" pitchFamily="2" charset="2"/>
              </a:rPr>
              <a:t> </a:t>
            </a:r>
            <a:r>
              <a:rPr lang="en-US" sz="2800" dirty="0"/>
              <a:t>Specifies extra space on the top side of the View 			      or </a:t>
            </a:r>
            <a:r>
              <a:rPr lang="en-US" sz="2800" dirty="0" err="1"/>
              <a:t>ViewGroup</a:t>
            </a:r>
            <a:endParaRPr lang="en-US" sz="2800" dirty="0"/>
          </a:p>
          <a:p>
            <a:pPr>
              <a:buNone/>
            </a:pPr>
            <a:r>
              <a:rPr lang="en-US" sz="2800" b="1" dirty="0" err="1"/>
              <a:t>Layout_marginBottom</a:t>
            </a:r>
            <a:endParaRPr lang="en-US" sz="2800" b="1" dirty="0"/>
          </a:p>
          <a:p>
            <a:pPr>
              <a:buNone/>
            </a:pPr>
            <a:r>
              <a:rPr lang="en-US" sz="2800" b="1" dirty="0" err="1"/>
              <a:t>layout_marginLeft</a:t>
            </a:r>
            <a:endParaRPr lang="en-US" sz="2800" b="1" dirty="0"/>
          </a:p>
          <a:p>
            <a:pPr>
              <a:buNone/>
            </a:pPr>
            <a:r>
              <a:rPr lang="en-US" sz="2800" b="1" dirty="0" err="1"/>
              <a:t>layout_marginRight</a:t>
            </a:r>
            <a:endParaRPr lang="en-US" sz="2800" b="1" dirty="0"/>
          </a:p>
          <a:p>
            <a:pPr>
              <a:buNone/>
            </a:pPr>
            <a:r>
              <a:rPr lang="en-US" sz="2800" b="1" dirty="0" err="1"/>
              <a:t>layout_x</a:t>
            </a:r>
            <a:r>
              <a:rPr lang="en-US" sz="2800" dirty="0"/>
              <a:t>		</a:t>
            </a:r>
            <a:r>
              <a:rPr lang="en-US" sz="2800" dirty="0">
                <a:sym typeface="Wingdings" pitchFamily="2" charset="2"/>
              </a:rPr>
              <a:t> </a:t>
            </a:r>
            <a:r>
              <a:rPr lang="en-US" sz="2800" dirty="0"/>
              <a:t>Specifies the x-coordinate of the View or 				      </a:t>
            </a:r>
            <a:r>
              <a:rPr lang="en-US" sz="2800" dirty="0" err="1"/>
              <a:t>ViewGroup</a:t>
            </a:r>
            <a:endParaRPr lang="en-US" sz="2800" dirty="0"/>
          </a:p>
          <a:p>
            <a:pPr>
              <a:buNone/>
            </a:pPr>
            <a:r>
              <a:rPr lang="en-US" sz="2800" b="1" dirty="0" err="1"/>
              <a:t>layout_y</a:t>
            </a:r>
            <a:r>
              <a:rPr lang="en-US" sz="2800" dirty="0"/>
              <a:t>		</a:t>
            </a:r>
            <a:r>
              <a:rPr lang="en-US" sz="2800" dirty="0">
                <a:sym typeface="Wingdings" pitchFamily="2" charset="2"/>
              </a:rPr>
              <a:t> </a:t>
            </a:r>
            <a:r>
              <a:rPr lang="en-US" sz="2800" dirty="0"/>
              <a:t>Specifies the y-coordinate of the View or 				      </a:t>
            </a:r>
            <a:r>
              <a:rPr lang="en-US" sz="2800" dirty="0" err="1"/>
              <a:t>ViewGroup</a:t>
            </a:r>
            <a:endParaRPr lang="en-US" sz="2800" dirty="0"/>
          </a:p>
          <a:p>
            <a:pPr marL="3084513" indent="-3084513">
              <a:buNone/>
            </a:pPr>
            <a:r>
              <a:rPr lang="en-US" sz="2800" b="1" dirty="0" err="1"/>
              <a:t>layout_gravity</a:t>
            </a:r>
            <a:r>
              <a:rPr lang="en-US" sz="2800" dirty="0"/>
              <a:t>         </a:t>
            </a:r>
            <a:r>
              <a:rPr lang="en-US" sz="2800" dirty="0">
                <a:sym typeface="Wingdings" pitchFamily="2" charset="2"/>
              </a:rPr>
              <a:t> </a:t>
            </a:r>
            <a:r>
              <a:rPr lang="en-US" sz="2800" dirty="0"/>
              <a:t>attribute indicates the positions the views should gravitate towards.</a:t>
            </a:r>
          </a:p>
          <a:p>
            <a:pPr marL="3084513" indent="-3084513">
              <a:buNone/>
            </a:pPr>
            <a:r>
              <a:rPr lang="en-US" sz="2800" b="1" dirty="0" err="1"/>
              <a:t>layout_weight</a:t>
            </a:r>
            <a:r>
              <a:rPr lang="en-US" sz="2800" dirty="0"/>
              <a:t>         </a:t>
            </a:r>
            <a:r>
              <a:rPr lang="en-US" sz="2800" dirty="0">
                <a:sym typeface="Wingdings" pitchFamily="2" charset="2"/>
              </a:rPr>
              <a:t> </a:t>
            </a:r>
            <a:r>
              <a:rPr lang="en-US" sz="2800" dirty="0"/>
              <a:t>attribute specifies the distribution of available space</a:t>
            </a:r>
          </a:p>
          <a:p>
            <a:pPr marL="3084513" indent="-3084513">
              <a:buNone/>
            </a:pPr>
            <a:endParaRPr lang="en-US" sz="2800" dirty="0"/>
          </a:p>
          <a:p>
            <a:pPr marL="3084513" indent="-3084513">
              <a:buNone/>
            </a:pPr>
            <a:endParaRPr lang="en-US" dirty="0"/>
          </a:p>
          <a:p>
            <a:pPr>
              <a:buNone/>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467600" cy="304800"/>
          </a:xfrm>
        </p:spPr>
        <p:txBody>
          <a:bodyPr>
            <a:noAutofit/>
          </a:bodyPr>
          <a:lstStyle/>
          <a:p>
            <a:pPr algn="ctr"/>
            <a:r>
              <a:rPr lang="en-US" sz="28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layout_gravity</a:t>
            </a:r>
            <a:r>
              <a:rPr lang="en-US" sz="2400" b="1" dirty="0">
                <a:solidFill>
                  <a:srgbClr val="FF0000"/>
                </a:solidFill>
                <a:latin typeface="Times New Roman" pitchFamily="18" charset="0"/>
                <a:cs typeface="Times New Roman" pitchFamily="18" charset="0"/>
              </a:rPr>
              <a:t> &amp; </a:t>
            </a:r>
            <a:r>
              <a:rPr lang="en-US" sz="2400" b="1" dirty="0" err="1">
                <a:solidFill>
                  <a:srgbClr val="FF0000"/>
                </a:solidFill>
                <a:latin typeface="Times New Roman" pitchFamily="18" charset="0"/>
                <a:cs typeface="Times New Roman" pitchFamily="18" charset="0"/>
              </a:rPr>
              <a:t>layout_weight</a:t>
            </a:r>
            <a:endParaRPr lang="en-US" sz="24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133</a:t>
            </a:fld>
            <a:endParaRPr lang="en-US"/>
          </a:p>
        </p:txBody>
      </p:sp>
      <p:sp>
        <p:nvSpPr>
          <p:cNvPr id="3" name="Content Placeholder 2"/>
          <p:cNvSpPr>
            <a:spLocks noGrp="1"/>
          </p:cNvSpPr>
          <p:nvPr>
            <p:ph sz="quarter" idx="1"/>
          </p:nvPr>
        </p:nvSpPr>
        <p:spPr>
          <a:xfrm>
            <a:off x="0" y="457200"/>
            <a:ext cx="9144000" cy="6400800"/>
          </a:xfrm>
        </p:spPr>
        <p:txBody>
          <a:bodyPr>
            <a:normAutofit lnSpcReduction="10000"/>
          </a:bodyPr>
          <a:lstStyle/>
          <a:p>
            <a:pPr>
              <a:buNone/>
            </a:pPr>
            <a:r>
              <a:rPr lang="en-US" sz="2000" dirty="0"/>
              <a:t>&lt;Button</a:t>
            </a:r>
          </a:p>
          <a:p>
            <a:pPr>
              <a:buNone/>
            </a:pPr>
            <a:r>
              <a:rPr lang="en-US" sz="2000" dirty="0" err="1"/>
              <a:t>android:layout_width</a:t>
            </a:r>
            <a:r>
              <a:rPr lang="en-US" sz="2000" dirty="0"/>
              <a:t>=”160dp”</a:t>
            </a:r>
          </a:p>
          <a:p>
            <a:pPr>
              <a:buNone/>
            </a:pPr>
            <a:r>
              <a:rPr lang="en-US" sz="2000" dirty="0" err="1"/>
              <a:t>android:layout_height</a:t>
            </a:r>
            <a:r>
              <a:rPr lang="en-US" sz="2000" dirty="0"/>
              <a:t>=”</a:t>
            </a:r>
            <a:r>
              <a:rPr lang="en-US" sz="2000" dirty="0" err="1"/>
              <a:t>wrap_content</a:t>
            </a:r>
            <a:r>
              <a:rPr lang="en-US" sz="2000" dirty="0"/>
              <a:t>”</a:t>
            </a:r>
          </a:p>
          <a:p>
            <a:pPr>
              <a:buNone/>
            </a:pPr>
            <a:r>
              <a:rPr lang="en-US" sz="2000" dirty="0" err="1"/>
              <a:t>android:text</a:t>
            </a:r>
            <a:r>
              <a:rPr lang="en-US" sz="2000" dirty="0"/>
              <a:t>=”Button”</a:t>
            </a:r>
          </a:p>
          <a:p>
            <a:pPr>
              <a:buNone/>
            </a:pPr>
            <a:r>
              <a:rPr lang="en-US" sz="2000" dirty="0" err="1"/>
              <a:t>android:layout_gravity</a:t>
            </a:r>
            <a:r>
              <a:rPr lang="en-US" sz="2000" dirty="0"/>
              <a:t>=”left”</a:t>
            </a:r>
          </a:p>
          <a:p>
            <a:pPr>
              <a:buNone/>
            </a:pPr>
            <a:r>
              <a:rPr lang="en-US" sz="2000" dirty="0" err="1"/>
              <a:t>android:layout_weight</a:t>
            </a:r>
            <a:r>
              <a:rPr lang="en-US" sz="2000" dirty="0"/>
              <a:t>=”1” /&gt;</a:t>
            </a:r>
          </a:p>
          <a:p>
            <a:pPr>
              <a:buNone/>
            </a:pPr>
            <a:r>
              <a:rPr lang="en-US" sz="2000" dirty="0"/>
              <a:t>&lt;Button</a:t>
            </a:r>
          </a:p>
          <a:p>
            <a:pPr>
              <a:buNone/>
            </a:pPr>
            <a:r>
              <a:rPr lang="en-US" sz="2000" dirty="0" err="1"/>
              <a:t>android:layout_width</a:t>
            </a:r>
            <a:r>
              <a:rPr lang="en-US" sz="2000" dirty="0"/>
              <a:t>=”160dp”</a:t>
            </a:r>
          </a:p>
          <a:p>
            <a:pPr>
              <a:buNone/>
            </a:pPr>
            <a:r>
              <a:rPr lang="en-US" sz="2000" dirty="0" err="1"/>
              <a:t>android:layout_height</a:t>
            </a:r>
            <a:r>
              <a:rPr lang="en-US" sz="2000" dirty="0"/>
              <a:t>=”</a:t>
            </a:r>
            <a:r>
              <a:rPr lang="en-US" sz="2000" dirty="0" err="1"/>
              <a:t>wrap_content</a:t>
            </a:r>
            <a:r>
              <a:rPr lang="en-US" sz="2000" dirty="0"/>
              <a:t>”</a:t>
            </a:r>
          </a:p>
          <a:p>
            <a:pPr>
              <a:buNone/>
            </a:pPr>
            <a:r>
              <a:rPr lang="en-US" sz="2000" dirty="0" err="1"/>
              <a:t>android:text</a:t>
            </a:r>
            <a:r>
              <a:rPr lang="en-US" sz="2000" dirty="0"/>
              <a:t>=”Button”</a:t>
            </a:r>
          </a:p>
          <a:p>
            <a:pPr>
              <a:buNone/>
            </a:pPr>
            <a:r>
              <a:rPr lang="en-US" sz="2000" dirty="0" err="1"/>
              <a:t>android:layout_gravity</a:t>
            </a:r>
            <a:r>
              <a:rPr lang="en-US" sz="2000" dirty="0"/>
              <a:t>=”center”</a:t>
            </a:r>
          </a:p>
          <a:p>
            <a:pPr>
              <a:buNone/>
            </a:pPr>
            <a:r>
              <a:rPr lang="en-US" sz="2000" dirty="0" err="1"/>
              <a:t>android:layout_weight</a:t>
            </a:r>
            <a:r>
              <a:rPr lang="en-US" sz="2000" dirty="0"/>
              <a:t>=”2” /&gt;</a:t>
            </a:r>
          </a:p>
          <a:p>
            <a:pPr>
              <a:buNone/>
            </a:pPr>
            <a:r>
              <a:rPr lang="en-US" sz="2000" dirty="0"/>
              <a:t>&lt;Button</a:t>
            </a:r>
          </a:p>
          <a:p>
            <a:pPr>
              <a:buNone/>
            </a:pPr>
            <a:r>
              <a:rPr lang="en-US" sz="2000" dirty="0" err="1"/>
              <a:t>android:layout_width</a:t>
            </a:r>
            <a:r>
              <a:rPr lang="en-US" sz="2000" dirty="0"/>
              <a:t>=”160dp”</a:t>
            </a:r>
          </a:p>
          <a:p>
            <a:pPr>
              <a:buNone/>
            </a:pPr>
            <a:r>
              <a:rPr lang="en-US" sz="2000" dirty="0" err="1"/>
              <a:t>android:layout_height</a:t>
            </a:r>
            <a:r>
              <a:rPr lang="en-US" sz="2000" dirty="0"/>
              <a:t>=”</a:t>
            </a:r>
            <a:r>
              <a:rPr lang="en-US" sz="2000" dirty="0" err="1"/>
              <a:t>wrap_content</a:t>
            </a:r>
            <a:r>
              <a:rPr lang="en-US" sz="2000" dirty="0"/>
              <a:t>”</a:t>
            </a:r>
          </a:p>
          <a:p>
            <a:pPr>
              <a:buNone/>
            </a:pPr>
            <a:r>
              <a:rPr lang="en-US" sz="2000" dirty="0" err="1"/>
              <a:t>android:text</a:t>
            </a:r>
            <a:r>
              <a:rPr lang="en-US" sz="2000" dirty="0"/>
              <a:t>=”Button”</a:t>
            </a:r>
          </a:p>
          <a:p>
            <a:pPr>
              <a:buNone/>
            </a:pPr>
            <a:r>
              <a:rPr lang="en-US" sz="2000" dirty="0" err="1"/>
              <a:t>android:layout_gravity</a:t>
            </a:r>
            <a:r>
              <a:rPr lang="en-US" sz="2000" dirty="0"/>
              <a:t>=”right”</a:t>
            </a:r>
          </a:p>
          <a:p>
            <a:pPr>
              <a:buNone/>
            </a:pPr>
            <a:r>
              <a:rPr lang="en-US" sz="2000" dirty="0" err="1"/>
              <a:t>android:layout_weight</a:t>
            </a:r>
            <a:r>
              <a:rPr lang="en-US" sz="2000" dirty="0"/>
              <a:t>=”3” /&gt; </a:t>
            </a:r>
          </a:p>
        </p:txBody>
      </p:sp>
      <p:pic>
        <p:nvPicPr>
          <p:cNvPr id="6" name="Picture 2"/>
          <p:cNvPicPr>
            <a:picLocks noChangeAspect="1" noChangeArrowheads="1"/>
          </p:cNvPicPr>
          <p:nvPr/>
        </p:nvPicPr>
        <p:blipFill>
          <a:blip r:embed="rId2"/>
          <a:srcRect/>
          <a:stretch>
            <a:fillRect/>
          </a:stretch>
        </p:blipFill>
        <p:spPr bwMode="auto">
          <a:xfrm>
            <a:off x="4712169" y="685800"/>
            <a:ext cx="3552237" cy="44958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Button event handling</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134</a:t>
            </a:fld>
            <a:endParaRPr lang="en-US"/>
          </a:p>
        </p:txBody>
      </p:sp>
      <p:sp>
        <p:nvSpPr>
          <p:cNvPr id="5" name="Content Placeholder 4"/>
          <p:cNvSpPr>
            <a:spLocks noGrp="1"/>
          </p:cNvSpPr>
          <p:nvPr>
            <p:ph sz="quarter" idx="1"/>
          </p:nvPr>
        </p:nvSpPr>
        <p:spPr>
          <a:xfrm>
            <a:off x="0" y="685800"/>
            <a:ext cx="9144000" cy="5334000"/>
          </a:xfrm>
        </p:spPr>
        <p:txBody>
          <a:bodyPr>
            <a:normAutofit/>
          </a:bodyPr>
          <a:lstStyle/>
          <a:p>
            <a:pPr>
              <a:buNone/>
            </a:pPr>
            <a:r>
              <a:rPr lang="en-US" sz="2000" dirty="0">
                <a:latin typeface="Times New Roman" pitchFamily="18" charset="0"/>
                <a:cs typeface="Times New Roman" pitchFamily="18" charset="0"/>
              </a:rPr>
              <a:t>1. get the control by using its id.</a:t>
            </a:r>
          </a:p>
          <a:p>
            <a:pPr>
              <a:buNone/>
            </a:pPr>
            <a:r>
              <a:rPr lang="en-US" sz="2000" dirty="0">
                <a:latin typeface="Times New Roman" pitchFamily="18" charset="0"/>
                <a:cs typeface="Times New Roman" pitchFamily="18" charset="0"/>
              </a:rPr>
              <a:t>		Button </a:t>
            </a:r>
            <a:r>
              <a:rPr lang="en-US" sz="2000" dirty="0" err="1">
                <a:latin typeface="Times New Roman" pitchFamily="18" charset="0"/>
                <a:cs typeface="Times New Roman" pitchFamily="18" charset="0"/>
              </a:rPr>
              <a:t>btnOpen</a:t>
            </a:r>
            <a:r>
              <a:rPr lang="en-US" sz="2000" dirty="0">
                <a:latin typeface="Times New Roman" pitchFamily="18" charset="0"/>
                <a:cs typeface="Times New Roman" pitchFamily="18" charset="0"/>
              </a:rPr>
              <a:t> = (Button) </a:t>
            </a:r>
            <a:r>
              <a:rPr lang="en-US" sz="2000" b="1" dirty="0" err="1">
                <a:latin typeface="Times New Roman" pitchFamily="18" charset="0"/>
                <a:cs typeface="Times New Roman" pitchFamily="18" charset="0"/>
              </a:rPr>
              <a:t>findViewById</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R.id.btnOpen</a:t>
            </a: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2. Register Listener to the control and add handler implementation.</a:t>
            </a:r>
          </a:p>
          <a:p>
            <a:pPr>
              <a:buNone/>
            </a:pP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btnOpen.</a:t>
            </a:r>
            <a:r>
              <a:rPr lang="en-US" sz="2000" b="1" dirty="0" err="1">
                <a:latin typeface="Times New Roman" pitchFamily="18" charset="0"/>
                <a:cs typeface="Times New Roman" pitchFamily="18" charset="0"/>
              </a:rPr>
              <a:t>setOnClickListener</a:t>
            </a:r>
            <a:r>
              <a:rPr lang="en-US" sz="2000" dirty="0">
                <a:latin typeface="Times New Roman" pitchFamily="18" charset="0"/>
                <a:cs typeface="Times New Roman" pitchFamily="18" charset="0"/>
              </a:rPr>
              <a:t>(new </a:t>
            </a:r>
            <a:r>
              <a:rPr lang="en-US" sz="2000" dirty="0" err="1">
                <a:latin typeface="Times New Roman" pitchFamily="18" charset="0"/>
                <a:cs typeface="Times New Roman" pitchFamily="18" charset="0"/>
              </a:rPr>
              <a:t>View.OnClickListener</a:t>
            </a: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public void </a:t>
            </a:r>
            <a:r>
              <a:rPr lang="en-US" sz="2000" b="1" dirty="0" err="1">
                <a:latin typeface="Times New Roman" pitchFamily="18" charset="0"/>
                <a:cs typeface="Times New Roman" pitchFamily="18" charset="0"/>
              </a:rPr>
              <a:t>onClick</a:t>
            </a:r>
            <a:r>
              <a:rPr lang="en-US" sz="2000" dirty="0">
                <a:latin typeface="Times New Roman" pitchFamily="18" charset="0"/>
                <a:cs typeface="Times New Roman" pitchFamily="18" charset="0"/>
              </a:rPr>
              <a:t>(View v) {</a:t>
            </a:r>
          </a:p>
          <a:p>
            <a:pPr>
              <a:buNone/>
            </a:pPr>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Toast.makeText</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getBaseContext</a:t>
            </a:r>
            <a:r>
              <a:rPr lang="en-US" sz="2000" dirty="0">
                <a:latin typeface="Times New Roman" pitchFamily="18" charset="0"/>
                <a:cs typeface="Times New Roman" pitchFamily="18" charset="0"/>
              </a:rPr>
              <a:t>(), “clicked on Open </a:t>
            </a:r>
            <a:r>
              <a:rPr lang="en-US" sz="2000" dirty="0" err="1">
                <a:latin typeface="Times New Roman" pitchFamily="18" charset="0"/>
                <a:cs typeface="Times New Roman" pitchFamily="18" charset="0"/>
              </a:rPr>
              <a:t>button”,Toast.LENGTH_SHORT</a:t>
            </a:r>
            <a:r>
              <a:rPr lang="en-US" sz="2000" dirty="0">
                <a:latin typeface="Times New Roman" pitchFamily="18" charset="0"/>
                <a:cs typeface="Times New Roman" pitchFamily="18" charset="0"/>
              </a:rPr>
              <a:t>).</a:t>
            </a:r>
            <a:r>
              <a:rPr lang="en-US" sz="2000" b="1" dirty="0">
                <a:latin typeface="Times New Roman" pitchFamily="18" charset="0"/>
                <a:cs typeface="Times New Roman" pitchFamily="18" charset="0"/>
              </a:rPr>
              <a:t>show();</a:t>
            </a:r>
          </a:p>
          <a:p>
            <a:pPr>
              <a:buNone/>
            </a:pP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3200" b="1" cap="none" dirty="0">
                <a:solidFill>
                  <a:srgbClr val="FF0000"/>
                </a:solidFill>
              </a:rPr>
              <a:t>Layouts</a:t>
            </a:r>
            <a:endParaRPr lang="en-US" sz="32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135</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lnSpcReduction="10000"/>
          </a:bodyPr>
          <a:lstStyle/>
          <a:p>
            <a:pPr>
              <a:buFont typeface="Wingdings" pitchFamily="2" charset="2"/>
              <a:buChar char="§"/>
            </a:pPr>
            <a:r>
              <a:rPr lang="en-US" sz="2400" b="1" dirty="0" err="1"/>
              <a:t>LinearLayout</a:t>
            </a:r>
            <a:r>
              <a:rPr lang="en-US" sz="2400" b="1" dirty="0"/>
              <a:t>: </a:t>
            </a:r>
            <a:r>
              <a:rPr lang="en-US" sz="2400" dirty="0"/>
              <a:t>A</a:t>
            </a:r>
            <a:r>
              <a:rPr lang="en-US" sz="2400" u="sng" dirty="0"/>
              <a:t>l</a:t>
            </a:r>
            <a:r>
              <a:rPr lang="en-US" sz="2400" dirty="0"/>
              <a:t>igns a sequence of child Views in either a vertical or a horizontal line. </a:t>
            </a:r>
            <a:endParaRPr lang="en-US" sz="2400" u="sng" dirty="0"/>
          </a:p>
          <a:p>
            <a:r>
              <a:rPr lang="en-US" sz="2400" b="1" dirty="0" err="1"/>
              <a:t>RelativeLayout</a:t>
            </a:r>
            <a:r>
              <a:rPr lang="en-US" sz="2400" b="1" dirty="0"/>
              <a:t>: </a:t>
            </a:r>
            <a:r>
              <a:rPr lang="en-US" sz="2400" dirty="0"/>
              <a:t>Define the position of each element within the layout in terms of its parent and the other Views.</a:t>
            </a:r>
            <a:endParaRPr lang="en-US" sz="2400" b="1" dirty="0"/>
          </a:p>
          <a:p>
            <a:r>
              <a:rPr lang="en-US" sz="2400" b="1" dirty="0" err="1"/>
              <a:t>GridLayout</a:t>
            </a:r>
            <a:r>
              <a:rPr lang="en-US" sz="2400" b="1" dirty="0"/>
              <a:t>: </a:t>
            </a:r>
            <a:r>
              <a:rPr lang="en-US" sz="2400" dirty="0"/>
              <a:t>The Grid Layout uses an arbitrary grid to position Views. By using row and column spanning, the Space View, and Gravity attributes, you can create complex without resorting to the often complex nesting required to construct UIs using the Relative Layout.</a:t>
            </a:r>
            <a:endParaRPr lang="en-US" sz="2400" b="1" dirty="0"/>
          </a:p>
          <a:p>
            <a:pPr>
              <a:buFont typeface="Wingdings" pitchFamily="2" charset="2"/>
              <a:buChar char="§"/>
            </a:pPr>
            <a:r>
              <a:rPr lang="en-US" sz="2400" b="1" dirty="0" err="1"/>
              <a:t>FrameLayout</a:t>
            </a:r>
            <a:r>
              <a:rPr lang="en-US" sz="2400" b="1" dirty="0"/>
              <a:t>: </a:t>
            </a:r>
            <a:r>
              <a:rPr lang="en-US" sz="2400" dirty="0"/>
              <a:t>The </a:t>
            </a:r>
            <a:r>
              <a:rPr lang="en-US" sz="2400" dirty="0" err="1"/>
              <a:t>FrameLayout</a:t>
            </a:r>
            <a:r>
              <a:rPr lang="en-US" sz="2400" dirty="0"/>
              <a:t> is a placeholder on screen that you can use to display a single view. Views that you add to the </a:t>
            </a:r>
            <a:r>
              <a:rPr lang="en-US" sz="2400" dirty="0" err="1"/>
              <a:t>FrameLayout</a:t>
            </a:r>
            <a:r>
              <a:rPr lang="en-US" sz="2400" dirty="0"/>
              <a:t> are always anchored to the top left of the layout.</a:t>
            </a:r>
          </a:p>
          <a:p>
            <a:pPr>
              <a:buFont typeface="Wingdings" pitchFamily="2" charset="2"/>
              <a:buChar char="§"/>
            </a:pPr>
            <a:r>
              <a:rPr lang="en-US" sz="2400" b="1" dirty="0" err="1"/>
              <a:t>TableLayout</a:t>
            </a:r>
            <a:r>
              <a:rPr lang="en-US" sz="2400" b="1" dirty="0"/>
              <a:t>: </a:t>
            </a:r>
            <a:r>
              <a:rPr lang="en-US" sz="2400" dirty="0"/>
              <a:t>Groups Views into rows and columns. Use &lt;</a:t>
            </a:r>
            <a:r>
              <a:rPr lang="en-US" sz="2400" dirty="0" err="1"/>
              <a:t>TableRow</a:t>
            </a:r>
            <a:r>
              <a:rPr lang="en-US" sz="2400" dirty="0"/>
              <a:t>&gt; to designate a row in the table.</a:t>
            </a:r>
            <a:endParaRPr lang="en-US" sz="2400" u="sng" dirty="0"/>
          </a:p>
          <a:p>
            <a:pPr>
              <a:buFont typeface="Wingdings" pitchFamily="2" charset="2"/>
              <a:buChar char="§"/>
            </a:pPr>
            <a:r>
              <a:rPr lang="en-US" sz="2400" b="1" dirty="0"/>
              <a:t>ScrollView: </a:t>
            </a:r>
            <a:r>
              <a:rPr lang="en-US" sz="2400" dirty="0"/>
              <a:t>ScrollView is a special type of </a:t>
            </a:r>
            <a:r>
              <a:rPr lang="en-US" sz="2400" dirty="0" err="1"/>
              <a:t>FrameLayout</a:t>
            </a:r>
            <a:r>
              <a:rPr lang="en-US" sz="2400" dirty="0"/>
              <a:t> in that it enables users to scroll through a list of views that occupy more space than the physical display.</a:t>
            </a:r>
            <a:endParaRPr lang="en-US" sz="2400" dirty="0">
              <a:solidFill>
                <a:srgbClr val="FF0000"/>
              </a:solidFill>
              <a:latin typeface="Times New Roman" pitchFamily="18" charset="0"/>
              <a:cs typeface="Times New Roman"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3100" b="1" dirty="0" err="1">
                <a:solidFill>
                  <a:srgbClr val="FF0000"/>
                </a:solidFill>
                <a:latin typeface="Times New Roman" pitchFamily="18" charset="0"/>
                <a:cs typeface="Times New Roman" pitchFamily="18" charset="0"/>
              </a:rPr>
              <a:t>LinearLayout</a:t>
            </a:r>
            <a:endParaRPr lang="en-US" sz="31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136</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sz="2400" dirty="0"/>
              <a:t>		The </a:t>
            </a:r>
            <a:r>
              <a:rPr lang="en-US" sz="2400" dirty="0" err="1"/>
              <a:t>LinearLayout</a:t>
            </a:r>
            <a:r>
              <a:rPr lang="en-US" sz="2400" dirty="0"/>
              <a:t> arranges views in a single column or a single row. Child views can be arranged either vertically or horizontally.</a:t>
            </a:r>
          </a:p>
          <a:p>
            <a:pPr marL="1096963" lvl="3" indent="-473075">
              <a:buNone/>
            </a:pPr>
            <a:r>
              <a:rPr lang="en-US" sz="2200" dirty="0"/>
              <a:t>&lt;</a:t>
            </a:r>
            <a:r>
              <a:rPr lang="en-US" sz="2200" dirty="0" err="1"/>
              <a:t>LinearLayout</a:t>
            </a:r>
            <a:endParaRPr lang="en-US" sz="2200" dirty="0"/>
          </a:p>
          <a:p>
            <a:pPr lvl="3">
              <a:buNone/>
            </a:pPr>
            <a:r>
              <a:rPr lang="en-US" sz="2200" dirty="0" err="1"/>
              <a:t>xmlns:android</a:t>
            </a:r>
            <a:r>
              <a:rPr lang="en-US" sz="2200" dirty="0"/>
              <a:t>=”http://schemas.android.com/apk/res/android”</a:t>
            </a:r>
          </a:p>
          <a:p>
            <a:pPr lvl="3">
              <a:buNone/>
            </a:pPr>
            <a:r>
              <a:rPr lang="en-US" sz="2200" dirty="0" err="1"/>
              <a:t>android:orientation</a:t>
            </a:r>
            <a:r>
              <a:rPr lang="en-US" sz="2200" dirty="0"/>
              <a:t>=”vertical”</a:t>
            </a:r>
          </a:p>
          <a:p>
            <a:pPr lvl="3">
              <a:buNone/>
            </a:pPr>
            <a:r>
              <a:rPr lang="en-US" sz="2200" dirty="0" err="1"/>
              <a:t>android:layout_width</a:t>
            </a:r>
            <a:r>
              <a:rPr lang="en-US" sz="2200" dirty="0"/>
              <a:t>=”</a:t>
            </a:r>
            <a:r>
              <a:rPr lang="en-US" sz="2200" dirty="0" err="1"/>
              <a:t>fill_parent</a:t>
            </a:r>
            <a:r>
              <a:rPr lang="en-US" sz="2200" dirty="0"/>
              <a:t>”</a:t>
            </a:r>
          </a:p>
          <a:p>
            <a:pPr lvl="3">
              <a:buNone/>
            </a:pPr>
            <a:r>
              <a:rPr lang="en-US" sz="2200" dirty="0" err="1"/>
              <a:t>android:layout_height</a:t>
            </a:r>
            <a:r>
              <a:rPr lang="en-US" sz="2200" dirty="0"/>
              <a:t>=”</a:t>
            </a:r>
            <a:r>
              <a:rPr lang="en-US" sz="2200" dirty="0" err="1"/>
              <a:t>fill_parent</a:t>
            </a:r>
            <a:r>
              <a:rPr lang="en-US" sz="2200" dirty="0"/>
              <a:t>”</a:t>
            </a:r>
          </a:p>
          <a:p>
            <a:pPr lvl="3">
              <a:buNone/>
            </a:pPr>
            <a:r>
              <a:rPr lang="en-US" sz="2200" dirty="0"/>
              <a:t>&gt;</a:t>
            </a:r>
          </a:p>
          <a:p>
            <a:pPr lvl="3">
              <a:buNone/>
            </a:pPr>
            <a:r>
              <a:rPr lang="en-US" sz="2200" dirty="0"/>
              <a:t>&lt;</a:t>
            </a:r>
            <a:r>
              <a:rPr lang="en-US" sz="2200" dirty="0" err="1"/>
              <a:t>TextView</a:t>
            </a:r>
            <a:endParaRPr lang="en-US" sz="2200" dirty="0"/>
          </a:p>
          <a:p>
            <a:pPr lvl="3">
              <a:buNone/>
            </a:pPr>
            <a:r>
              <a:rPr lang="en-US" sz="2200" dirty="0" err="1"/>
              <a:t>android:layout_width</a:t>
            </a:r>
            <a:r>
              <a:rPr lang="en-US" sz="2200" dirty="0"/>
              <a:t>=”</a:t>
            </a:r>
            <a:r>
              <a:rPr lang="en-US" sz="2200" dirty="0" err="1"/>
              <a:t>fill_parent</a:t>
            </a:r>
            <a:r>
              <a:rPr lang="en-US" sz="2200" dirty="0"/>
              <a:t>”</a:t>
            </a:r>
          </a:p>
          <a:p>
            <a:pPr lvl="3">
              <a:buNone/>
            </a:pPr>
            <a:r>
              <a:rPr lang="en-US" sz="2200" dirty="0" err="1"/>
              <a:t>android:layout_height</a:t>
            </a:r>
            <a:r>
              <a:rPr lang="en-US" sz="2200" dirty="0"/>
              <a:t>=”</a:t>
            </a:r>
            <a:r>
              <a:rPr lang="en-US" sz="2200" dirty="0" err="1"/>
              <a:t>wrap_content</a:t>
            </a:r>
            <a:r>
              <a:rPr lang="en-US" sz="2200" dirty="0"/>
              <a:t>”</a:t>
            </a:r>
          </a:p>
          <a:p>
            <a:pPr lvl="3">
              <a:buNone/>
            </a:pPr>
            <a:r>
              <a:rPr lang="en-US" sz="2200" dirty="0" err="1"/>
              <a:t>android:text</a:t>
            </a:r>
            <a:r>
              <a:rPr lang="en-US" sz="2200" dirty="0"/>
              <a:t>=”@string/hello”</a:t>
            </a:r>
          </a:p>
          <a:p>
            <a:pPr lvl="3">
              <a:buNone/>
            </a:pPr>
            <a:r>
              <a:rPr lang="en-US" sz="2200" dirty="0"/>
              <a:t>/&gt;</a:t>
            </a:r>
          </a:p>
          <a:p>
            <a:pPr marL="1096963" lvl="3" indent="-473075">
              <a:buNone/>
            </a:pPr>
            <a:r>
              <a:rPr lang="en-US" sz="2200" dirty="0"/>
              <a:t>&lt;/</a:t>
            </a:r>
            <a:r>
              <a:rPr lang="en-US" sz="2200" dirty="0" err="1"/>
              <a:t>LinearLayout</a:t>
            </a:r>
            <a:r>
              <a:rPr lang="en-US" sz="2200" dirty="0"/>
              <a:t>&gt; </a:t>
            </a:r>
          </a:p>
          <a:p>
            <a:pPr>
              <a:buNone/>
            </a:pPr>
            <a:endParaRPr lang="en-US" sz="2400" dirty="0"/>
          </a:p>
          <a:p>
            <a:pPr>
              <a:buNone/>
            </a:pPr>
            <a:endParaRPr lang="en-US" sz="2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228600"/>
          </a:xfrm>
        </p:spPr>
        <p:txBody>
          <a:bodyPr>
            <a:normAutofit fontScale="90000"/>
          </a:bodyPr>
          <a:lstStyle/>
          <a:p>
            <a:pPr algn="ctr"/>
            <a:r>
              <a:rPr lang="en-US" sz="3200" b="1" dirty="0">
                <a:solidFill>
                  <a:srgbClr val="FF0000"/>
                </a:solidFill>
              </a:rPr>
              <a:t/>
            </a:r>
            <a:br>
              <a:rPr lang="en-US" sz="3200" b="1" dirty="0">
                <a:solidFill>
                  <a:srgbClr val="FF0000"/>
                </a:solidFill>
              </a:rPr>
            </a:br>
            <a:r>
              <a:rPr lang="en-US" sz="2800" dirty="0">
                <a:solidFill>
                  <a:srgbClr val="FF0000"/>
                </a:solidFill>
              </a:rPr>
              <a:t> </a:t>
            </a:r>
            <a:r>
              <a:rPr lang="en-US" sz="2800" b="1" dirty="0" err="1">
                <a:solidFill>
                  <a:srgbClr val="FF0000"/>
                </a:solidFill>
              </a:rPr>
              <a:t>AbsoluteLayout</a:t>
            </a:r>
            <a:endParaRPr lang="en-US" sz="31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137</a:t>
            </a:fld>
            <a:endParaRPr lang="en-US" dirty="0">
              <a:solidFill>
                <a:srgbClr val="0E02AA"/>
              </a:solidFill>
            </a:endParaRPr>
          </a:p>
        </p:txBody>
      </p:sp>
      <p:sp>
        <p:nvSpPr>
          <p:cNvPr id="3" name="Content Placeholder 2"/>
          <p:cNvSpPr>
            <a:spLocks noGrp="1"/>
          </p:cNvSpPr>
          <p:nvPr>
            <p:ph sz="quarter" idx="1"/>
          </p:nvPr>
        </p:nvSpPr>
        <p:spPr>
          <a:xfrm>
            <a:off x="152400" y="304800"/>
            <a:ext cx="8763000" cy="6324600"/>
          </a:xfrm>
        </p:spPr>
        <p:txBody>
          <a:bodyPr>
            <a:normAutofit fontScale="77500" lnSpcReduction="20000"/>
          </a:bodyPr>
          <a:lstStyle/>
          <a:p>
            <a:pPr>
              <a:buFont typeface="Wingdings" pitchFamily="2" charset="2"/>
              <a:buChar char="ü"/>
            </a:pPr>
            <a:r>
              <a:rPr lang="en-US" sz="2400" b="1" dirty="0"/>
              <a:t>The </a:t>
            </a:r>
            <a:r>
              <a:rPr lang="en-US" sz="2400" b="1" dirty="0" err="1"/>
              <a:t>AbsoluteLayout</a:t>
            </a:r>
            <a:r>
              <a:rPr lang="en-US" sz="2400" b="1" dirty="0"/>
              <a:t> enables you to specify the exact location of its children</a:t>
            </a:r>
          </a:p>
          <a:p>
            <a:pPr>
              <a:buNone/>
            </a:pPr>
            <a:r>
              <a:rPr lang="en-US" sz="2400" u="sng" dirty="0"/>
              <a:t>&lt;</a:t>
            </a:r>
            <a:r>
              <a:rPr lang="en-US" sz="2400" u="sng" dirty="0" err="1"/>
              <a:t>AbsoluteLayout</a:t>
            </a:r>
            <a:r>
              <a:rPr lang="en-US" sz="2400" u="sng" dirty="0"/>
              <a:t> </a:t>
            </a:r>
            <a:r>
              <a:rPr lang="en-US" sz="2400" u="sng" dirty="0" err="1"/>
              <a:t>xmlns:android</a:t>
            </a:r>
            <a:r>
              <a:rPr lang="en-US" sz="2400" u="sng" dirty="0"/>
              <a:t>=</a:t>
            </a:r>
            <a:r>
              <a:rPr lang="en-US" sz="2400" i="1" u="sng" dirty="0"/>
              <a:t>"http://schemas.android.com/apk/res/android"</a:t>
            </a:r>
          </a:p>
          <a:p>
            <a:pPr>
              <a:buNone/>
            </a:pPr>
            <a:r>
              <a:rPr lang="en-US" sz="2400" dirty="0"/>
              <a:t>    </a:t>
            </a:r>
            <a:r>
              <a:rPr lang="en-US" sz="2400" dirty="0" err="1"/>
              <a:t>xmlns:tools</a:t>
            </a:r>
            <a:r>
              <a:rPr lang="en-US" sz="2400" dirty="0"/>
              <a:t>=</a:t>
            </a:r>
            <a:r>
              <a:rPr lang="en-US" sz="2400" i="1" dirty="0"/>
              <a:t>"http://schemas.android.com/tools"</a:t>
            </a:r>
          </a:p>
          <a:p>
            <a:pPr>
              <a:buNone/>
            </a:pPr>
            <a:r>
              <a:rPr lang="en-US" sz="2400" dirty="0"/>
              <a:t>    </a:t>
            </a:r>
            <a:r>
              <a:rPr lang="en-US" sz="2400" dirty="0" err="1"/>
              <a:t>android:layout_width</a:t>
            </a:r>
            <a:r>
              <a:rPr lang="en-US" sz="2400" dirty="0"/>
              <a:t>=</a:t>
            </a:r>
            <a:r>
              <a:rPr lang="en-US" sz="2400" i="1" dirty="0"/>
              <a:t>"</a:t>
            </a:r>
            <a:r>
              <a:rPr lang="en-US" sz="2400" i="1" dirty="0" err="1"/>
              <a:t>match_parent</a:t>
            </a:r>
            <a:r>
              <a:rPr lang="en-US" sz="2400" i="1" dirty="0"/>
              <a:t>"</a:t>
            </a:r>
          </a:p>
          <a:p>
            <a:pPr>
              <a:buNone/>
            </a:pPr>
            <a:r>
              <a:rPr lang="en-US" sz="2400" dirty="0"/>
              <a:t>    </a:t>
            </a:r>
            <a:r>
              <a:rPr lang="en-US" sz="2400" dirty="0" err="1"/>
              <a:t>android:layout_height</a:t>
            </a:r>
            <a:r>
              <a:rPr lang="en-US" sz="2400" dirty="0"/>
              <a:t>=</a:t>
            </a:r>
            <a:r>
              <a:rPr lang="en-US" sz="2400" i="1" dirty="0"/>
              <a:t>"</a:t>
            </a:r>
            <a:r>
              <a:rPr lang="en-US" sz="2400" i="1" dirty="0" err="1"/>
              <a:t>match_parent</a:t>
            </a:r>
            <a:r>
              <a:rPr lang="en-US" sz="2400" i="1" dirty="0"/>
              <a:t>"</a:t>
            </a:r>
          </a:p>
          <a:p>
            <a:pPr>
              <a:buNone/>
            </a:pPr>
            <a:r>
              <a:rPr lang="en-US" sz="2400" dirty="0"/>
              <a:t>    </a:t>
            </a:r>
            <a:r>
              <a:rPr lang="en-US" sz="2400" dirty="0" err="1"/>
              <a:t>android:paddingBottom</a:t>
            </a:r>
            <a:r>
              <a:rPr lang="en-US" sz="2400" dirty="0"/>
              <a:t>=</a:t>
            </a:r>
            <a:r>
              <a:rPr lang="en-US" sz="2400" i="1" dirty="0"/>
              <a:t>"@</a:t>
            </a:r>
            <a:r>
              <a:rPr lang="en-US" sz="2400" i="1" dirty="0" err="1"/>
              <a:t>dimen</a:t>
            </a:r>
            <a:r>
              <a:rPr lang="en-US" sz="2400" i="1" dirty="0"/>
              <a:t>/</a:t>
            </a:r>
            <a:r>
              <a:rPr lang="en-US" sz="2400" i="1" dirty="0" err="1"/>
              <a:t>activity_vertical_margin</a:t>
            </a:r>
            <a:r>
              <a:rPr lang="en-US" sz="2400" i="1" dirty="0"/>
              <a:t>"</a:t>
            </a:r>
          </a:p>
          <a:p>
            <a:pPr>
              <a:buNone/>
            </a:pPr>
            <a:r>
              <a:rPr lang="en-US" sz="2400" dirty="0"/>
              <a:t>    </a:t>
            </a:r>
            <a:r>
              <a:rPr lang="en-US" sz="2400" dirty="0" err="1"/>
              <a:t>android:paddingLeft</a:t>
            </a:r>
            <a:r>
              <a:rPr lang="en-US" sz="2400" dirty="0"/>
              <a:t>=</a:t>
            </a:r>
            <a:r>
              <a:rPr lang="en-US" sz="2400" i="1" dirty="0"/>
              <a:t>"@</a:t>
            </a:r>
            <a:r>
              <a:rPr lang="en-US" sz="2400" i="1" dirty="0" err="1"/>
              <a:t>dimen</a:t>
            </a:r>
            <a:r>
              <a:rPr lang="en-US" sz="2400" i="1" dirty="0"/>
              <a:t>/</a:t>
            </a:r>
            <a:r>
              <a:rPr lang="en-US" sz="2400" i="1" dirty="0" err="1"/>
              <a:t>activity_horizontal_margin</a:t>
            </a:r>
            <a:r>
              <a:rPr lang="en-US" sz="2400" i="1" dirty="0"/>
              <a:t>"</a:t>
            </a:r>
          </a:p>
          <a:p>
            <a:pPr>
              <a:buNone/>
            </a:pPr>
            <a:r>
              <a:rPr lang="en-US" sz="2400" dirty="0"/>
              <a:t>    </a:t>
            </a:r>
            <a:r>
              <a:rPr lang="en-US" sz="2400" dirty="0" err="1"/>
              <a:t>android:paddingRight</a:t>
            </a:r>
            <a:r>
              <a:rPr lang="en-US" sz="2400" dirty="0"/>
              <a:t>=</a:t>
            </a:r>
            <a:r>
              <a:rPr lang="en-US" sz="2400" i="1" dirty="0"/>
              <a:t>"@</a:t>
            </a:r>
            <a:r>
              <a:rPr lang="en-US" sz="2400" i="1" dirty="0" err="1"/>
              <a:t>dimen</a:t>
            </a:r>
            <a:r>
              <a:rPr lang="en-US" sz="2400" i="1" dirty="0"/>
              <a:t>/</a:t>
            </a:r>
            <a:r>
              <a:rPr lang="en-US" sz="2400" i="1" dirty="0" err="1"/>
              <a:t>activity_horizontal_margin</a:t>
            </a:r>
            <a:r>
              <a:rPr lang="en-US" sz="2400" i="1" dirty="0"/>
              <a:t>"</a:t>
            </a:r>
          </a:p>
          <a:p>
            <a:pPr>
              <a:buNone/>
            </a:pPr>
            <a:r>
              <a:rPr lang="en-US" sz="2400" dirty="0"/>
              <a:t>    </a:t>
            </a:r>
            <a:r>
              <a:rPr lang="en-US" sz="2400" dirty="0" err="1"/>
              <a:t>android:paddingTop</a:t>
            </a:r>
            <a:r>
              <a:rPr lang="en-US" sz="2400" dirty="0"/>
              <a:t>=</a:t>
            </a:r>
            <a:r>
              <a:rPr lang="en-US" sz="2400" i="1" dirty="0"/>
              <a:t>"@</a:t>
            </a:r>
            <a:r>
              <a:rPr lang="en-US" sz="2400" i="1" dirty="0" err="1"/>
              <a:t>dimen</a:t>
            </a:r>
            <a:r>
              <a:rPr lang="en-US" sz="2400" i="1" dirty="0"/>
              <a:t>/</a:t>
            </a:r>
            <a:r>
              <a:rPr lang="en-US" sz="2400" i="1" dirty="0" err="1"/>
              <a:t>activity_vertical_margin</a:t>
            </a:r>
            <a:r>
              <a:rPr lang="en-US" sz="2400" i="1" dirty="0"/>
              <a:t>"</a:t>
            </a:r>
          </a:p>
          <a:p>
            <a:pPr>
              <a:buNone/>
            </a:pPr>
            <a:r>
              <a:rPr lang="en-US" sz="2400" dirty="0"/>
              <a:t>    </a:t>
            </a:r>
            <a:r>
              <a:rPr lang="en-US" sz="2400" dirty="0" err="1"/>
              <a:t>tools:context</a:t>
            </a:r>
            <a:r>
              <a:rPr lang="en-US" sz="2400" dirty="0"/>
              <a:t>=</a:t>
            </a:r>
            <a:r>
              <a:rPr lang="en-US" sz="2400" i="1" dirty="0"/>
              <a:t>".</a:t>
            </a:r>
            <a:r>
              <a:rPr lang="en-US" sz="2400" i="1" dirty="0" err="1"/>
              <a:t>MainActivity</a:t>
            </a:r>
            <a:r>
              <a:rPr lang="en-US" sz="2400" i="1" dirty="0"/>
              <a:t>" &gt;</a:t>
            </a:r>
            <a:endParaRPr lang="en-US" sz="2400" dirty="0"/>
          </a:p>
          <a:p>
            <a:pPr>
              <a:buNone/>
            </a:pPr>
            <a:r>
              <a:rPr lang="en-US" sz="2400" dirty="0"/>
              <a:t>    &lt;Button</a:t>
            </a:r>
          </a:p>
          <a:p>
            <a:pPr>
              <a:buNone/>
            </a:pPr>
            <a:r>
              <a:rPr lang="en-US" sz="2400" dirty="0"/>
              <a:t>        </a:t>
            </a:r>
            <a:r>
              <a:rPr lang="en-US" sz="2400" dirty="0" err="1"/>
              <a:t>android:id</a:t>
            </a:r>
            <a:r>
              <a:rPr lang="en-US" sz="2400" dirty="0"/>
              <a:t>=</a:t>
            </a:r>
            <a:r>
              <a:rPr lang="en-US" sz="2400" i="1" dirty="0"/>
              <a:t>"@+id/button1"</a:t>
            </a:r>
          </a:p>
          <a:p>
            <a:pPr>
              <a:buNone/>
            </a:pPr>
            <a:r>
              <a:rPr lang="en-US" sz="2400" dirty="0"/>
              <a:t>        </a:t>
            </a:r>
            <a:r>
              <a:rPr lang="en-US" sz="2400" dirty="0" err="1"/>
              <a:t>android:layout_width</a:t>
            </a:r>
            <a:r>
              <a:rPr lang="en-US" sz="2400" dirty="0"/>
              <a:t>=</a:t>
            </a:r>
            <a:r>
              <a:rPr lang="en-US" sz="2400" i="1" dirty="0"/>
              <a:t>"</a:t>
            </a:r>
            <a:r>
              <a:rPr lang="en-US" sz="2400" i="1" dirty="0" err="1"/>
              <a:t>wrap_content</a:t>
            </a:r>
            <a:r>
              <a:rPr lang="en-US" sz="2400" i="1" dirty="0"/>
              <a:t>"</a:t>
            </a:r>
          </a:p>
          <a:p>
            <a:pPr>
              <a:buNone/>
            </a:pPr>
            <a:r>
              <a:rPr lang="en-US" sz="2400" dirty="0"/>
              <a:t>        </a:t>
            </a:r>
            <a:r>
              <a:rPr lang="en-US" sz="2400" dirty="0" err="1"/>
              <a:t>android:layout_height</a:t>
            </a:r>
            <a:r>
              <a:rPr lang="en-US" sz="2400" dirty="0"/>
              <a:t>=</a:t>
            </a:r>
            <a:r>
              <a:rPr lang="en-US" sz="2400" i="1" dirty="0"/>
              <a:t>"</a:t>
            </a:r>
            <a:r>
              <a:rPr lang="en-US" sz="2400" i="1" dirty="0" err="1"/>
              <a:t>wrap_content</a:t>
            </a:r>
            <a:r>
              <a:rPr lang="en-US" sz="2400" i="1" dirty="0"/>
              <a:t>"     </a:t>
            </a:r>
          </a:p>
          <a:p>
            <a:pPr>
              <a:buNone/>
            </a:pPr>
            <a:r>
              <a:rPr lang="en-US" sz="2400" dirty="0"/>
              <a:t>        </a:t>
            </a:r>
            <a:r>
              <a:rPr lang="en-US" sz="2400" dirty="0" err="1"/>
              <a:t>android:layout_marginLeft</a:t>
            </a:r>
            <a:r>
              <a:rPr lang="en-US" sz="2400" dirty="0"/>
              <a:t>=</a:t>
            </a:r>
            <a:r>
              <a:rPr lang="en-US" sz="2400" i="1" dirty="0"/>
              <a:t>"17dp"</a:t>
            </a:r>
          </a:p>
          <a:p>
            <a:pPr>
              <a:buNone/>
            </a:pPr>
            <a:r>
              <a:rPr lang="en-US" sz="2400" dirty="0"/>
              <a:t>        </a:t>
            </a:r>
            <a:r>
              <a:rPr lang="en-US" sz="2400" dirty="0" err="1"/>
              <a:t>android:layout_marginTop</a:t>
            </a:r>
            <a:r>
              <a:rPr lang="en-US" sz="2400" dirty="0"/>
              <a:t>=</a:t>
            </a:r>
            <a:r>
              <a:rPr lang="en-US" sz="2400" i="1" dirty="0"/>
              <a:t>"20dp"</a:t>
            </a:r>
          </a:p>
          <a:p>
            <a:pPr>
              <a:buNone/>
            </a:pPr>
            <a:r>
              <a:rPr lang="en-US" sz="2400" dirty="0"/>
              <a:t>        </a:t>
            </a:r>
            <a:r>
              <a:rPr lang="en-US" sz="2400" dirty="0" err="1"/>
              <a:t>android:layout_x</a:t>
            </a:r>
            <a:r>
              <a:rPr lang="en-US" sz="2400" dirty="0"/>
              <a:t>=</a:t>
            </a:r>
            <a:r>
              <a:rPr lang="en-US" sz="2400" i="1" dirty="0"/>
              <a:t>"126dp"</a:t>
            </a:r>
          </a:p>
          <a:p>
            <a:pPr>
              <a:buNone/>
            </a:pPr>
            <a:r>
              <a:rPr lang="en-US" sz="2400" dirty="0"/>
              <a:t>        </a:t>
            </a:r>
            <a:r>
              <a:rPr lang="en-US" sz="2400" dirty="0" err="1"/>
              <a:t>android:layout_y</a:t>
            </a:r>
            <a:r>
              <a:rPr lang="en-US" sz="2400" dirty="0"/>
              <a:t>=</a:t>
            </a:r>
            <a:r>
              <a:rPr lang="en-US" sz="2400" i="1" dirty="0"/>
              <a:t>"10dp"</a:t>
            </a:r>
          </a:p>
          <a:p>
            <a:pPr>
              <a:buNone/>
            </a:pPr>
            <a:r>
              <a:rPr lang="en-US" sz="2400" dirty="0"/>
              <a:t>        </a:t>
            </a:r>
            <a:r>
              <a:rPr lang="en-US" sz="2400" dirty="0" err="1"/>
              <a:t>android:text</a:t>
            </a:r>
            <a:r>
              <a:rPr lang="en-US" sz="2400" dirty="0"/>
              <a:t>=</a:t>
            </a:r>
            <a:r>
              <a:rPr lang="en-US" sz="2400" i="1" dirty="0"/>
              <a:t>"@string/btn1str" /&gt;</a:t>
            </a:r>
            <a:endParaRPr lang="en-US" sz="2400" dirty="0"/>
          </a:p>
          <a:p>
            <a:r>
              <a:rPr lang="en-US" sz="2400" dirty="0"/>
              <a:t>&lt;/</a:t>
            </a:r>
            <a:r>
              <a:rPr lang="en-US" sz="2400" dirty="0" err="1"/>
              <a:t>AbsoluteLayout</a:t>
            </a:r>
            <a:r>
              <a:rPr lang="en-US" sz="2400" dirty="0"/>
              <a:t>&gt;</a:t>
            </a:r>
          </a:p>
          <a:p>
            <a:pPr>
              <a:buNone/>
            </a:pPr>
            <a:endParaRPr lang="en-US"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3100" b="1" dirty="0" err="1">
                <a:solidFill>
                  <a:srgbClr val="FF0000"/>
                </a:solidFill>
                <a:latin typeface="Times New Roman" pitchFamily="18" charset="0"/>
                <a:cs typeface="Times New Roman" pitchFamily="18" charset="0"/>
              </a:rPr>
              <a:t>TableLayout</a:t>
            </a:r>
            <a:endParaRPr lang="en-US" sz="31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138</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r>
              <a:rPr lang="en-US" sz="2400" dirty="0"/>
              <a:t>The </a:t>
            </a:r>
            <a:r>
              <a:rPr lang="en-US" sz="2400" dirty="0" err="1"/>
              <a:t>TableLayout</a:t>
            </a:r>
            <a:r>
              <a:rPr lang="en-US" sz="2400" dirty="0"/>
              <a:t> groups views into rows and columns. You use the &lt;</a:t>
            </a:r>
            <a:r>
              <a:rPr lang="en-US" sz="2400" dirty="0" err="1"/>
              <a:t>TableRow</a:t>
            </a:r>
            <a:r>
              <a:rPr lang="en-US" sz="2400" dirty="0"/>
              <a:t>&gt; element to designate a row in the table. Each row can contain one or more views. Each view you place within a row forms a cell.</a:t>
            </a:r>
          </a:p>
          <a:p>
            <a:pPr>
              <a:buNone/>
            </a:pPr>
            <a:endParaRPr lang="en-US" sz="2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700" dirty="0"/>
              <a:t> </a:t>
            </a:r>
            <a:r>
              <a:rPr lang="en-US" sz="2700" b="1" dirty="0" err="1">
                <a:solidFill>
                  <a:srgbClr val="FF0000"/>
                </a:solidFill>
                <a:latin typeface="Times New Roman" pitchFamily="18" charset="0"/>
                <a:cs typeface="Times New Roman" pitchFamily="18" charset="0"/>
              </a:rPr>
              <a:t>RelativeLayout</a:t>
            </a:r>
            <a:endParaRPr lang="en-US" sz="27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139</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sz="2000" dirty="0"/>
              <a:t>  The </a:t>
            </a:r>
            <a:r>
              <a:rPr lang="en-US" sz="2000" dirty="0" err="1"/>
              <a:t>RelativeLayout</a:t>
            </a:r>
            <a:r>
              <a:rPr lang="en-US" sz="2000" dirty="0"/>
              <a:t> enables you to specify how child views are positioned relative to each other.</a:t>
            </a:r>
          </a:p>
          <a:p>
            <a:pPr>
              <a:buNone/>
            </a:pPr>
            <a:r>
              <a:rPr lang="en-US" sz="2400" b="1" dirty="0"/>
              <a:t>Attributes for Views:</a:t>
            </a:r>
          </a:p>
          <a:p>
            <a:pPr>
              <a:buNone/>
            </a:pPr>
            <a:endParaRPr lang="en-US" sz="2400" b="1" dirty="0"/>
          </a:p>
          <a:p>
            <a:pPr>
              <a:buNone/>
            </a:pPr>
            <a:endParaRPr lang="en-US" sz="2400" b="1" dirty="0"/>
          </a:p>
          <a:p>
            <a:pPr>
              <a:buNone/>
            </a:pPr>
            <a:endParaRPr lang="en-US" sz="2400" dirty="0"/>
          </a:p>
          <a:p>
            <a:pPr>
              <a:buNone/>
            </a:pPr>
            <a:endParaRPr lang="en-US" sz="2400" dirty="0"/>
          </a:p>
        </p:txBody>
      </p:sp>
      <p:graphicFrame>
        <p:nvGraphicFramePr>
          <p:cNvPr id="5" name="Table 4"/>
          <p:cNvGraphicFramePr>
            <a:graphicFrameLocks noGrp="1"/>
          </p:cNvGraphicFramePr>
          <p:nvPr>
            <p:extLst>
              <p:ext uri="{D42A27DB-BD31-4B8C-83A1-F6EECF244321}">
                <p14:modId xmlns="" xmlns:p14="http://schemas.microsoft.com/office/powerpoint/2010/main" val="3971286101"/>
              </p:ext>
            </p:extLst>
          </p:nvPr>
        </p:nvGraphicFramePr>
        <p:xfrm>
          <a:off x="381000" y="1828800"/>
          <a:ext cx="8610600" cy="4992891"/>
        </p:xfrm>
        <a:graphic>
          <a:graphicData uri="http://schemas.openxmlformats.org/drawingml/2006/table">
            <a:tbl>
              <a:tblPr firstRow="1" bandRow="1">
                <a:tableStyleId>{5C22544A-7EE6-4342-B048-85BDC9FD1C3A}</a:tableStyleId>
              </a:tblPr>
              <a:tblGrid>
                <a:gridCol w="3168050">
                  <a:extLst>
                    <a:ext uri="{9D8B030D-6E8A-4147-A177-3AD203B41FA5}">
                      <a16:colId xmlns="" xmlns:a16="http://schemas.microsoft.com/office/drawing/2014/main" val="20000"/>
                    </a:ext>
                  </a:extLst>
                </a:gridCol>
                <a:gridCol w="5442550">
                  <a:extLst>
                    <a:ext uri="{9D8B030D-6E8A-4147-A177-3AD203B41FA5}">
                      <a16:colId xmlns="" xmlns:a16="http://schemas.microsoft.com/office/drawing/2014/main" val="20001"/>
                    </a:ext>
                  </a:extLst>
                </a:gridCol>
              </a:tblGrid>
              <a:tr h="512331">
                <a:tc>
                  <a:txBody>
                    <a:bodyPr/>
                    <a:lstStyle/>
                    <a:p>
                      <a:r>
                        <a:rPr lang="en-US" b="1" dirty="0"/>
                        <a:t>Attribute</a:t>
                      </a:r>
                    </a:p>
                  </a:txBody>
                  <a:tcPr/>
                </a:tc>
                <a:tc>
                  <a:txBody>
                    <a:bodyPr/>
                    <a:lstStyle/>
                    <a:p>
                      <a:r>
                        <a:rPr lang="en-US" b="1" dirty="0"/>
                        <a:t>Description</a:t>
                      </a:r>
                    </a:p>
                  </a:txBody>
                  <a:tcPr/>
                </a:tc>
                <a:extLst>
                  <a:ext uri="{0D108BD9-81ED-4DB2-BD59-A6C34878D82A}">
                    <a16:rowId xmlns="" xmlns:a16="http://schemas.microsoft.com/office/drawing/2014/main" val="10000"/>
                  </a:ext>
                </a:extLst>
              </a:tr>
              <a:tr h="612610">
                <a:tc>
                  <a:txBody>
                    <a:bodyPr/>
                    <a:lstStyle/>
                    <a:p>
                      <a:r>
                        <a:rPr lang="en-US" dirty="0"/>
                        <a:t>android:layout_above</a:t>
                      </a:r>
                    </a:p>
                  </a:txBody>
                  <a:tcPr anchor="ctr"/>
                </a:tc>
                <a:tc>
                  <a:txBody>
                    <a:bodyPr/>
                    <a:lstStyle/>
                    <a:p>
                      <a:r>
                        <a:rPr lang="en-US" dirty="0"/>
                        <a:t>Positions the bottom edge of this view above the given anchor view ID.  </a:t>
                      </a:r>
                    </a:p>
                  </a:txBody>
                  <a:tcPr anchor="ctr"/>
                </a:tc>
                <a:extLst>
                  <a:ext uri="{0D108BD9-81ED-4DB2-BD59-A6C34878D82A}">
                    <a16:rowId xmlns="" xmlns:a16="http://schemas.microsoft.com/office/drawing/2014/main" val="10001"/>
                  </a:ext>
                </a:extLst>
              </a:tr>
              <a:tr h="612610">
                <a:tc>
                  <a:txBody>
                    <a:bodyPr/>
                    <a:lstStyle/>
                    <a:p>
                      <a:r>
                        <a:rPr kumimoji="0" lang="en-US" kern="1200" dirty="0">
                          <a:solidFill>
                            <a:schemeClr val="dk1"/>
                          </a:solidFill>
                          <a:latin typeface="+mn-lt"/>
                          <a:ea typeface="+mn-ea"/>
                          <a:cs typeface="+mn-cs"/>
                        </a:rPr>
                        <a:t>android:layout_alignBottom</a:t>
                      </a:r>
                    </a:p>
                  </a:txBody>
                  <a:tcPr anchor="ctr"/>
                </a:tc>
                <a:tc>
                  <a:txBody>
                    <a:bodyPr/>
                    <a:lstStyle/>
                    <a:p>
                      <a:r>
                        <a:rPr lang="en-US" dirty="0"/>
                        <a:t>Makes the bottom edge of this view match the bottom edge of the given anchor view ID.</a:t>
                      </a:r>
                    </a:p>
                  </a:txBody>
                  <a:tcPr anchor="ctr"/>
                </a:tc>
                <a:extLst>
                  <a:ext uri="{0D108BD9-81ED-4DB2-BD59-A6C34878D82A}">
                    <a16:rowId xmlns="" xmlns:a16="http://schemas.microsoft.com/office/drawing/2014/main" val="10002"/>
                  </a:ext>
                </a:extLst>
              </a:tr>
              <a:tr h="612610">
                <a:tc>
                  <a:txBody>
                    <a:bodyPr/>
                    <a:lstStyle/>
                    <a:p>
                      <a:r>
                        <a:rPr kumimoji="0" lang="en-US" kern="1200" dirty="0">
                          <a:solidFill>
                            <a:schemeClr val="dk1"/>
                          </a:solidFill>
                          <a:latin typeface="+mn-lt"/>
                          <a:ea typeface="+mn-ea"/>
                          <a:cs typeface="+mn-cs"/>
                        </a:rPr>
                        <a:t>android:layout_alignEnd</a:t>
                      </a:r>
                    </a:p>
                  </a:txBody>
                  <a:tcPr anchor="ctr"/>
                </a:tc>
                <a:tc>
                  <a:txBody>
                    <a:bodyPr/>
                    <a:lstStyle/>
                    <a:p>
                      <a:r>
                        <a:rPr lang="en-US" dirty="0"/>
                        <a:t>Makes the end edge of this view match the end edge of the given anchor view ID. </a:t>
                      </a:r>
                    </a:p>
                  </a:txBody>
                  <a:tcPr anchor="ctr"/>
                </a:tc>
                <a:extLst>
                  <a:ext uri="{0D108BD9-81ED-4DB2-BD59-A6C34878D82A}">
                    <a16:rowId xmlns="" xmlns:a16="http://schemas.microsoft.com/office/drawing/2014/main" val="10003"/>
                  </a:ext>
                </a:extLst>
              </a:tr>
              <a:tr h="612610">
                <a:tc>
                  <a:txBody>
                    <a:bodyPr/>
                    <a:lstStyle/>
                    <a:p>
                      <a:r>
                        <a:rPr kumimoji="0" lang="en-US" kern="1200" dirty="0">
                          <a:solidFill>
                            <a:schemeClr val="dk1"/>
                          </a:solidFill>
                          <a:latin typeface="+mn-lt"/>
                          <a:ea typeface="+mn-ea"/>
                          <a:cs typeface="+mn-cs"/>
                        </a:rPr>
                        <a:t>android:layout_alignLeft</a:t>
                      </a:r>
                    </a:p>
                  </a:txBody>
                  <a:tcPr anchor="ctr"/>
                </a:tc>
                <a:tc>
                  <a:txBody>
                    <a:bodyPr/>
                    <a:lstStyle/>
                    <a:p>
                      <a:r>
                        <a:rPr lang="en-US" dirty="0"/>
                        <a:t>Makes the left edge of this view match the left edge of the given anchor view ID.</a:t>
                      </a:r>
                    </a:p>
                  </a:txBody>
                  <a:tcPr anchor="ctr"/>
                </a:tc>
                <a:extLst>
                  <a:ext uri="{0D108BD9-81ED-4DB2-BD59-A6C34878D82A}">
                    <a16:rowId xmlns="" xmlns:a16="http://schemas.microsoft.com/office/drawing/2014/main" val="10004"/>
                  </a:ext>
                </a:extLst>
              </a:tr>
              <a:tr h="612610">
                <a:tc>
                  <a:txBody>
                    <a:bodyPr/>
                    <a:lstStyle/>
                    <a:p>
                      <a:r>
                        <a:rPr kumimoji="0" lang="en-US" kern="1200" dirty="0">
                          <a:solidFill>
                            <a:schemeClr val="dk1"/>
                          </a:solidFill>
                          <a:latin typeface="+mn-lt"/>
                          <a:ea typeface="+mn-ea"/>
                          <a:cs typeface="+mn-cs"/>
                        </a:rPr>
                        <a:t>android:layout_alignParentBottom</a:t>
                      </a:r>
                    </a:p>
                  </a:txBody>
                  <a:tcPr anchor="ctr"/>
                </a:tc>
                <a:tc>
                  <a:txBody>
                    <a:bodyPr/>
                    <a:lstStyle/>
                    <a:p>
                      <a:r>
                        <a:rPr lang="en-US" dirty="0"/>
                        <a:t>If true, makes the bottom edge of this view match the bottom edge of the parent.  </a:t>
                      </a:r>
                    </a:p>
                  </a:txBody>
                  <a:tcPr anchor="ctr"/>
                </a:tc>
                <a:extLst>
                  <a:ext uri="{0D108BD9-81ED-4DB2-BD59-A6C34878D82A}">
                    <a16:rowId xmlns="" xmlns:a16="http://schemas.microsoft.com/office/drawing/2014/main" val="10005"/>
                  </a:ext>
                </a:extLst>
              </a:tr>
              <a:tr h="612610">
                <a:tc>
                  <a:txBody>
                    <a:bodyPr/>
                    <a:lstStyle/>
                    <a:p>
                      <a:r>
                        <a:rPr kumimoji="0" lang="en-US" kern="1200" dirty="0">
                          <a:solidFill>
                            <a:schemeClr val="dk1"/>
                          </a:solidFill>
                          <a:latin typeface="+mn-lt"/>
                          <a:ea typeface="+mn-ea"/>
                          <a:cs typeface="+mn-cs"/>
                        </a:rPr>
                        <a:t>android:layout_alignParentEnd</a:t>
                      </a:r>
                    </a:p>
                  </a:txBody>
                  <a:tcPr anchor="ctr"/>
                </a:tc>
                <a:tc>
                  <a:txBody>
                    <a:bodyPr/>
                    <a:lstStyle/>
                    <a:p>
                      <a:r>
                        <a:rPr lang="en-US" dirty="0"/>
                        <a:t>If true, makes the end edge of this view match the end edge of the parent.  </a:t>
                      </a:r>
                    </a:p>
                  </a:txBody>
                  <a:tcPr anchor="ctr"/>
                </a:tc>
                <a:extLst>
                  <a:ext uri="{0D108BD9-81ED-4DB2-BD59-A6C34878D82A}">
                    <a16:rowId xmlns="" xmlns:a16="http://schemas.microsoft.com/office/drawing/2014/main" val="10006"/>
                  </a:ext>
                </a:extLst>
              </a:tr>
              <a:tr h="612610">
                <a:tc>
                  <a:txBody>
                    <a:bodyPr/>
                    <a:lstStyle/>
                    <a:p>
                      <a:r>
                        <a:rPr kumimoji="0" lang="en-US" kern="1200" dirty="0">
                          <a:solidFill>
                            <a:schemeClr val="dk1"/>
                          </a:solidFill>
                          <a:latin typeface="+mn-lt"/>
                          <a:ea typeface="+mn-ea"/>
                          <a:cs typeface="+mn-cs"/>
                        </a:rPr>
                        <a:t>android:layout_alignParentLeft</a:t>
                      </a:r>
                    </a:p>
                  </a:txBody>
                  <a:tcPr anchor="ctr"/>
                </a:tc>
                <a:tc>
                  <a:txBody>
                    <a:bodyPr/>
                    <a:lstStyle/>
                    <a:p>
                      <a:r>
                        <a:rPr lang="en-US" dirty="0"/>
                        <a:t>If true, makes the left edge of this view match the left edge of the parent.  </a:t>
                      </a:r>
                    </a:p>
                  </a:txBody>
                  <a:tcPr anchor="ctr"/>
                </a:tc>
                <a:extLst>
                  <a:ext uri="{0D108BD9-81ED-4DB2-BD59-A6C34878D82A}">
                    <a16:rowId xmlns=""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639762"/>
          </a:xfrm>
        </p:spPr>
        <p:txBody>
          <a:bodyPr>
            <a:normAutofit fontScale="90000"/>
          </a:bodyPr>
          <a:lstStyle/>
          <a:p>
            <a:pPr algn="ctr"/>
            <a:r>
              <a:rPr lang="en-US" dirty="0"/>
              <a:t> </a:t>
            </a:r>
            <a:r>
              <a:rPr lang="en-US" sz="2800" dirty="0">
                <a:solidFill>
                  <a:srgbClr val="FF0000"/>
                </a:solidFill>
                <a:latin typeface="Times New Roman" pitchFamily="18" charset="0"/>
                <a:cs typeface="Times New Roman" pitchFamily="18" charset="0"/>
              </a:rPr>
              <a:t>Smartphone Market Share – Aug 2021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14</a:t>
            </a:fld>
            <a:endParaRPr lang="en-US"/>
          </a:p>
        </p:txBody>
      </p:sp>
      <p:sp>
        <p:nvSpPr>
          <p:cNvPr id="6" name="Content Placeholder 5">
            <a:extLst>
              <a:ext uri="{FF2B5EF4-FFF2-40B4-BE49-F238E27FC236}">
                <a16:creationId xmlns="" xmlns:a16="http://schemas.microsoft.com/office/drawing/2014/main" id="{18C38CF8-3C36-D63A-7361-89438490D7C4}"/>
              </a:ext>
            </a:extLst>
          </p:cNvPr>
          <p:cNvSpPr>
            <a:spLocks noGrp="1"/>
          </p:cNvSpPr>
          <p:nvPr>
            <p:ph sz="quarter" idx="1"/>
          </p:nvPr>
        </p:nvSpPr>
        <p:spPr/>
        <p:txBody>
          <a:bodyPr/>
          <a:lstStyle/>
          <a:p>
            <a:pPr algn="l">
              <a:buFont typeface="Arial" panose="020B0604020202020204" pitchFamily="34" charset="0"/>
              <a:buChar char="•"/>
            </a:pPr>
            <a:endParaRPr lang="en-GB" b="0" i="0">
              <a:solidFill>
                <a:srgbClr val="2B2B2B"/>
              </a:solidFill>
              <a:effectLst/>
              <a:latin typeface="Open Sans" panose="020B0606030504020204" pitchFamily="34" charset="0"/>
            </a:endParaRPr>
          </a:p>
          <a:p>
            <a:pPr marL="1143000" lvl="2" indent="-228600" algn="l">
              <a:buFont typeface="Arial" panose="020B0604020202020204" pitchFamily="34" charset="0"/>
              <a:buChar char="•"/>
            </a:pPr>
            <a:r>
              <a:rPr lang="en-GB" b="1" i="0">
                <a:solidFill>
                  <a:srgbClr val="3C90CE"/>
                </a:solidFill>
                <a:effectLst/>
                <a:latin typeface="Open Sans" panose="020B0606030504020204" pitchFamily="34" charset="0"/>
              </a:rPr>
              <a:t>iOS (US)</a:t>
            </a:r>
            <a:r>
              <a:rPr lang="en-GB" b="0" i="0">
                <a:solidFill>
                  <a:srgbClr val="2B2B2B"/>
                </a:solidFill>
                <a:effectLst/>
                <a:latin typeface="Open Sans" panose="020B0606030504020204" pitchFamily="34" charset="0"/>
              </a:rPr>
              <a:t> – 53.00% of the market share</a:t>
            </a:r>
          </a:p>
          <a:p>
            <a:pPr marL="1143000" lvl="2" indent="-228600" algn="l">
              <a:buFont typeface="Arial" panose="020B0604020202020204" pitchFamily="34" charset="0"/>
              <a:buChar char="•"/>
            </a:pPr>
            <a:r>
              <a:rPr lang="en-GB" b="1" i="0">
                <a:solidFill>
                  <a:srgbClr val="3C90CE"/>
                </a:solidFill>
                <a:effectLst/>
                <a:latin typeface="Open Sans" panose="020B0606030504020204" pitchFamily="34" charset="0"/>
              </a:rPr>
              <a:t>Android (US)</a:t>
            </a:r>
            <a:r>
              <a:rPr lang="en-GB" b="0" i="0">
                <a:solidFill>
                  <a:srgbClr val="2B2B2B"/>
                </a:solidFill>
                <a:effectLst/>
                <a:latin typeface="Open Sans" panose="020B0606030504020204" pitchFamily="34" charset="0"/>
              </a:rPr>
              <a:t> – 40.54% of the market share</a:t>
            </a:r>
          </a:p>
          <a:p>
            <a:pPr marL="1143000" lvl="2" indent="-228600" algn="l">
              <a:buFont typeface="Arial" panose="020B0604020202020204" pitchFamily="34" charset="0"/>
              <a:buChar char="•"/>
            </a:pPr>
            <a:r>
              <a:rPr lang="en-GB" b="1" i="0">
                <a:solidFill>
                  <a:srgbClr val="3C90CE"/>
                </a:solidFill>
                <a:effectLst/>
                <a:latin typeface="Open Sans" panose="020B0606030504020204" pitchFamily="34" charset="0"/>
              </a:rPr>
              <a:t>iOS (Global)</a:t>
            </a:r>
            <a:r>
              <a:rPr lang="en-GB" b="0" i="0">
                <a:solidFill>
                  <a:srgbClr val="2B2B2B"/>
                </a:solidFill>
                <a:effectLst/>
                <a:latin typeface="Open Sans" panose="020B0606030504020204" pitchFamily="34" charset="0"/>
              </a:rPr>
              <a:t> – 26.99% of the market share</a:t>
            </a:r>
          </a:p>
          <a:p>
            <a:pPr marL="1143000" lvl="2" indent="-228600" algn="l">
              <a:buFont typeface="Arial" panose="020B0604020202020204" pitchFamily="34" charset="0"/>
              <a:buChar char="•"/>
            </a:pPr>
            <a:r>
              <a:rPr lang="en-GB" b="1" i="0">
                <a:solidFill>
                  <a:srgbClr val="3C90CE"/>
                </a:solidFill>
                <a:effectLst/>
                <a:latin typeface="Open Sans" panose="020B0606030504020204" pitchFamily="34" charset="0"/>
              </a:rPr>
              <a:t>Android (Global)</a:t>
            </a:r>
            <a:r>
              <a:rPr lang="en-GB" b="0" i="0">
                <a:solidFill>
                  <a:srgbClr val="2B2B2B"/>
                </a:solidFill>
                <a:effectLst/>
                <a:latin typeface="Open Sans" panose="020B0606030504020204" pitchFamily="34" charset="0"/>
              </a:rPr>
              <a:t> – 72.2% of the market share</a:t>
            </a:r>
          </a:p>
        </p:txBody>
      </p:sp>
      <p:pic>
        <p:nvPicPr>
          <p:cNvPr id="10" name="Picture 9">
            <a:extLst>
              <a:ext uri="{FF2B5EF4-FFF2-40B4-BE49-F238E27FC236}">
                <a16:creationId xmlns="" xmlns:a16="http://schemas.microsoft.com/office/drawing/2014/main" id="{D5B1DC24-0B32-D3B6-21F8-CCC9325D301F}"/>
              </a:ext>
            </a:extLst>
          </p:cNvPr>
          <p:cNvPicPr>
            <a:picLocks noChangeAspect="1"/>
          </p:cNvPicPr>
          <p:nvPr/>
        </p:nvPicPr>
        <p:blipFill>
          <a:blip r:embed="rId2"/>
          <a:stretch>
            <a:fillRect/>
          </a:stretch>
        </p:blipFill>
        <p:spPr>
          <a:xfrm>
            <a:off x="0" y="838201"/>
            <a:ext cx="9144000" cy="5024208"/>
          </a:xfrm>
          <a:prstGeom prst="rect">
            <a:avLst/>
          </a:prstGeom>
        </p:spPr>
      </p:pic>
      <p:sp>
        <p:nvSpPr>
          <p:cNvPr id="11" name="TextBox 10">
            <a:extLst>
              <a:ext uri="{FF2B5EF4-FFF2-40B4-BE49-F238E27FC236}">
                <a16:creationId xmlns="" xmlns:a16="http://schemas.microsoft.com/office/drawing/2014/main" id="{CD1CE471-24DB-2868-1D5F-0CF01240E1AC}"/>
              </a:ext>
            </a:extLst>
          </p:cNvPr>
          <p:cNvSpPr txBox="1"/>
          <p:nvPr/>
        </p:nvSpPr>
        <p:spPr>
          <a:xfrm>
            <a:off x="0" y="5610979"/>
            <a:ext cx="9601200" cy="1077218"/>
          </a:xfrm>
          <a:prstGeom prst="rect">
            <a:avLst/>
          </a:prstGeom>
          <a:noFill/>
        </p:spPr>
        <p:txBody>
          <a:bodyPr wrap="square" rtlCol="0">
            <a:spAutoFit/>
          </a:bodyPr>
          <a:lstStyle/>
          <a:p>
            <a:pPr algn="l">
              <a:buFont typeface="Arial" panose="020B0604020202020204" pitchFamily="34" charset="0"/>
              <a:buChar char="•"/>
            </a:pPr>
            <a:endParaRPr lang="en-GB" sz="1600" b="0" i="0" dirty="0">
              <a:solidFill>
                <a:srgbClr val="2B2B2B"/>
              </a:solidFill>
              <a:effectLst/>
              <a:latin typeface="Times New Roman" panose="02020603050405020304" pitchFamily="18" charset="0"/>
              <a:cs typeface="Times New Roman" panose="02020603050405020304" pitchFamily="18" charset="0"/>
            </a:endParaRPr>
          </a:p>
          <a:p>
            <a:pPr marL="1143000" lvl="2" indent="-228600" algn="l">
              <a:buFont typeface="Arial" panose="020B0604020202020204" pitchFamily="34" charset="0"/>
              <a:buChar char="•"/>
            </a:pPr>
            <a:r>
              <a:rPr lang="en-GB" sz="1600" b="1" i="0" dirty="0">
                <a:solidFill>
                  <a:srgbClr val="3C90CE"/>
                </a:solidFill>
                <a:effectLst/>
                <a:latin typeface="Times New Roman" panose="02020603050405020304" pitchFamily="18" charset="0"/>
                <a:cs typeface="Times New Roman" panose="02020603050405020304" pitchFamily="18" charset="0"/>
              </a:rPr>
              <a:t>iOS (US)</a:t>
            </a:r>
            <a:r>
              <a:rPr lang="en-GB" sz="1600" b="0" i="0" dirty="0">
                <a:solidFill>
                  <a:srgbClr val="2B2B2B"/>
                </a:solidFill>
                <a:effectLst/>
                <a:latin typeface="Times New Roman" panose="02020603050405020304" pitchFamily="18" charset="0"/>
                <a:cs typeface="Times New Roman" panose="02020603050405020304" pitchFamily="18" charset="0"/>
              </a:rPr>
              <a:t> – 53.00% of the market share		</a:t>
            </a:r>
            <a:r>
              <a:rPr lang="en-GB" sz="1600" b="1" i="0" dirty="0">
                <a:solidFill>
                  <a:srgbClr val="3C90CE"/>
                </a:solidFill>
                <a:effectLst/>
                <a:latin typeface="Times New Roman" panose="02020603050405020304" pitchFamily="18" charset="0"/>
                <a:cs typeface="Times New Roman" panose="02020603050405020304" pitchFamily="18" charset="0"/>
              </a:rPr>
              <a:t>Android (US)</a:t>
            </a:r>
            <a:r>
              <a:rPr lang="en-GB" sz="1600" b="0" i="0" dirty="0">
                <a:solidFill>
                  <a:srgbClr val="2B2B2B"/>
                </a:solidFill>
                <a:effectLst/>
                <a:latin typeface="Times New Roman" panose="02020603050405020304" pitchFamily="18" charset="0"/>
                <a:cs typeface="Times New Roman" panose="02020603050405020304" pitchFamily="18" charset="0"/>
              </a:rPr>
              <a:t> – 40.54% of the market share</a:t>
            </a:r>
          </a:p>
          <a:p>
            <a:pPr marL="1143000" lvl="2" indent="-228600" algn="l">
              <a:buFont typeface="Arial" panose="020B0604020202020204" pitchFamily="34" charset="0"/>
              <a:buChar char="•"/>
            </a:pPr>
            <a:r>
              <a:rPr lang="en-GB" sz="1600" b="1" i="0" dirty="0">
                <a:solidFill>
                  <a:srgbClr val="3C90CE"/>
                </a:solidFill>
                <a:effectLst/>
                <a:latin typeface="Times New Roman" panose="02020603050405020304" pitchFamily="18" charset="0"/>
                <a:cs typeface="Times New Roman" panose="02020603050405020304" pitchFamily="18" charset="0"/>
              </a:rPr>
              <a:t>iOS (Global)</a:t>
            </a:r>
            <a:r>
              <a:rPr lang="en-GB" sz="1600" b="0" i="0" dirty="0">
                <a:solidFill>
                  <a:srgbClr val="2B2B2B"/>
                </a:solidFill>
                <a:effectLst/>
                <a:latin typeface="Times New Roman" panose="02020603050405020304" pitchFamily="18" charset="0"/>
                <a:cs typeface="Times New Roman" panose="02020603050405020304" pitchFamily="18" charset="0"/>
              </a:rPr>
              <a:t> – 26.99% of the market share	</a:t>
            </a:r>
            <a:r>
              <a:rPr lang="en-GB" sz="1600" b="1" i="0" dirty="0">
                <a:solidFill>
                  <a:srgbClr val="3C90CE"/>
                </a:solidFill>
                <a:effectLst/>
                <a:latin typeface="Times New Roman" panose="02020603050405020304" pitchFamily="18" charset="0"/>
                <a:cs typeface="Times New Roman" panose="02020603050405020304" pitchFamily="18" charset="0"/>
              </a:rPr>
              <a:t>Android (Global)</a:t>
            </a:r>
            <a:r>
              <a:rPr lang="en-GB" sz="1600" b="0" i="0" dirty="0">
                <a:solidFill>
                  <a:srgbClr val="2B2B2B"/>
                </a:solidFill>
                <a:effectLst/>
                <a:latin typeface="Times New Roman" panose="02020603050405020304" pitchFamily="18" charset="0"/>
                <a:cs typeface="Times New Roman" panose="02020603050405020304" pitchFamily="18" charset="0"/>
              </a:rPr>
              <a:t> – 72.2% of the market share</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2700" b="1" dirty="0">
                <a:solidFill>
                  <a:srgbClr val="FF0000"/>
                </a:solidFill>
                <a:latin typeface="Times New Roman" pitchFamily="18" charset="0"/>
                <a:cs typeface="Times New Roman" pitchFamily="18" charset="0"/>
              </a:rPr>
              <a:t>Attributes for Views in relative layout</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140</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sz="2400" dirty="0"/>
              <a:t>  </a:t>
            </a:r>
          </a:p>
        </p:txBody>
      </p:sp>
      <p:graphicFrame>
        <p:nvGraphicFramePr>
          <p:cNvPr id="5" name="Table 4"/>
          <p:cNvGraphicFramePr>
            <a:graphicFrameLocks noGrp="1"/>
          </p:cNvGraphicFramePr>
          <p:nvPr/>
        </p:nvGraphicFramePr>
        <p:xfrm>
          <a:off x="152400" y="838200"/>
          <a:ext cx="8686800" cy="4392930"/>
        </p:xfrm>
        <a:graphic>
          <a:graphicData uri="http://schemas.openxmlformats.org/drawingml/2006/table">
            <a:tbl>
              <a:tblPr firstRow="1" bandRow="1">
                <a:tableStyleId>{5C22544A-7EE6-4342-B048-85BDC9FD1C3A}</a:tableStyleId>
              </a:tblPr>
              <a:tblGrid>
                <a:gridCol w="2920562">
                  <a:extLst>
                    <a:ext uri="{9D8B030D-6E8A-4147-A177-3AD203B41FA5}">
                      <a16:colId xmlns="" xmlns:a16="http://schemas.microsoft.com/office/drawing/2014/main" val="20000"/>
                    </a:ext>
                  </a:extLst>
                </a:gridCol>
                <a:gridCol w="5766238">
                  <a:extLst>
                    <a:ext uri="{9D8B030D-6E8A-4147-A177-3AD203B41FA5}">
                      <a16:colId xmlns="" xmlns:a16="http://schemas.microsoft.com/office/drawing/2014/main" val="20001"/>
                    </a:ext>
                  </a:extLst>
                </a:gridCol>
              </a:tblGrid>
              <a:tr h="552450">
                <a:tc>
                  <a:txBody>
                    <a:bodyPr/>
                    <a:lstStyle/>
                    <a:p>
                      <a:r>
                        <a:rPr lang="en-US" b="1" dirty="0"/>
                        <a:t>Attribute</a:t>
                      </a:r>
                    </a:p>
                  </a:txBody>
                  <a:tcPr/>
                </a:tc>
                <a:tc>
                  <a:txBody>
                    <a:bodyPr/>
                    <a:lstStyle/>
                    <a:p>
                      <a:r>
                        <a:rPr lang="en-US" b="1" dirty="0"/>
                        <a:t>Description</a:t>
                      </a:r>
                    </a:p>
                  </a:txBody>
                  <a:tcPr/>
                </a:tc>
                <a:extLst>
                  <a:ext uri="{0D108BD9-81ED-4DB2-BD59-A6C34878D82A}">
                    <a16:rowId xmlns="" xmlns:a16="http://schemas.microsoft.com/office/drawing/2014/main" val="10000"/>
                  </a:ext>
                </a:extLst>
              </a:tr>
              <a:tr h="552450">
                <a:tc>
                  <a:txBody>
                    <a:bodyPr/>
                    <a:lstStyle/>
                    <a:p>
                      <a:r>
                        <a:rPr lang="en-US" dirty="0" err="1"/>
                        <a:t>android:layout_alignParentRight</a:t>
                      </a:r>
                      <a:endParaRPr lang="en-US" dirty="0"/>
                    </a:p>
                  </a:txBody>
                  <a:tcPr anchor="ctr"/>
                </a:tc>
                <a:tc>
                  <a:txBody>
                    <a:bodyPr/>
                    <a:lstStyle/>
                    <a:p>
                      <a:r>
                        <a:rPr lang="en-US" dirty="0"/>
                        <a:t>If true, makes the right edge of this view match the right edge of the parent.  </a:t>
                      </a:r>
                    </a:p>
                  </a:txBody>
                  <a:tcPr anchor="ctr"/>
                </a:tc>
                <a:extLst>
                  <a:ext uri="{0D108BD9-81ED-4DB2-BD59-A6C34878D82A}">
                    <a16:rowId xmlns="" xmlns:a16="http://schemas.microsoft.com/office/drawing/2014/main" val="10001"/>
                  </a:ext>
                </a:extLst>
              </a:tr>
              <a:tr h="552450">
                <a:tc>
                  <a:txBody>
                    <a:bodyPr/>
                    <a:lstStyle/>
                    <a:p>
                      <a:r>
                        <a:rPr lang="en-US" dirty="0" err="1"/>
                        <a:t>android:layout_alignParentStart</a:t>
                      </a:r>
                      <a:endParaRPr lang="en-US" dirty="0"/>
                    </a:p>
                  </a:txBody>
                  <a:tcPr anchor="ctr"/>
                </a:tc>
                <a:tc>
                  <a:txBody>
                    <a:bodyPr/>
                    <a:lstStyle/>
                    <a:p>
                      <a:r>
                        <a:rPr lang="en-US" dirty="0"/>
                        <a:t>If true, makes the start edge of this view match the start edge of the parent.  </a:t>
                      </a:r>
                    </a:p>
                  </a:txBody>
                  <a:tcPr anchor="ctr"/>
                </a:tc>
                <a:extLst>
                  <a:ext uri="{0D108BD9-81ED-4DB2-BD59-A6C34878D82A}">
                    <a16:rowId xmlns="" xmlns:a16="http://schemas.microsoft.com/office/drawing/2014/main" val="10002"/>
                  </a:ext>
                </a:extLst>
              </a:tr>
              <a:tr h="552450">
                <a:tc>
                  <a:txBody>
                    <a:bodyPr/>
                    <a:lstStyle/>
                    <a:p>
                      <a:r>
                        <a:rPr lang="en-US" dirty="0" err="1"/>
                        <a:t>android:layout_alignParentTop</a:t>
                      </a:r>
                      <a:endParaRPr lang="en-US" dirty="0"/>
                    </a:p>
                  </a:txBody>
                  <a:tcPr anchor="ctr"/>
                </a:tc>
                <a:tc>
                  <a:txBody>
                    <a:bodyPr/>
                    <a:lstStyle/>
                    <a:p>
                      <a:r>
                        <a:rPr lang="en-US"/>
                        <a:t>If true, makes the top edge of this view match the top edge of the parent.  </a:t>
                      </a:r>
                    </a:p>
                  </a:txBody>
                  <a:tcPr anchor="ctr"/>
                </a:tc>
                <a:extLst>
                  <a:ext uri="{0D108BD9-81ED-4DB2-BD59-A6C34878D82A}">
                    <a16:rowId xmlns="" xmlns:a16="http://schemas.microsoft.com/office/drawing/2014/main" val="10003"/>
                  </a:ext>
                </a:extLst>
              </a:tr>
              <a:tr h="552450">
                <a:tc>
                  <a:txBody>
                    <a:bodyPr/>
                    <a:lstStyle/>
                    <a:p>
                      <a:r>
                        <a:rPr lang="en-US" dirty="0" err="1"/>
                        <a:t>android:layout_alignRight</a:t>
                      </a:r>
                      <a:endParaRPr lang="en-US" dirty="0"/>
                    </a:p>
                  </a:txBody>
                  <a:tcPr anchor="ctr"/>
                </a:tc>
                <a:tc>
                  <a:txBody>
                    <a:bodyPr/>
                    <a:lstStyle/>
                    <a:p>
                      <a:r>
                        <a:rPr lang="en-US" dirty="0"/>
                        <a:t>Makes the right edge of this view match the right edge of the given anchor view ID.  </a:t>
                      </a:r>
                    </a:p>
                  </a:txBody>
                  <a:tcPr anchor="ctr"/>
                </a:tc>
                <a:extLst>
                  <a:ext uri="{0D108BD9-81ED-4DB2-BD59-A6C34878D82A}">
                    <a16:rowId xmlns="" xmlns:a16="http://schemas.microsoft.com/office/drawing/2014/main" val="10004"/>
                  </a:ext>
                </a:extLst>
              </a:tr>
              <a:tr h="552450">
                <a:tc>
                  <a:txBody>
                    <a:bodyPr/>
                    <a:lstStyle/>
                    <a:p>
                      <a:r>
                        <a:rPr lang="en-US" dirty="0" err="1"/>
                        <a:t>android:layout_alignStart</a:t>
                      </a:r>
                      <a:endParaRPr lang="en-US" dirty="0"/>
                    </a:p>
                  </a:txBody>
                  <a:tcPr anchor="ctr"/>
                </a:tc>
                <a:tc>
                  <a:txBody>
                    <a:bodyPr/>
                    <a:lstStyle/>
                    <a:p>
                      <a:r>
                        <a:rPr lang="en-US"/>
                        <a:t>Makes the start edge of this view match the start edge of the given anchor view ID.  </a:t>
                      </a:r>
                    </a:p>
                  </a:txBody>
                  <a:tcPr anchor="ctr"/>
                </a:tc>
                <a:extLst>
                  <a:ext uri="{0D108BD9-81ED-4DB2-BD59-A6C34878D82A}">
                    <a16:rowId xmlns="" xmlns:a16="http://schemas.microsoft.com/office/drawing/2014/main" val="10005"/>
                  </a:ext>
                </a:extLst>
              </a:tr>
              <a:tr h="552450">
                <a:tc>
                  <a:txBody>
                    <a:bodyPr/>
                    <a:lstStyle/>
                    <a:p>
                      <a:r>
                        <a:rPr lang="en-US" dirty="0" err="1"/>
                        <a:t>android:layout_alignTop</a:t>
                      </a:r>
                      <a:endParaRPr lang="en-US" dirty="0"/>
                    </a:p>
                  </a:txBody>
                  <a:tcPr anchor="ctr"/>
                </a:tc>
                <a:tc>
                  <a:txBody>
                    <a:bodyPr/>
                    <a:lstStyle/>
                    <a:p>
                      <a:r>
                        <a:rPr lang="en-US" dirty="0"/>
                        <a:t>Makes the top edge of this view match the top edge of the given anchor view ID.  </a:t>
                      </a:r>
                    </a:p>
                  </a:txBody>
                  <a:tcPr anchor="ctr"/>
                </a:tc>
                <a:extLst>
                  <a:ext uri="{0D108BD9-81ED-4DB2-BD59-A6C34878D82A}">
                    <a16:rowId xmlns="" xmlns:a16="http://schemas.microsoft.com/office/drawing/2014/main" val="10006"/>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3100" b="1" dirty="0">
                <a:solidFill>
                  <a:srgbClr val="FF0000"/>
                </a:solidFill>
                <a:latin typeface="Times New Roman" pitchFamily="18" charset="0"/>
                <a:cs typeface="Times New Roman" pitchFamily="18" charset="0"/>
              </a:rPr>
              <a:t>Attributes for Views in relative layout</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141</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sz="2400" dirty="0"/>
              <a:t> </a:t>
            </a:r>
          </a:p>
          <a:p>
            <a:pPr>
              <a:buNone/>
            </a:pPr>
            <a:endParaRPr lang="en-US" sz="2400" dirty="0"/>
          </a:p>
        </p:txBody>
      </p:sp>
      <p:graphicFrame>
        <p:nvGraphicFramePr>
          <p:cNvPr id="5" name="Table 4"/>
          <p:cNvGraphicFramePr>
            <a:graphicFrameLocks noGrp="1"/>
          </p:cNvGraphicFramePr>
          <p:nvPr/>
        </p:nvGraphicFramePr>
        <p:xfrm>
          <a:off x="228600" y="838200"/>
          <a:ext cx="8610600" cy="2937510"/>
        </p:xfrm>
        <a:graphic>
          <a:graphicData uri="http://schemas.openxmlformats.org/drawingml/2006/table">
            <a:tbl>
              <a:tblPr firstRow="1" bandRow="1">
                <a:tableStyleId>{5C22544A-7EE6-4342-B048-85BDC9FD1C3A}</a:tableStyleId>
              </a:tblPr>
              <a:tblGrid>
                <a:gridCol w="3117631">
                  <a:extLst>
                    <a:ext uri="{9D8B030D-6E8A-4147-A177-3AD203B41FA5}">
                      <a16:colId xmlns="" xmlns:a16="http://schemas.microsoft.com/office/drawing/2014/main" val="20000"/>
                    </a:ext>
                  </a:extLst>
                </a:gridCol>
                <a:gridCol w="5492969">
                  <a:extLst>
                    <a:ext uri="{9D8B030D-6E8A-4147-A177-3AD203B41FA5}">
                      <a16:colId xmlns="" xmlns:a16="http://schemas.microsoft.com/office/drawing/2014/main" val="20001"/>
                    </a:ext>
                  </a:extLst>
                </a:gridCol>
              </a:tblGrid>
              <a:tr h="552450">
                <a:tc>
                  <a:txBody>
                    <a:bodyPr/>
                    <a:lstStyle/>
                    <a:p>
                      <a:r>
                        <a:rPr lang="en-US" dirty="0"/>
                        <a:t>Attribute</a:t>
                      </a:r>
                    </a:p>
                  </a:txBody>
                  <a:tcPr anchor="ctr"/>
                </a:tc>
                <a:tc>
                  <a:txBody>
                    <a:bodyPr/>
                    <a:lstStyle/>
                    <a:p>
                      <a:r>
                        <a:rPr lang="en-US" dirty="0"/>
                        <a:t>Description</a:t>
                      </a:r>
                    </a:p>
                  </a:txBody>
                  <a:tcPr anchor="ctr"/>
                </a:tc>
                <a:extLst>
                  <a:ext uri="{0D108BD9-81ED-4DB2-BD59-A6C34878D82A}">
                    <a16:rowId xmlns="" xmlns:a16="http://schemas.microsoft.com/office/drawing/2014/main" val="10000"/>
                  </a:ext>
                </a:extLst>
              </a:tr>
              <a:tr h="552450">
                <a:tc>
                  <a:txBody>
                    <a:bodyPr/>
                    <a:lstStyle/>
                    <a:p>
                      <a:r>
                        <a:rPr lang="en-US" dirty="0" err="1"/>
                        <a:t>android:layout_centerVertical</a:t>
                      </a:r>
                      <a:endParaRPr lang="en-US" dirty="0"/>
                    </a:p>
                  </a:txBody>
                  <a:tcPr anchor="ctr"/>
                </a:tc>
                <a:tc>
                  <a:txBody>
                    <a:bodyPr/>
                    <a:lstStyle/>
                    <a:p>
                      <a:r>
                        <a:rPr lang="en-US" dirty="0"/>
                        <a:t>If true, centers this child vertically within its parent.  </a:t>
                      </a:r>
                    </a:p>
                  </a:txBody>
                  <a:tcPr anchor="ctr"/>
                </a:tc>
                <a:extLst>
                  <a:ext uri="{0D108BD9-81ED-4DB2-BD59-A6C34878D82A}">
                    <a16:rowId xmlns="" xmlns:a16="http://schemas.microsoft.com/office/drawing/2014/main" val="10001"/>
                  </a:ext>
                </a:extLst>
              </a:tr>
              <a:tr h="552450">
                <a:tc>
                  <a:txBody>
                    <a:bodyPr/>
                    <a:lstStyle/>
                    <a:p>
                      <a:r>
                        <a:rPr lang="en-US" dirty="0"/>
                        <a:t>android:layout_below</a:t>
                      </a:r>
                    </a:p>
                  </a:txBody>
                  <a:tcPr anchor="ctr"/>
                </a:tc>
                <a:tc>
                  <a:txBody>
                    <a:bodyPr/>
                    <a:lstStyle/>
                    <a:p>
                      <a:r>
                        <a:rPr lang="en-US" dirty="0"/>
                        <a:t>Positions the top edge of this view below the given anchor view ID.  </a:t>
                      </a:r>
                    </a:p>
                  </a:txBody>
                  <a:tcPr anchor="ctr"/>
                </a:tc>
                <a:extLst>
                  <a:ext uri="{0D108BD9-81ED-4DB2-BD59-A6C34878D82A}">
                    <a16:rowId xmlns="" xmlns:a16="http://schemas.microsoft.com/office/drawing/2014/main" val="10002"/>
                  </a:ext>
                </a:extLst>
              </a:tr>
              <a:tr h="552450">
                <a:tc>
                  <a:txBody>
                    <a:bodyPr/>
                    <a:lstStyle/>
                    <a:p>
                      <a:r>
                        <a:rPr lang="en-US" dirty="0"/>
                        <a:t>android:layout_centerHorizontal</a:t>
                      </a:r>
                    </a:p>
                  </a:txBody>
                  <a:tcPr anchor="ctr"/>
                </a:tc>
                <a:tc>
                  <a:txBody>
                    <a:bodyPr/>
                    <a:lstStyle/>
                    <a:p>
                      <a:r>
                        <a:rPr lang="en-US" dirty="0"/>
                        <a:t>If true, centers this child horizontally within its parent.  </a:t>
                      </a:r>
                    </a:p>
                  </a:txBody>
                  <a:tcPr anchor="ctr"/>
                </a:tc>
                <a:extLst>
                  <a:ext uri="{0D108BD9-81ED-4DB2-BD59-A6C34878D82A}">
                    <a16:rowId xmlns="" xmlns:a16="http://schemas.microsoft.com/office/drawing/2014/main" val="10003"/>
                  </a:ext>
                </a:extLst>
              </a:tr>
              <a:tr h="552450">
                <a:tc>
                  <a:txBody>
                    <a:bodyPr/>
                    <a:lstStyle/>
                    <a:p>
                      <a:r>
                        <a:rPr lang="en-US" dirty="0"/>
                        <a:t>android:layout_centerInParent</a:t>
                      </a:r>
                    </a:p>
                  </a:txBody>
                  <a:tcPr anchor="ctr"/>
                </a:tc>
                <a:tc>
                  <a:txBody>
                    <a:bodyPr/>
                    <a:lstStyle/>
                    <a:p>
                      <a:r>
                        <a:rPr lang="en-US" dirty="0"/>
                        <a:t>If true, centers this child horizontally and vertically within its parent.  </a:t>
                      </a:r>
                    </a:p>
                  </a:txBody>
                  <a:tcPr anchor="ctr"/>
                </a:tc>
                <a:extLst>
                  <a:ext uri="{0D108BD9-81ED-4DB2-BD59-A6C34878D82A}">
                    <a16:rowId xmlns="" xmlns:a16="http://schemas.microsoft.com/office/drawing/2014/main" val="10004"/>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3100" b="1" dirty="0" err="1">
                <a:solidFill>
                  <a:srgbClr val="FF0000"/>
                </a:solidFill>
                <a:latin typeface="Times New Roman" pitchFamily="18" charset="0"/>
                <a:cs typeface="Times New Roman" pitchFamily="18" charset="0"/>
              </a:rPr>
              <a:t>FrameLayout</a:t>
            </a:r>
            <a:r>
              <a:rPr lang="en-US" sz="3100" b="1" dirty="0">
                <a:solidFill>
                  <a:srgbClr val="FF0000"/>
                </a:solidFill>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142</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Font typeface="Wingdings" pitchFamily="2" charset="2"/>
              <a:buChar char="Ø"/>
            </a:pPr>
            <a:r>
              <a:rPr lang="en-US" sz="2400" dirty="0"/>
              <a:t>The </a:t>
            </a:r>
            <a:r>
              <a:rPr lang="en-US" sz="2400" dirty="0" err="1"/>
              <a:t>FrameLayout</a:t>
            </a:r>
            <a:r>
              <a:rPr lang="en-US" sz="2400" dirty="0"/>
              <a:t> is a placeholder on screen that you can use to display a single view. Views that you add to a </a:t>
            </a:r>
            <a:r>
              <a:rPr lang="en-US" sz="2400" dirty="0" err="1"/>
              <a:t>FrameLayout</a:t>
            </a:r>
            <a:r>
              <a:rPr lang="en-US" sz="2400" dirty="0"/>
              <a:t> are always anchored to the top left of the layout.</a:t>
            </a:r>
          </a:p>
          <a:p>
            <a:pPr>
              <a:buNone/>
            </a:pPr>
            <a:endParaRPr lang="en-US" sz="2400" dirty="0"/>
          </a:p>
          <a:p>
            <a:pPr>
              <a:buNone/>
            </a:pPr>
            <a:endParaRPr lang="en-US" sz="2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rmAutofit fontScale="90000"/>
          </a:bodyPr>
          <a:lstStyle/>
          <a:p>
            <a:pPr algn="ctr"/>
            <a:r>
              <a:rPr lang="en-US" sz="3100" b="1" dirty="0">
                <a:solidFill>
                  <a:srgbClr val="FF0000"/>
                </a:solidFill>
                <a:latin typeface="Times New Roman" pitchFamily="18" charset="0"/>
                <a:cs typeface="Times New Roman" pitchFamily="18" charset="0"/>
              </a:rPr>
              <a:t/>
            </a:r>
            <a:br>
              <a:rPr lang="en-US" sz="3100" b="1" dirty="0">
                <a:solidFill>
                  <a:srgbClr val="FF0000"/>
                </a:solidFill>
                <a:latin typeface="Times New Roman" pitchFamily="18" charset="0"/>
                <a:cs typeface="Times New Roman" pitchFamily="18" charset="0"/>
              </a:rPr>
            </a:br>
            <a:r>
              <a:rPr lang="en-US" sz="2800" dirty="0"/>
              <a:t> </a:t>
            </a:r>
            <a:r>
              <a:rPr lang="en-US" sz="3100" b="1" dirty="0" err="1">
                <a:solidFill>
                  <a:srgbClr val="FF0000"/>
                </a:solidFill>
                <a:latin typeface="Times New Roman" pitchFamily="18" charset="0"/>
                <a:cs typeface="Times New Roman" pitchFamily="18" charset="0"/>
              </a:rPr>
              <a:t>ScrollView</a:t>
            </a:r>
            <a:endParaRPr lang="en-US" sz="31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143</a:t>
            </a:fld>
            <a:endParaRPr lang="en-US" dirty="0">
              <a:solidFill>
                <a:srgbClr val="0E02AA"/>
              </a:solidFill>
            </a:endParaRPr>
          </a:p>
        </p:txBody>
      </p:sp>
      <p:sp>
        <p:nvSpPr>
          <p:cNvPr id="3" name="Content Placeholder 2"/>
          <p:cNvSpPr>
            <a:spLocks noGrp="1"/>
          </p:cNvSpPr>
          <p:nvPr>
            <p:ph sz="quarter" idx="1"/>
          </p:nvPr>
        </p:nvSpPr>
        <p:spPr>
          <a:xfrm>
            <a:off x="152400" y="533400"/>
            <a:ext cx="8763000" cy="6096000"/>
          </a:xfrm>
        </p:spPr>
        <p:txBody>
          <a:bodyPr>
            <a:normAutofit/>
          </a:bodyPr>
          <a:lstStyle/>
          <a:p>
            <a:pPr>
              <a:buNone/>
            </a:pPr>
            <a:r>
              <a:rPr lang="en-US" sz="2400" dirty="0"/>
              <a:t> </a:t>
            </a:r>
          </a:p>
          <a:p>
            <a:pPr>
              <a:buNone/>
            </a:pPr>
            <a:endParaRPr lang="en-US"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144</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6" name="TextBox 5"/>
          <p:cNvSpPr txBox="1"/>
          <p:nvPr/>
        </p:nvSpPr>
        <p:spPr>
          <a:xfrm>
            <a:off x="1524000" y="3733800"/>
            <a:ext cx="6248400" cy="830997"/>
          </a:xfrm>
          <a:prstGeom prst="rect">
            <a:avLst/>
          </a:prstGeom>
          <a:noFill/>
        </p:spPr>
        <p:txBody>
          <a:bodyPr wrap="square" rtlCol="0">
            <a:spAutoFit/>
          </a:bodyPr>
          <a:lstStyle/>
          <a:p>
            <a:pPr marL="342900" indent="-342900">
              <a:buAutoNum type="arabicPeriod"/>
            </a:pPr>
            <a:r>
              <a:rPr lang="en-US" sz="2400" dirty="0" err="1"/>
              <a:t>PickerView</a:t>
            </a:r>
            <a:r>
              <a:rPr lang="en-US" sz="2400" dirty="0"/>
              <a:t>, </a:t>
            </a:r>
            <a:r>
              <a:rPr lang="en-US" sz="2400" dirty="0" err="1"/>
              <a:t>ListViews</a:t>
            </a:r>
            <a:r>
              <a:rPr lang="en-US" sz="2400" dirty="0"/>
              <a:t>, </a:t>
            </a:r>
            <a:r>
              <a:rPr lang="en-US" sz="2400" dirty="0" err="1"/>
              <a:t>AutoCompleteTextView</a:t>
            </a:r>
            <a:endParaRPr lang="en-US" sz="2400" dirty="0"/>
          </a:p>
          <a:p>
            <a:pPr marL="342900" indent="-342900">
              <a:buAutoNum type="arabicPeriod"/>
            </a:pPr>
            <a:r>
              <a:rPr lang="en-US" sz="2400" dirty="0"/>
              <a:t> Menus, </a:t>
            </a:r>
            <a:r>
              <a:rPr lang="en-US" sz="2400" dirty="0" err="1"/>
              <a:t>ProgressBar</a:t>
            </a:r>
            <a:r>
              <a:rPr lang="en-US" sz="2400" dirty="0"/>
              <a:t>, </a:t>
            </a:r>
            <a:r>
              <a:rPr lang="en-US" sz="2400" dirty="0" err="1"/>
              <a:t>SeekBar</a:t>
            </a:r>
            <a:r>
              <a:rPr lang="en-US" sz="2400" dirty="0"/>
              <a:t>, </a:t>
            </a:r>
            <a:r>
              <a:rPr lang="en-US" sz="2400" dirty="0" err="1"/>
              <a:t>CalendarView</a:t>
            </a:r>
            <a:endParaRPr lang="en-US" sz="2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ProgressBar</a:t>
            </a:r>
            <a:r>
              <a:rPr lang="en-US" sz="2800" b="1" dirty="0">
                <a:solidFill>
                  <a:srgbClr val="FF0000"/>
                </a:solidFill>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145</a:t>
            </a:fld>
            <a:endParaRPr lang="en-US"/>
          </a:p>
        </p:txBody>
      </p:sp>
      <p:sp>
        <p:nvSpPr>
          <p:cNvPr id="5" name="Content Placeholder 4"/>
          <p:cNvSpPr>
            <a:spLocks noGrp="1"/>
          </p:cNvSpPr>
          <p:nvPr>
            <p:ph sz="quarter" idx="1"/>
          </p:nvPr>
        </p:nvSpPr>
        <p:spPr>
          <a:xfrm>
            <a:off x="0" y="685800"/>
            <a:ext cx="9144000" cy="5867400"/>
          </a:xfrm>
        </p:spPr>
        <p:txBody>
          <a:bodyPr/>
          <a:lstStyle/>
          <a:p>
            <a:r>
              <a:rPr lang="en-US" sz="2400" dirty="0">
                <a:latin typeface="Times New Roman" pitchFamily="18" charset="0"/>
                <a:cs typeface="Times New Roman" pitchFamily="18" charset="0"/>
              </a:rPr>
              <a:t>The </a:t>
            </a:r>
            <a:r>
              <a:rPr lang="en-US" sz="2400" dirty="0" err="1">
                <a:latin typeface="Times New Roman" pitchFamily="18" charset="0"/>
                <a:cs typeface="Times New Roman" pitchFamily="18" charset="0"/>
              </a:rPr>
              <a:t>ProgressBar</a:t>
            </a:r>
            <a:r>
              <a:rPr lang="en-US" sz="2400" dirty="0">
                <a:latin typeface="Times New Roman" pitchFamily="18" charset="0"/>
                <a:cs typeface="Times New Roman" pitchFamily="18" charset="0"/>
              </a:rPr>
              <a:t> view provides visual feedback about some ongoing tasks, such as when you are performing a task in the background.</a:t>
            </a:r>
          </a:p>
          <a:p>
            <a:pPr>
              <a:buNone/>
            </a:pPr>
            <a:r>
              <a:rPr lang="en-US" sz="2400" dirty="0">
                <a:latin typeface="Times New Roman" pitchFamily="18" charset="0"/>
                <a:cs typeface="Times New Roman" pitchFamily="18" charset="0"/>
              </a:rPr>
              <a:t>	Ex: downloading files/movies.</a:t>
            </a:r>
          </a:p>
          <a:p>
            <a:pPr>
              <a:buNone/>
            </a:pPr>
            <a:endParaRPr lang="en-US" sz="2400" dirty="0">
              <a:latin typeface="Times New Roman" pitchFamily="18" charset="0"/>
              <a:cs typeface="Times New Roman"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AutoCompleteTextView</a:t>
            </a:r>
            <a:r>
              <a:rPr lang="en-US" sz="2800" b="1" dirty="0">
                <a:solidFill>
                  <a:srgbClr val="FF0000"/>
                </a:solidFill>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146</a:t>
            </a:fld>
            <a:endParaRPr lang="en-US"/>
          </a:p>
        </p:txBody>
      </p:sp>
      <p:sp>
        <p:nvSpPr>
          <p:cNvPr id="5" name="Content Placeholder 4"/>
          <p:cNvSpPr>
            <a:spLocks noGrp="1"/>
          </p:cNvSpPr>
          <p:nvPr>
            <p:ph sz="quarter" idx="1"/>
          </p:nvPr>
        </p:nvSpPr>
        <p:spPr>
          <a:xfrm>
            <a:off x="0" y="685800"/>
            <a:ext cx="9144000" cy="5867400"/>
          </a:xfrm>
        </p:spPr>
        <p:txBody>
          <a:bodyPr/>
          <a:lstStyle/>
          <a:p>
            <a:r>
              <a:rPr lang="en-US" sz="2400" dirty="0"/>
              <a:t>The </a:t>
            </a:r>
            <a:r>
              <a:rPr lang="en-US" sz="2400" dirty="0" err="1"/>
              <a:t>AutoCompleteTextView</a:t>
            </a:r>
            <a:r>
              <a:rPr lang="en-US" sz="2400" dirty="0"/>
              <a:t> is a view that is similar to </a:t>
            </a:r>
            <a:r>
              <a:rPr lang="en-US" sz="2400" dirty="0" err="1"/>
              <a:t>EditText</a:t>
            </a:r>
            <a:r>
              <a:rPr lang="en-US" sz="2400" dirty="0"/>
              <a:t> (in fact it is a subclass of </a:t>
            </a:r>
            <a:r>
              <a:rPr lang="en-US" sz="2400" dirty="0" err="1"/>
              <a:t>EditText</a:t>
            </a:r>
            <a:r>
              <a:rPr lang="en-US" sz="2400" dirty="0"/>
              <a:t>), except that it shows a list of completion suggestions automatically while the </a:t>
            </a:r>
            <a:r>
              <a:rPr lang="en-US" sz="2400"/>
              <a:t>user is typing</a:t>
            </a:r>
            <a:r>
              <a:rPr lang="en-US" sz="2400" dirty="0"/>
              <a:t>.</a:t>
            </a:r>
            <a:endParaRPr lang="en-US" sz="2400" dirty="0">
              <a:latin typeface="Times New Roman" pitchFamily="18" charset="0"/>
              <a:cs typeface="Times New Roman"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Menus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147</a:t>
            </a:fld>
            <a:endParaRPr lang="en-US"/>
          </a:p>
        </p:txBody>
      </p:sp>
      <p:sp>
        <p:nvSpPr>
          <p:cNvPr id="5" name="Content Placeholder 4"/>
          <p:cNvSpPr>
            <a:spLocks noGrp="1"/>
          </p:cNvSpPr>
          <p:nvPr>
            <p:ph sz="quarter" idx="1"/>
          </p:nvPr>
        </p:nvSpPr>
        <p:spPr>
          <a:xfrm>
            <a:off x="381000" y="685800"/>
            <a:ext cx="8305800" cy="5334000"/>
          </a:xfrm>
        </p:spPr>
        <p:txBody>
          <a:bodyPr/>
          <a:lstStyle/>
          <a:p>
            <a:r>
              <a:rPr lang="en-US" b="1" dirty="0"/>
              <a:t>Options menu - </a:t>
            </a:r>
            <a:r>
              <a:rPr lang="en-US" sz="2000" dirty="0">
                <a:latin typeface="Times New Roman" pitchFamily="18" charset="0"/>
                <a:cs typeface="Times New Roman" pitchFamily="18" charset="0"/>
              </a:rPr>
              <a:t>Displays information related to the current activity. In Android, you activate the options menu by pressing the MENU key.</a:t>
            </a:r>
          </a:p>
          <a:p>
            <a:r>
              <a:rPr lang="en-US" b="1" dirty="0"/>
              <a:t>Context menu - </a:t>
            </a:r>
            <a:r>
              <a:rPr lang="en-US" sz="2000" dirty="0">
                <a:latin typeface="Times New Roman" pitchFamily="18" charset="0"/>
                <a:cs typeface="Times New Roman" pitchFamily="18" charset="0"/>
              </a:rPr>
              <a:t>Displays information related to a particular view on an activity. In Android, to activate a context menu you tap and hold on to it.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OptionsMenu</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148</a:t>
            </a:fld>
            <a:endParaRPr lang="en-US"/>
          </a:p>
        </p:txBody>
      </p:sp>
      <p:sp>
        <p:nvSpPr>
          <p:cNvPr id="5" name="Content Placeholder 4"/>
          <p:cNvSpPr>
            <a:spLocks noGrp="1"/>
          </p:cNvSpPr>
          <p:nvPr>
            <p:ph sz="quarter" idx="1"/>
          </p:nvPr>
        </p:nvSpPr>
        <p:spPr>
          <a:xfrm>
            <a:off x="381000" y="685800"/>
            <a:ext cx="8305800" cy="5334000"/>
          </a:xfrm>
        </p:spPr>
        <p:txBody>
          <a:bodyPr>
            <a:normAutofit fontScale="92500" lnSpcReduction="10000"/>
          </a:bodyPr>
          <a:lstStyle/>
          <a:p>
            <a:r>
              <a:rPr lang="en-US" b="1" dirty="0"/>
              <a:t>Options menu - </a:t>
            </a:r>
            <a:r>
              <a:rPr lang="en-US" sz="2000" dirty="0">
                <a:latin typeface="Times New Roman" pitchFamily="18" charset="0"/>
                <a:cs typeface="Times New Roman" pitchFamily="18" charset="0"/>
              </a:rPr>
              <a:t>Displays information related to the current activity. In Android, you activate the options menu by pressing the MENU key.</a:t>
            </a:r>
          </a:p>
          <a:p>
            <a:r>
              <a:rPr lang="en-US" sz="2000" dirty="0">
                <a:latin typeface="Times New Roman" pitchFamily="18" charset="0"/>
                <a:cs typeface="Times New Roman" pitchFamily="18" charset="0"/>
              </a:rPr>
              <a:t>You Need to override two methods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onCreateOptionsMenu</a:t>
            </a:r>
            <a:r>
              <a:rPr lang="en-US" sz="2000" dirty="0">
                <a:latin typeface="Times New Roman" pitchFamily="18" charset="0"/>
                <a:cs typeface="Times New Roman" pitchFamily="18" charset="0"/>
              </a:rPr>
              <a:t>( ) and  </a:t>
            </a:r>
            <a:r>
              <a:rPr lang="en-US" sz="2000" b="1" dirty="0" err="1">
                <a:latin typeface="Times New Roman" pitchFamily="18" charset="0"/>
                <a:cs typeface="Times New Roman" pitchFamily="18" charset="0"/>
              </a:rPr>
              <a:t>onOptionsItemSelected</a:t>
            </a:r>
            <a:r>
              <a:rPr lang="en-US" sz="2000" b="1" dirty="0">
                <a:latin typeface="Times New Roman" pitchFamily="18" charset="0"/>
                <a:cs typeface="Times New Roman" pitchFamily="18" charset="0"/>
              </a:rPr>
              <a:t>( ) </a:t>
            </a:r>
            <a:r>
              <a:rPr lang="en-US" sz="2000" dirty="0">
                <a:latin typeface="Times New Roman" pitchFamily="18" charset="0"/>
                <a:cs typeface="Times New Roman" pitchFamily="18" charset="0"/>
              </a:rPr>
              <a:t>methods.</a:t>
            </a:r>
          </a:p>
          <a:p>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onCreateOptionsMenu</a:t>
            </a:r>
            <a:r>
              <a:rPr lang="en-US" sz="2000" b="1" dirty="0">
                <a:latin typeface="Times New Roman" pitchFamily="18" charset="0"/>
                <a:cs typeface="Times New Roman" pitchFamily="18" charset="0"/>
              </a:rPr>
              <a:t>( ) </a:t>
            </a:r>
            <a:r>
              <a:rPr lang="en-US" sz="2000" dirty="0">
                <a:latin typeface="Times New Roman" pitchFamily="18" charset="0"/>
                <a:cs typeface="Times New Roman" pitchFamily="18" charset="0"/>
              </a:rPr>
              <a:t>is called when you pressed MENU button.</a:t>
            </a:r>
          </a:p>
          <a:p>
            <a:pPr lvl="1"/>
            <a:r>
              <a:rPr lang="en-US" sz="1800" dirty="0">
                <a:latin typeface="Times New Roman" pitchFamily="18" charset="0"/>
                <a:cs typeface="Times New Roman" pitchFamily="18" charset="0"/>
              </a:rPr>
              <a:t>In this method, call helper method to display options menu.</a:t>
            </a:r>
          </a:p>
          <a:p>
            <a:pPr marL="0" lvl="1" indent="319088"/>
            <a:r>
              <a:rPr lang="en-US" sz="1800" dirty="0">
                <a:latin typeface="Times New Roman" pitchFamily="18" charset="0"/>
                <a:cs typeface="Times New Roman" pitchFamily="18" charset="0"/>
              </a:rPr>
              <a:t> When a menu item is selected, </a:t>
            </a:r>
            <a:r>
              <a:rPr lang="en-US" sz="1800" dirty="0" err="1">
                <a:latin typeface="Times New Roman" pitchFamily="18" charset="0"/>
                <a:cs typeface="Times New Roman" pitchFamily="18" charset="0"/>
              </a:rPr>
              <a:t>onOptionsItemSelected</a:t>
            </a:r>
            <a:r>
              <a:rPr lang="en-US" sz="1800" dirty="0">
                <a:latin typeface="Times New Roman" pitchFamily="18" charset="0"/>
                <a:cs typeface="Times New Roman" pitchFamily="18" charset="0"/>
              </a:rPr>
              <a:t>( ) method is called.</a:t>
            </a:r>
          </a:p>
          <a:p>
            <a:pPr marL="0" lvl="1" indent="319088">
              <a:buNone/>
            </a:pPr>
            <a:r>
              <a:rPr lang="en-US" sz="1800" b="1" dirty="0" err="1">
                <a:latin typeface="Times New Roman" pitchFamily="18" charset="0"/>
                <a:cs typeface="Times New Roman" pitchFamily="18" charset="0"/>
              </a:rPr>
              <a:t>MenuItem</a:t>
            </a:r>
            <a:r>
              <a:rPr lang="en-US" sz="1800" b="1" dirty="0">
                <a:latin typeface="Times New Roman" pitchFamily="18" charset="0"/>
                <a:cs typeface="Times New Roman" pitchFamily="18" charset="0"/>
              </a:rPr>
              <a:t> class:</a:t>
            </a:r>
          </a:p>
          <a:p>
            <a:pPr marL="0" lvl="1" indent="319088">
              <a:buNone/>
            </a:pPr>
            <a:r>
              <a:rPr lang="en-US" sz="1800" b="1" dirty="0">
                <a:latin typeface="Times New Roman" pitchFamily="18" charset="0"/>
                <a:cs typeface="Times New Roman" pitchFamily="18" charset="0"/>
              </a:rPr>
              <a:t>add( ) method:  </a:t>
            </a:r>
            <a:r>
              <a:rPr lang="en-US" sz="1800" dirty="0">
                <a:latin typeface="Times New Roman" pitchFamily="18" charset="0"/>
                <a:cs typeface="Times New Roman" pitchFamily="18" charset="0"/>
              </a:rPr>
              <a:t>add(</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groupId</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itemId</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int</a:t>
            </a:r>
            <a:r>
              <a:rPr lang="en-US" sz="1800" dirty="0">
                <a:latin typeface="Times New Roman" pitchFamily="18" charset="0"/>
                <a:cs typeface="Times New Roman" pitchFamily="18" charset="0"/>
              </a:rPr>
              <a:t> order, String title)</a:t>
            </a:r>
          </a:p>
          <a:p>
            <a:pPr marL="0" lvl="1" indent="319088">
              <a:buNone/>
            </a:pPr>
            <a:r>
              <a:rPr lang="en-US" sz="1800" b="1" dirty="0" err="1">
                <a:latin typeface="Times New Roman" pitchFamily="18" charset="0"/>
                <a:cs typeface="Times New Roman" pitchFamily="18" charset="0"/>
              </a:rPr>
              <a:t>groupId</a:t>
            </a:r>
            <a:r>
              <a:rPr lang="en-US" sz="1800" b="1" dirty="0">
                <a:latin typeface="Times New Roman" pitchFamily="18" charset="0"/>
                <a:cs typeface="Times New Roman" pitchFamily="18" charset="0"/>
              </a:rPr>
              <a:t> </a:t>
            </a:r>
            <a:r>
              <a:rPr lang="en-US" sz="1800" b="1" dirty="0">
                <a:latin typeface="Times New Roman" pitchFamily="18" charset="0"/>
                <a:cs typeface="Times New Roman" pitchFamily="18" charset="0"/>
                <a:sym typeface="Wingdings" pitchFamily="2" charset="2"/>
              </a:rPr>
              <a:t> </a:t>
            </a:r>
            <a:r>
              <a:rPr lang="en-US" sz="1800" dirty="0">
                <a:latin typeface="Times New Roman" pitchFamily="18" charset="0"/>
                <a:cs typeface="Times New Roman" pitchFamily="18" charset="0"/>
                <a:sym typeface="Wingdings" pitchFamily="2" charset="2"/>
              </a:rPr>
              <a:t>group id of the </a:t>
            </a:r>
            <a:r>
              <a:rPr lang="en-US" sz="1800" dirty="0" err="1">
                <a:latin typeface="Times New Roman" pitchFamily="18" charset="0"/>
                <a:cs typeface="Times New Roman" pitchFamily="18" charset="0"/>
                <a:sym typeface="Wingdings" pitchFamily="2" charset="2"/>
              </a:rPr>
              <a:t>menuitem</a:t>
            </a:r>
            <a:endParaRPr lang="en-US" sz="1800" dirty="0">
              <a:latin typeface="Times New Roman" pitchFamily="18" charset="0"/>
              <a:cs typeface="Times New Roman" pitchFamily="18" charset="0"/>
              <a:sym typeface="Wingdings" pitchFamily="2" charset="2"/>
            </a:endParaRPr>
          </a:p>
          <a:p>
            <a:pPr marL="0" lvl="1" indent="319088">
              <a:buNone/>
            </a:pPr>
            <a:r>
              <a:rPr lang="en-US" sz="1800" b="1" dirty="0" err="1">
                <a:latin typeface="Times New Roman" pitchFamily="18" charset="0"/>
                <a:cs typeface="Times New Roman" pitchFamily="18" charset="0"/>
                <a:sym typeface="Wingdings" pitchFamily="2" charset="2"/>
              </a:rPr>
              <a:t>itemId</a:t>
            </a:r>
            <a:r>
              <a:rPr lang="en-US" sz="1800" b="1" dirty="0">
                <a:latin typeface="Times New Roman" pitchFamily="18" charset="0"/>
                <a:cs typeface="Times New Roman" pitchFamily="18" charset="0"/>
                <a:sym typeface="Wingdings" pitchFamily="2" charset="2"/>
              </a:rPr>
              <a:t>  </a:t>
            </a:r>
            <a:r>
              <a:rPr lang="en-US" sz="1800" dirty="0">
                <a:latin typeface="Times New Roman" pitchFamily="18" charset="0"/>
                <a:cs typeface="Times New Roman" pitchFamily="18" charset="0"/>
                <a:sym typeface="Wingdings" pitchFamily="2" charset="2"/>
              </a:rPr>
              <a:t>unique item ID</a:t>
            </a:r>
          </a:p>
          <a:p>
            <a:pPr marL="0" lvl="1" indent="319088">
              <a:buNone/>
            </a:pPr>
            <a:r>
              <a:rPr lang="en-US" sz="1800" b="1" dirty="0">
                <a:latin typeface="Times New Roman" pitchFamily="18" charset="0"/>
                <a:cs typeface="Times New Roman" pitchFamily="18" charset="0"/>
                <a:sym typeface="Wingdings" pitchFamily="2" charset="2"/>
              </a:rPr>
              <a:t>Order  </a:t>
            </a:r>
            <a:r>
              <a:rPr lang="en-US" sz="1800" dirty="0">
                <a:latin typeface="Times New Roman" pitchFamily="18" charset="0"/>
                <a:cs typeface="Times New Roman" pitchFamily="18" charset="0"/>
                <a:sym typeface="Wingdings" pitchFamily="2" charset="2"/>
              </a:rPr>
              <a:t>the order in which the item should be displayed</a:t>
            </a:r>
          </a:p>
          <a:p>
            <a:pPr marL="0" lvl="1" indent="319088">
              <a:buNone/>
            </a:pPr>
            <a:r>
              <a:rPr lang="en-US" sz="1800" b="1" dirty="0">
                <a:latin typeface="Times New Roman" pitchFamily="18" charset="0"/>
                <a:cs typeface="Times New Roman" pitchFamily="18" charset="0"/>
                <a:sym typeface="Wingdings" pitchFamily="2" charset="2"/>
              </a:rPr>
              <a:t>Title  </a:t>
            </a:r>
            <a:r>
              <a:rPr lang="en-US" sz="1800" dirty="0">
                <a:latin typeface="Times New Roman" pitchFamily="18" charset="0"/>
                <a:cs typeface="Times New Roman" pitchFamily="18" charset="0"/>
                <a:sym typeface="Wingdings" pitchFamily="2" charset="2"/>
              </a:rPr>
              <a:t>the text to display for the menu item</a:t>
            </a:r>
          </a:p>
          <a:p>
            <a:pPr marL="0" lvl="1" indent="319088">
              <a:buNone/>
            </a:pPr>
            <a:r>
              <a:rPr lang="en-US" sz="1800" dirty="0">
                <a:latin typeface="Times New Roman" pitchFamily="18" charset="0"/>
                <a:cs typeface="Times New Roman" pitchFamily="18" charset="0"/>
                <a:sym typeface="Wingdings" pitchFamily="2" charset="2"/>
              </a:rPr>
              <a:t>Menu </a:t>
            </a:r>
            <a:r>
              <a:rPr lang="en-US" sz="1800" dirty="0" err="1">
                <a:latin typeface="Times New Roman" pitchFamily="18" charset="0"/>
                <a:cs typeface="Times New Roman" pitchFamily="18" charset="0"/>
                <a:sym typeface="Wingdings" pitchFamily="2" charset="2"/>
              </a:rPr>
              <a:t>mnu</a:t>
            </a:r>
            <a:r>
              <a:rPr lang="en-US" sz="1800" dirty="0">
                <a:latin typeface="Times New Roman" pitchFamily="18" charset="0"/>
                <a:cs typeface="Times New Roman" pitchFamily="18" charset="0"/>
                <a:sym typeface="Wingdings" pitchFamily="2" charset="2"/>
              </a:rPr>
              <a:t>;</a:t>
            </a:r>
          </a:p>
          <a:p>
            <a:pPr marL="0" lvl="1" indent="319088">
              <a:buNone/>
            </a:pPr>
            <a:r>
              <a:rPr lang="en-US" sz="1800" dirty="0">
                <a:latin typeface="Times New Roman" pitchFamily="18" charset="0"/>
                <a:cs typeface="Times New Roman" pitchFamily="18" charset="0"/>
                <a:sym typeface="Wingdings" pitchFamily="2" charset="2"/>
              </a:rPr>
              <a:t>Ex:  </a:t>
            </a:r>
            <a:r>
              <a:rPr lang="en-US" sz="1800" dirty="0" err="1">
                <a:latin typeface="Times New Roman" pitchFamily="18" charset="0"/>
                <a:cs typeface="Times New Roman" pitchFamily="18" charset="0"/>
                <a:sym typeface="Wingdings" pitchFamily="2" charset="2"/>
              </a:rPr>
              <a:t>MenuItem</a:t>
            </a:r>
            <a:r>
              <a:rPr lang="en-US" sz="1800" dirty="0">
                <a:latin typeface="Times New Roman" pitchFamily="18" charset="0"/>
                <a:cs typeface="Times New Roman" pitchFamily="18" charset="0"/>
                <a:sym typeface="Wingdings" pitchFamily="2" charset="2"/>
              </a:rPr>
              <a:t> mnu1=</a:t>
            </a:r>
            <a:r>
              <a:rPr lang="en-US" sz="1800" dirty="0" err="1">
                <a:latin typeface="Times New Roman" pitchFamily="18" charset="0"/>
                <a:cs typeface="Times New Roman" pitchFamily="18" charset="0"/>
                <a:sym typeface="Wingdings" pitchFamily="2" charset="2"/>
              </a:rPr>
              <a:t>mnu.add</a:t>
            </a:r>
            <a:r>
              <a:rPr lang="en-US" sz="1800" dirty="0">
                <a:latin typeface="Times New Roman" pitchFamily="18" charset="0"/>
                <a:cs typeface="Times New Roman" pitchFamily="18" charset="0"/>
                <a:sym typeface="Wingdings" pitchFamily="2" charset="2"/>
              </a:rPr>
              <a:t>(0,0,0,”item 1”);</a:t>
            </a:r>
          </a:p>
          <a:p>
            <a:pPr marL="0" lvl="1" indent="319088">
              <a:buNone/>
            </a:pPr>
            <a:r>
              <a:rPr lang="en-US" sz="1800" dirty="0">
                <a:latin typeface="Times New Roman" pitchFamily="18" charset="0"/>
                <a:cs typeface="Times New Roman" pitchFamily="18" charset="0"/>
                <a:sym typeface="Wingdings" pitchFamily="2" charset="2"/>
              </a:rPr>
              <a:t>	</a:t>
            </a:r>
            <a:r>
              <a:rPr lang="en-US" sz="1800" dirty="0" err="1">
                <a:latin typeface="Times New Roman" pitchFamily="18" charset="0"/>
                <a:cs typeface="Times New Roman" pitchFamily="18" charset="0"/>
                <a:sym typeface="Wingdings" pitchFamily="2" charset="2"/>
              </a:rPr>
              <a:t>mnu.setAlphabeticshortcut</a:t>
            </a:r>
            <a:r>
              <a:rPr lang="en-US" sz="1800" dirty="0">
                <a:latin typeface="Times New Roman" pitchFamily="18" charset="0"/>
                <a:cs typeface="Times New Roman" pitchFamily="18" charset="0"/>
                <a:sym typeface="Wingdings" pitchFamily="2" charset="2"/>
              </a:rPr>
              <a:t>(‘a’);</a:t>
            </a:r>
          </a:p>
          <a:p>
            <a:pPr marL="0" lvl="1" indent="319088">
              <a:buNone/>
            </a:pPr>
            <a:r>
              <a:rPr lang="en-US" sz="1800" dirty="0">
                <a:latin typeface="Times New Roman" pitchFamily="18" charset="0"/>
                <a:cs typeface="Times New Roman" pitchFamily="18" charset="0"/>
                <a:sym typeface="Wingdings" pitchFamily="2" charset="2"/>
              </a:rPr>
              <a:t>	</a:t>
            </a:r>
            <a:r>
              <a:rPr lang="en-US" sz="1800" dirty="0" err="1">
                <a:latin typeface="Times New Roman" pitchFamily="18" charset="0"/>
                <a:cs typeface="Times New Roman" pitchFamily="18" charset="0"/>
                <a:sym typeface="Wingdings" pitchFamily="2" charset="2"/>
              </a:rPr>
              <a:t>mnu.setIcon</a:t>
            </a:r>
            <a:r>
              <a:rPr lang="en-US" sz="1800" dirty="0">
                <a:latin typeface="Times New Roman" pitchFamily="18" charset="0"/>
                <a:cs typeface="Times New Roman" pitchFamily="18" charset="0"/>
                <a:sym typeface="Wingdings" pitchFamily="2" charset="2"/>
              </a:rPr>
              <a:t>(</a:t>
            </a:r>
            <a:r>
              <a:rPr lang="en-US" sz="1800" dirty="0" err="1">
                <a:latin typeface="Times New Roman" pitchFamily="18" charset="0"/>
                <a:cs typeface="Times New Roman" pitchFamily="18" charset="0"/>
                <a:sym typeface="Wingdings" pitchFamily="2" charset="2"/>
              </a:rPr>
              <a:t>R.drawable.icon</a:t>
            </a:r>
            <a:r>
              <a:rPr lang="en-US" sz="1800" dirty="0">
                <a:latin typeface="Times New Roman" pitchFamily="18" charset="0"/>
                <a:cs typeface="Times New Roman" pitchFamily="18" charset="0"/>
                <a:sym typeface="Wingdings" pitchFamily="2" charset="2"/>
              </a:rPr>
              <a:t>);</a:t>
            </a:r>
          </a:p>
          <a:p>
            <a:pPr marL="0" lvl="1" indent="319088"/>
            <a:r>
              <a:rPr lang="en-US" sz="1800" b="1" dirty="0" err="1">
                <a:latin typeface="Times New Roman" pitchFamily="18" charset="0"/>
                <a:cs typeface="Times New Roman" pitchFamily="18" charset="0"/>
                <a:sym typeface="Wingdings" pitchFamily="2" charset="2"/>
              </a:rPr>
              <a:t>getItemId</a:t>
            </a:r>
            <a:r>
              <a:rPr lang="en-US" sz="1800" b="1" dirty="0">
                <a:latin typeface="Times New Roman" pitchFamily="18" charset="0"/>
                <a:cs typeface="Times New Roman" pitchFamily="18" charset="0"/>
                <a:sym typeface="Wingdings" pitchFamily="2" charset="2"/>
              </a:rPr>
              <a:t>( ) method of </a:t>
            </a:r>
            <a:r>
              <a:rPr lang="en-US" sz="1800" b="1" dirty="0" err="1">
                <a:latin typeface="Times New Roman" pitchFamily="18" charset="0"/>
                <a:cs typeface="Times New Roman" pitchFamily="18" charset="0"/>
                <a:sym typeface="Wingdings" pitchFamily="2" charset="2"/>
              </a:rPr>
              <a:t>MenuItem</a:t>
            </a:r>
            <a:r>
              <a:rPr lang="en-US" sz="1800" b="1" dirty="0">
                <a:latin typeface="Times New Roman" pitchFamily="18" charset="0"/>
                <a:cs typeface="Times New Roman" pitchFamily="18" charset="0"/>
                <a:sym typeface="Wingdings" pitchFamily="2" charset="2"/>
              </a:rPr>
              <a:t> is used to determine the </a:t>
            </a:r>
            <a:r>
              <a:rPr lang="en-US" sz="1800" b="1" dirty="0" err="1">
                <a:latin typeface="Times New Roman" pitchFamily="18" charset="0"/>
                <a:cs typeface="Times New Roman" pitchFamily="18" charset="0"/>
                <a:sym typeface="Wingdings" pitchFamily="2" charset="2"/>
              </a:rPr>
              <a:t>MenuItem</a:t>
            </a:r>
            <a:r>
              <a:rPr lang="en-US" sz="1800" b="1" dirty="0">
                <a:latin typeface="Times New Roman" pitchFamily="18" charset="0"/>
                <a:cs typeface="Times New Roman" pitchFamily="18" charset="0"/>
                <a:sym typeface="Wingdings" pitchFamily="2" charset="2"/>
              </a:rPr>
              <a:t> selected.</a:t>
            </a:r>
          </a:p>
          <a:p>
            <a:pPr marL="0" lvl="1" indent="319088">
              <a:buNone/>
            </a:pPr>
            <a:endParaRPr lang="en-US" sz="18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ContextMenu</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149</a:t>
            </a:fld>
            <a:endParaRPr lang="en-US"/>
          </a:p>
        </p:txBody>
      </p:sp>
      <p:sp>
        <p:nvSpPr>
          <p:cNvPr id="5" name="Content Placeholder 4"/>
          <p:cNvSpPr>
            <a:spLocks noGrp="1"/>
          </p:cNvSpPr>
          <p:nvPr>
            <p:ph sz="quarter" idx="1"/>
          </p:nvPr>
        </p:nvSpPr>
        <p:spPr>
          <a:xfrm>
            <a:off x="381000" y="685800"/>
            <a:ext cx="8305800" cy="5334000"/>
          </a:xfrm>
        </p:spPr>
        <p:txBody>
          <a:bodyPr>
            <a:normAutofit/>
          </a:bodyPr>
          <a:lstStyle/>
          <a:p>
            <a:r>
              <a:rPr lang="en-US" dirty="0"/>
              <a:t>A context menu is usually associated with a view on an activity, and it is displayed when the user taps and holds an item.</a:t>
            </a:r>
            <a:r>
              <a:rPr lang="en-US" b="1" dirty="0"/>
              <a:t> </a:t>
            </a:r>
          </a:p>
          <a:p>
            <a:r>
              <a:rPr lang="en-US" dirty="0">
                <a:sym typeface="Wingdings" pitchFamily="2" charset="2"/>
              </a:rPr>
              <a:t> </a:t>
            </a:r>
            <a:r>
              <a:rPr lang="en-US" dirty="0"/>
              <a:t>For example, if the user taps on a Button view and holds it for a few seconds, a context menu can be displayed.</a:t>
            </a:r>
          </a:p>
          <a:p>
            <a:r>
              <a:rPr lang="en-US" dirty="0">
                <a:sym typeface="Wingdings" pitchFamily="2" charset="2"/>
              </a:rPr>
              <a:t> </a:t>
            </a:r>
            <a:r>
              <a:rPr lang="en-US" dirty="0"/>
              <a:t>If you want to associate a context menu with a view on an activity, you need to call the </a:t>
            </a:r>
            <a:r>
              <a:rPr lang="en-US" b="1" dirty="0" err="1"/>
              <a:t>setOnCreateContextMenuListener</a:t>
            </a:r>
            <a:r>
              <a:rPr lang="en-US" b="1" dirty="0"/>
              <a:t>()</a:t>
            </a:r>
            <a:r>
              <a:rPr lang="en-US" dirty="0"/>
              <a:t> method of that particular view.7</a:t>
            </a:r>
          </a:p>
          <a:p>
            <a:r>
              <a:rPr lang="en-US" dirty="0">
                <a:sym typeface="Wingdings" pitchFamily="2" charset="2"/>
              </a:rPr>
              <a:t> </a:t>
            </a:r>
            <a:r>
              <a:rPr lang="en-US" dirty="0"/>
              <a:t>When the user taps and holds the Button view, the</a:t>
            </a:r>
          </a:p>
          <a:p>
            <a:pPr>
              <a:buNone/>
            </a:pPr>
            <a:r>
              <a:rPr lang="en-US" dirty="0"/>
              <a:t>	</a:t>
            </a:r>
            <a:r>
              <a:rPr lang="en-US" b="1" dirty="0" err="1"/>
              <a:t>onCreateContextMenu</a:t>
            </a:r>
            <a:r>
              <a:rPr lang="en-US" b="1" dirty="0"/>
              <a:t>()</a:t>
            </a:r>
            <a:r>
              <a:rPr lang="en-US" dirty="0"/>
              <a:t> method is called.</a:t>
            </a:r>
          </a:p>
          <a:p>
            <a:r>
              <a:rPr lang="en-US" dirty="0">
                <a:sym typeface="Wingdings" pitchFamily="2" charset="2"/>
              </a:rPr>
              <a:t> </a:t>
            </a:r>
            <a:r>
              <a:rPr lang="en-US" dirty="0"/>
              <a:t>when an item inside the context menu is selected, the</a:t>
            </a:r>
          </a:p>
          <a:p>
            <a:pPr>
              <a:buNone/>
            </a:pPr>
            <a:r>
              <a:rPr lang="en-US" dirty="0"/>
              <a:t>	</a:t>
            </a:r>
            <a:r>
              <a:rPr lang="en-US" b="1" dirty="0" err="1"/>
              <a:t>onContextItemSelected</a:t>
            </a:r>
            <a:r>
              <a:rPr lang="en-US" b="1" dirty="0"/>
              <a:t>()</a:t>
            </a:r>
            <a:r>
              <a:rPr lang="en-US" dirty="0"/>
              <a:t> method is called.</a:t>
            </a:r>
            <a:endParaRPr lang="en-US" dirty="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7467600" cy="381000"/>
          </a:xfrm>
        </p:spPr>
        <p:txBody>
          <a:bodyPr>
            <a:noAutofit/>
          </a:bodyPr>
          <a:lstStyle/>
          <a:p>
            <a:pPr algn="ctr"/>
            <a:r>
              <a:rPr lang="en-US" sz="2200" b="1" cap="none" dirty="0">
                <a:solidFill>
                  <a:srgbClr val="FF0000"/>
                </a:solidFill>
              </a:rPr>
              <a:t>Mobiles with different OS</a:t>
            </a:r>
          </a:p>
        </p:txBody>
      </p:sp>
      <p:sp>
        <p:nvSpPr>
          <p:cNvPr id="10" name="Slide Number Placeholder 9"/>
          <p:cNvSpPr>
            <a:spLocks noGrp="1"/>
          </p:cNvSpPr>
          <p:nvPr>
            <p:ph type="sldNum" sz="quarter" idx="12"/>
          </p:nvPr>
        </p:nvSpPr>
        <p:spPr/>
        <p:txBody>
          <a:bodyPr/>
          <a:lstStyle/>
          <a:p>
            <a:fld id="{0896AEB2-E4BA-4B09-8EE0-24E347BD55C0}" type="slidenum">
              <a:rPr lang="en-US" smtClean="0"/>
              <a:pPr/>
              <a:t>15</a:t>
            </a:fld>
            <a:endParaRPr lang="en-US"/>
          </a:p>
        </p:txBody>
      </p:sp>
      <p:sp>
        <p:nvSpPr>
          <p:cNvPr id="7" name="Content Placeholder 6"/>
          <p:cNvSpPr>
            <a:spLocks noGrp="1"/>
          </p:cNvSpPr>
          <p:nvPr>
            <p:ph sz="quarter" idx="1"/>
          </p:nvPr>
        </p:nvSpPr>
        <p:spPr>
          <a:xfrm>
            <a:off x="152400" y="457200"/>
            <a:ext cx="8763000" cy="6172200"/>
          </a:xfrm>
        </p:spPr>
        <p:txBody>
          <a:bodyPr/>
          <a:lstStyle/>
          <a:p>
            <a:pPr>
              <a:buNone/>
            </a:pPr>
            <a:r>
              <a:rPr lang="en-US" dirty="0"/>
              <a:t>PDA ( Palm OS )  Nokia E60 (Symbian )     iPhone 5  ( </a:t>
            </a:r>
            <a:r>
              <a:rPr lang="en-US" dirty="0" err="1"/>
              <a:t>iOS</a:t>
            </a:r>
            <a:r>
              <a:rPr lang="en-US" dirty="0"/>
              <a:t> )</a:t>
            </a:r>
          </a:p>
          <a:p>
            <a:pPr>
              <a:buNone/>
            </a:pPr>
            <a:r>
              <a:rPr lang="en-US" dirty="0"/>
              <a:t>                                                                 </a:t>
            </a:r>
          </a:p>
          <a:p>
            <a:pPr>
              <a:buNone/>
            </a:pPr>
            <a:r>
              <a:rPr lang="en-US" dirty="0"/>
              <a:t>                                                                    </a:t>
            </a:r>
          </a:p>
          <a:p>
            <a:pPr>
              <a:buNone/>
            </a:pPr>
            <a:r>
              <a:rPr lang="en-US" dirty="0"/>
              <a:t>                                                                               </a:t>
            </a:r>
          </a:p>
          <a:p>
            <a:pPr>
              <a:buNone/>
            </a:pPr>
            <a:r>
              <a:rPr lang="en-US" dirty="0"/>
              <a:t>                                           </a:t>
            </a:r>
          </a:p>
          <a:p>
            <a:pPr>
              <a:buNone/>
            </a:pPr>
            <a:endParaRPr lang="en-US" dirty="0"/>
          </a:p>
          <a:p>
            <a:pPr>
              <a:buNone/>
            </a:pPr>
            <a:endParaRPr lang="en-US" dirty="0"/>
          </a:p>
          <a:p>
            <a:pPr>
              <a:buNone/>
            </a:pPr>
            <a:r>
              <a:rPr lang="en-US" dirty="0"/>
              <a:t>BlackBerry Q10       HTC 7 Pro               galaxy s4 (Android)</a:t>
            </a:r>
          </a:p>
          <a:p>
            <a:pPr>
              <a:buNone/>
            </a:pPr>
            <a:r>
              <a:rPr lang="en-US" dirty="0"/>
              <a:t>                              (Windows Phone)            </a:t>
            </a:r>
          </a:p>
          <a:p>
            <a:pPr>
              <a:buNone/>
            </a:pPr>
            <a:endParaRPr lang="en-US" dirty="0"/>
          </a:p>
          <a:p>
            <a:pPr>
              <a:buNone/>
            </a:pPr>
            <a:r>
              <a:rPr lang="en-US" dirty="0"/>
              <a:t>                                                                       </a:t>
            </a:r>
          </a:p>
          <a:p>
            <a:pPr>
              <a:buNone/>
            </a:pPr>
            <a:r>
              <a:rPr lang="en-US" dirty="0"/>
              <a:t>                                                                                                                                                                   </a:t>
            </a:r>
          </a:p>
          <a:p>
            <a:pPr>
              <a:buNone/>
            </a:pPr>
            <a:endParaRPr lang="en-US" dirty="0"/>
          </a:p>
        </p:txBody>
      </p:sp>
      <p:pic>
        <p:nvPicPr>
          <p:cNvPr id="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81000" y="914400"/>
            <a:ext cx="1498413" cy="1930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srcRect/>
          <a:stretch>
            <a:fillRect/>
          </a:stretch>
        </p:blipFill>
        <p:spPr bwMode="auto">
          <a:xfrm>
            <a:off x="381000" y="4267200"/>
            <a:ext cx="1371429" cy="2266667"/>
          </a:xfrm>
          <a:prstGeom prst="rect">
            <a:avLst/>
          </a:prstGeom>
          <a:noFill/>
          <a:ln w="9525">
            <a:noFill/>
            <a:miter lim="800000"/>
            <a:headEnd/>
            <a:tailEnd/>
          </a:ln>
          <a:effectLst/>
        </p:spPr>
      </p:pic>
      <p:pic>
        <p:nvPicPr>
          <p:cNvPr id="12" name="Picture 11" descr="Nokiae60.jpg"/>
          <p:cNvPicPr>
            <a:picLocks noChangeAspect="1"/>
          </p:cNvPicPr>
          <p:nvPr/>
        </p:nvPicPr>
        <p:blipFill>
          <a:blip r:embed="rId4"/>
          <a:stretch>
            <a:fillRect/>
          </a:stretch>
        </p:blipFill>
        <p:spPr>
          <a:xfrm>
            <a:off x="2819400" y="914400"/>
            <a:ext cx="1600200" cy="2119184"/>
          </a:xfrm>
          <a:prstGeom prst="rect">
            <a:avLst/>
          </a:prstGeom>
        </p:spPr>
      </p:pic>
      <p:pic>
        <p:nvPicPr>
          <p:cNvPr id="13" name="Picture 12" descr="HTC 7pro.jpg"/>
          <p:cNvPicPr>
            <a:picLocks noChangeAspect="1"/>
          </p:cNvPicPr>
          <p:nvPr/>
        </p:nvPicPr>
        <p:blipFill>
          <a:blip r:embed="rId5"/>
          <a:stretch>
            <a:fillRect/>
          </a:stretch>
        </p:blipFill>
        <p:spPr>
          <a:xfrm>
            <a:off x="2743200" y="4648200"/>
            <a:ext cx="2438400" cy="1876425"/>
          </a:xfrm>
          <a:prstGeom prst="rect">
            <a:avLst/>
          </a:prstGeom>
        </p:spPr>
      </p:pic>
      <p:pic>
        <p:nvPicPr>
          <p:cNvPr id="14" name="Picture 13" descr="apple-iphone-5-front.jpg"/>
          <p:cNvPicPr>
            <a:picLocks noChangeAspect="1"/>
          </p:cNvPicPr>
          <p:nvPr/>
        </p:nvPicPr>
        <p:blipFill>
          <a:blip r:embed="rId6"/>
          <a:stretch>
            <a:fillRect/>
          </a:stretch>
        </p:blipFill>
        <p:spPr>
          <a:xfrm>
            <a:off x="6172200" y="990600"/>
            <a:ext cx="1458607" cy="2438400"/>
          </a:xfrm>
          <a:prstGeom prst="rect">
            <a:avLst/>
          </a:prstGeom>
        </p:spPr>
      </p:pic>
      <p:pic>
        <p:nvPicPr>
          <p:cNvPr id="11" name="Picture 10" descr="samsung-galaxy-s-4-i9500-black-mist.jpg"/>
          <p:cNvPicPr>
            <a:picLocks noChangeAspect="1"/>
          </p:cNvPicPr>
          <p:nvPr/>
        </p:nvPicPr>
        <p:blipFill>
          <a:blip r:embed="rId7"/>
          <a:stretch>
            <a:fillRect/>
          </a:stretch>
        </p:blipFill>
        <p:spPr>
          <a:xfrm>
            <a:off x="6248400" y="4191000"/>
            <a:ext cx="1676400" cy="2219120"/>
          </a:xfrm>
          <a:prstGeom prst="rect">
            <a:avLst/>
          </a:prstGeom>
        </p:spPr>
      </p:pic>
    </p:spTree>
    <p:extLst>
      <p:ext uri="{BB962C8B-B14F-4D97-AF65-F5344CB8AC3E}">
        <p14:creationId xmlns="" xmlns:p14="http://schemas.microsoft.com/office/powerpoint/2010/main" val="21566219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Context Menu</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150</a:t>
            </a:fld>
            <a:endParaRPr lang="en-US"/>
          </a:p>
        </p:txBody>
      </p:sp>
      <p:sp>
        <p:nvSpPr>
          <p:cNvPr id="5" name="Content Placeholder 4"/>
          <p:cNvSpPr>
            <a:spLocks noGrp="1"/>
          </p:cNvSpPr>
          <p:nvPr>
            <p:ph sz="quarter" idx="1"/>
          </p:nvPr>
        </p:nvSpPr>
        <p:spPr>
          <a:xfrm>
            <a:off x="0" y="685800"/>
            <a:ext cx="8991600" cy="5334000"/>
          </a:xfrm>
        </p:spPr>
        <p:txBody>
          <a:bodyPr>
            <a:normAutofit/>
          </a:bodyPr>
          <a:lstStyle/>
          <a:p>
            <a:r>
              <a:rPr lang="en-US" sz="2000" dirty="0">
                <a:latin typeface="Times New Roman" pitchFamily="18" charset="0"/>
                <a:cs typeface="Times New Roman" pitchFamily="18" charset="0"/>
              </a:rPr>
              <a:t>Displays information related to a particular view on an activity.</a:t>
            </a:r>
          </a:p>
          <a:p>
            <a:r>
              <a:rPr lang="en-US" sz="2000" dirty="0">
                <a:latin typeface="Times New Roman" pitchFamily="18" charset="0"/>
                <a:cs typeface="Times New Roman" pitchFamily="18" charset="0"/>
              </a:rPr>
              <a:t>To activate a context menu you tap and hold on to it for a few seconds.</a:t>
            </a:r>
          </a:p>
          <a:p>
            <a:r>
              <a:rPr lang="en-US" sz="2000" dirty="0">
                <a:latin typeface="Times New Roman" pitchFamily="18" charset="0"/>
                <a:cs typeface="Times New Roman" pitchFamily="18" charset="0"/>
              </a:rPr>
              <a:t> To associate a context menu with a view, call </a:t>
            </a:r>
            <a:r>
              <a:rPr lang="en-US" sz="2000" dirty="0" err="1">
                <a:latin typeface="Times New Roman" pitchFamily="18" charset="0"/>
                <a:cs typeface="Times New Roman" pitchFamily="18" charset="0"/>
              </a:rPr>
              <a:t>setOnCreateContextMenuListener</a:t>
            </a:r>
            <a:r>
              <a:rPr lang="en-US" sz="2000" dirty="0">
                <a:latin typeface="Times New Roman" pitchFamily="18" charset="0"/>
                <a:cs typeface="Times New Roman" pitchFamily="18" charset="0"/>
              </a:rPr>
              <a:t>( ) method of that particular view.</a:t>
            </a:r>
          </a:p>
          <a:p>
            <a:pPr>
              <a:buNone/>
            </a:pPr>
            <a:r>
              <a:rPr lang="en-US" sz="2000" dirty="0">
                <a:latin typeface="Times New Roman" pitchFamily="18" charset="0"/>
                <a:cs typeface="Times New Roman" pitchFamily="18" charset="0"/>
              </a:rPr>
              <a:t>	Ex: </a:t>
            </a:r>
            <a:r>
              <a:rPr lang="en-US" sz="2000" b="1" dirty="0" err="1">
                <a:latin typeface="Times New Roman" pitchFamily="18" charset="0"/>
                <a:cs typeface="Times New Roman" pitchFamily="18" charset="0"/>
              </a:rPr>
              <a:t>btn.setOnCreateContextMenuListener</a:t>
            </a:r>
            <a:r>
              <a:rPr lang="en-US" sz="2000" b="1" dirty="0">
                <a:latin typeface="Times New Roman" pitchFamily="18" charset="0"/>
                <a:cs typeface="Times New Roman" pitchFamily="18" charset="0"/>
              </a:rPr>
              <a:t>(this);</a:t>
            </a:r>
          </a:p>
          <a:p>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onCreateContextMenu</a:t>
            </a:r>
            <a:r>
              <a:rPr lang="en-US" sz="2000" b="1" dirty="0">
                <a:latin typeface="Times New Roman" pitchFamily="18" charset="0"/>
                <a:cs typeface="Times New Roman" pitchFamily="18" charset="0"/>
              </a:rPr>
              <a:t>( ) </a:t>
            </a:r>
            <a:r>
              <a:rPr lang="en-US" sz="2000" dirty="0">
                <a:latin typeface="Times New Roman" pitchFamily="18" charset="0"/>
                <a:cs typeface="Times New Roman" pitchFamily="18" charset="0"/>
              </a:rPr>
              <a:t>is called whenever you tap and hold a view for a few seconds.</a:t>
            </a:r>
          </a:p>
          <a:p>
            <a:pPr marL="568325" lvl="2" indent="-166688"/>
            <a:r>
              <a:rPr lang="en-US" sz="1400" dirty="0">
                <a:latin typeface="Times New Roman" pitchFamily="18" charset="0"/>
                <a:cs typeface="Times New Roman" pitchFamily="18" charset="0"/>
              </a:rPr>
              <a:t>In this method call </a:t>
            </a:r>
            <a:r>
              <a:rPr lang="en-US" sz="1400" dirty="0" err="1">
                <a:latin typeface="Times New Roman" pitchFamily="18" charset="0"/>
                <a:cs typeface="Times New Roman" pitchFamily="18" charset="0"/>
              </a:rPr>
              <a:t>CreateMenu</a:t>
            </a:r>
            <a:r>
              <a:rPr lang="en-US" sz="1400" dirty="0">
                <a:latin typeface="Times New Roman" pitchFamily="18" charset="0"/>
                <a:cs typeface="Times New Roman" pitchFamily="18" charset="0"/>
              </a:rPr>
              <a:t>( ) method to create a context menu.</a:t>
            </a:r>
          </a:p>
          <a:p>
            <a:pPr lvl="1"/>
            <a:r>
              <a:rPr lang="en-US" sz="1800" dirty="0">
                <a:latin typeface="Times New Roman" pitchFamily="18" charset="0"/>
                <a:cs typeface="Times New Roman" pitchFamily="18" charset="0"/>
              </a:rPr>
              <a:t>An item selection from context menu calls </a:t>
            </a:r>
            <a:r>
              <a:rPr lang="en-US" sz="1800" b="1" dirty="0" err="1">
                <a:latin typeface="Times New Roman" pitchFamily="18" charset="0"/>
                <a:cs typeface="Times New Roman" pitchFamily="18" charset="0"/>
              </a:rPr>
              <a:t>onContextItemSelected</a:t>
            </a:r>
            <a:r>
              <a:rPr lang="en-US" sz="1800" b="1" dirty="0">
                <a:latin typeface="Times New Roman" pitchFamily="18" charset="0"/>
                <a:cs typeface="Times New Roman" pitchFamily="18" charset="0"/>
              </a:rPr>
              <a:t>( ) </a:t>
            </a:r>
            <a:r>
              <a:rPr lang="en-US" sz="1800" dirty="0">
                <a:latin typeface="Times New Roman" pitchFamily="18" charset="0"/>
                <a:cs typeface="Times New Roman" pitchFamily="18" charset="0"/>
              </a:rPr>
              <a:t>method.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algn="ctr"/>
            <a:r>
              <a:rPr lang="en-US" sz="2800" b="1">
                <a:solidFill>
                  <a:srgbClr val="FF0000"/>
                </a:solidFill>
                <a:latin typeface="Times New Roman" pitchFamily="18" charset="0"/>
                <a:cs typeface="Times New Roman" pitchFamily="18" charset="0"/>
              </a:rPr>
              <a:t>Application Class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solidFill>
                  <a:srgbClr val="0E02AA"/>
                </a:solidFill>
              </a:rPr>
              <a:pPr/>
              <a:t>151</a:t>
            </a:fld>
            <a:endParaRPr lang="en-US" dirty="0">
              <a:solidFill>
                <a:srgbClr val="0E02AA"/>
              </a:solidFill>
            </a:endParaRPr>
          </a:p>
        </p:txBody>
      </p:sp>
      <p:sp>
        <p:nvSpPr>
          <p:cNvPr id="3" name="Content Placeholder 2"/>
          <p:cNvSpPr>
            <a:spLocks noGrp="1"/>
          </p:cNvSpPr>
          <p:nvPr>
            <p:ph sz="quarter" idx="1"/>
          </p:nvPr>
        </p:nvSpPr>
        <p:spPr>
          <a:xfrm>
            <a:off x="152400" y="762000"/>
            <a:ext cx="8763000" cy="5867400"/>
          </a:xfrm>
        </p:spPr>
        <p:txBody>
          <a:bodyPr/>
          <a:lstStyle/>
          <a:p>
            <a:pPr>
              <a:buNone/>
            </a:pPr>
            <a:r>
              <a:rPr lang="en-US" dirty="0">
                <a:solidFill>
                  <a:srgbClr val="FF0000"/>
                </a:solidFill>
              </a:rPr>
              <a:t> </a:t>
            </a:r>
            <a:endParaRPr lang="en-US" dirty="0">
              <a:solidFill>
                <a:srgbClr val="0E02AA"/>
              </a:solidFill>
            </a:endParaRPr>
          </a:p>
          <a:p>
            <a:pPr>
              <a:buNone/>
            </a:pPr>
            <a:endParaRPr lang="en-US" dirty="0">
              <a:solidFill>
                <a:srgbClr val="0E02AA"/>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152</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E02AA"/>
              </a:solidFill>
              <a:latin typeface="Bodoni MT Black" pitchFamily="18" charset="0"/>
            </a:endParaRPr>
          </a:p>
        </p:txBody>
      </p:sp>
      <p:sp>
        <p:nvSpPr>
          <p:cNvPr id="6" name="TextBox 5"/>
          <p:cNvSpPr txBox="1"/>
          <p:nvPr/>
        </p:nvSpPr>
        <p:spPr>
          <a:xfrm>
            <a:off x="1828800" y="3048000"/>
            <a:ext cx="6248400" cy="3046988"/>
          </a:xfrm>
          <a:prstGeom prst="rect">
            <a:avLst/>
          </a:prstGeom>
          <a:noFill/>
        </p:spPr>
        <p:txBody>
          <a:bodyPr wrap="square" rtlCol="0">
            <a:spAutoFit/>
          </a:bodyPr>
          <a:lstStyle/>
          <a:p>
            <a:pPr marL="342900" indent="-342900">
              <a:buAutoNum type="arabicPeriod"/>
            </a:pPr>
            <a:endParaRPr lang="en-US" sz="2400" dirty="0"/>
          </a:p>
          <a:p>
            <a:pPr marL="342900" indent="-342900">
              <a:buAutoNum type="arabicPeriod"/>
            </a:pPr>
            <a:r>
              <a:rPr lang="en-US" sz="2400" dirty="0"/>
              <a:t>ViewGroups</a:t>
            </a:r>
          </a:p>
          <a:p>
            <a:pPr marL="342900" indent="-342900">
              <a:buFontTx/>
              <a:buAutoNum type="arabicPeriod"/>
            </a:pPr>
            <a:r>
              <a:rPr lang="en-US" sz="2400" dirty="0"/>
              <a:t>  </a:t>
            </a:r>
            <a:r>
              <a:rPr lang="en-US" sz="2400" dirty="0" err="1"/>
              <a:t>Listviews</a:t>
            </a:r>
            <a:endParaRPr lang="en-US" sz="2400" dirty="0"/>
          </a:p>
          <a:p>
            <a:pPr marL="342900" indent="-342900">
              <a:buAutoNum type="arabicPeriod"/>
            </a:pPr>
            <a:r>
              <a:rPr lang="en-US" sz="2400" dirty="0"/>
              <a:t>Adapting to Display orientation,</a:t>
            </a:r>
          </a:p>
          <a:p>
            <a:pPr marL="342900" indent="-342900">
              <a:buAutoNum type="arabicPeriod"/>
            </a:pPr>
            <a:r>
              <a:rPr lang="en-US" sz="2400" dirty="0"/>
              <a:t> Managing Changes to Screen Orientation</a:t>
            </a:r>
          </a:p>
          <a:p>
            <a:pPr marL="342900" indent="-342900">
              <a:buFontTx/>
              <a:buAutoNum type="arabicPeriod"/>
            </a:pPr>
            <a:r>
              <a:rPr lang="en-US" sz="2400" dirty="0"/>
              <a:t> using Adapters.</a:t>
            </a:r>
          </a:p>
          <a:p>
            <a:pPr marL="342900" indent="-342900"/>
            <a:endParaRPr lang="en-US" sz="2400" dirty="0"/>
          </a:p>
          <a:p>
            <a:pPr marL="342900" indent="-342900">
              <a:buFontTx/>
              <a:buAutoNum type="arabicPeriod"/>
            </a:pPr>
            <a:r>
              <a:rPr lang="en-US" sz="2400" dirty="0"/>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ViewGroups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153</a:t>
            </a:fld>
            <a:endParaRPr lang="en-US"/>
          </a:p>
        </p:txBody>
      </p:sp>
      <p:sp>
        <p:nvSpPr>
          <p:cNvPr id="5" name="Content Placeholder 4"/>
          <p:cNvSpPr>
            <a:spLocks noGrp="1"/>
          </p:cNvSpPr>
          <p:nvPr>
            <p:ph sz="quarter" idx="1"/>
          </p:nvPr>
        </p:nvSpPr>
        <p:spPr>
          <a:xfrm>
            <a:off x="381000" y="685800"/>
            <a:ext cx="8305800" cy="5867400"/>
          </a:xfrm>
        </p:spPr>
        <p:txBody>
          <a:bodyPr/>
          <a:lstStyle/>
          <a:p>
            <a:r>
              <a:rPr lang="en-US" dirty="0"/>
              <a:t>A </a:t>
            </a:r>
            <a:r>
              <a:rPr lang="en-US" dirty="0" err="1"/>
              <a:t>ViewGroup</a:t>
            </a:r>
            <a:r>
              <a:rPr lang="en-US" dirty="0"/>
              <a:t> is a invisible container for one or more views.</a:t>
            </a:r>
          </a:p>
          <a:p>
            <a:r>
              <a:rPr lang="en-US" dirty="0"/>
              <a:t> A Layout is also a </a:t>
            </a:r>
            <a:r>
              <a:rPr lang="en-US" dirty="0" err="1"/>
              <a:t>ViewGroup</a:t>
            </a:r>
            <a:endParaRPr lang="en-US" dirty="0"/>
          </a:p>
          <a:p>
            <a:r>
              <a:rPr lang="en-US" dirty="0"/>
              <a:t> Examples for ViewGroups are: </a:t>
            </a:r>
            <a:r>
              <a:rPr lang="en-US" dirty="0" err="1"/>
              <a:t>RadioGroup</a:t>
            </a:r>
            <a:r>
              <a:rPr lang="en-US" dirty="0"/>
              <a:t>, ScrollView and all Layouts.</a:t>
            </a:r>
          </a:p>
          <a:p>
            <a:r>
              <a:rPr lang="en-US" dirty="0"/>
              <a:t> A </a:t>
            </a:r>
            <a:r>
              <a:rPr lang="en-US" dirty="0" err="1"/>
              <a:t>ViewGroup</a:t>
            </a:r>
            <a:r>
              <a:rPr lang="en-US" dirty="0"/>
              <a:t> derives from </a:t>
            </a:r>
            <a:r>
              <a:rPr lang="en-US" dirty="0" err="1"/>
              <a:t>android.view.ViewGroup</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ViewGroups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154</a:t>
            </a:fld>
            <a:endParaRPr lang="en-US"/>
          </a:p>
        </p:txBody>
      </p:sp>
      <p:sp>
        <p:nvSpPr>
          <p:cNvPr id="5" name="Content Placeholder 4"/>
          <p:cNvSpPr>
            <a:spLocks noGrp="1"/>
          </p:cNvSpPr>
          <p:nvPr>
            <p:ph sz="quarter" idx="1"/>
          </p:nvPr>
        </p:nvSpPr>
        <p:spPr>
          <a:xfrm>
            <a:off x="381000" y="685800"/>
            <a:ext cx="8305800" cy="5867400"/>
          </a:xfrm>
        </p:spPr>
        <p:txBody>
          <a:bodyPr/>
          <a:lstStyle/>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514488" y="1295400"/>
            <a:ext cx="8248511" cy="4337395"/>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Adapting to Display Orientation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155</a:t>
            </a:fld>
            <a:endParaRPr lang="en-US"/>
          </a:p>
        </p:txBody>
      </p:sp>
      <p:sp>
        <p:nvSpPr>
          <p:cNvPr id="5" name="Content Placeholder 4"/>
          <p:cNvSpPr>
            <a:spLocks noGrp="1"/>
          </p:cNvSpPr>
          <p:nvPr>
            <p:ph sz="quarter" idx="1"/>
          </p:nvPr>
        </p:nvSpPr>
        <p:spPr>
          <a:xfrm>
            <a:off x="0" y="685800"/>
            <a:ext cx="9144000" cy="5867400"/>
          </a:xfrm>
        </p:spPr>
        <p:txBody>
          <a:bodyPr/>
          <a:lstStyle/>
          <a:p>
            <a:r>
              <a:rPr lang="en-US" dirty="0"/>
              <a:t> Android supports two orientations:  1.   Portrait</a:t>
            </a:r>
          </a:p>
          <a:p>
            <a:pPr lvl="5">
              <a:buNone/>
            </a:pPr>
            <a:r>
              <a:rPr lang="en-US" dirty="0"/>
              <a:t>					</a:t>
            </a:r>
            <a:r>
              <a:rPr lang="en-US" sz="2600" dirty="0"/>
              <a:t> 2.   Landscape</a:t>
            </a:r>
          </a:p>
          <a:p>
            <a:pPr marL="682625" lvl="5" indent="-395288">
              <a:buFont typeface="Wingdings" pitchFamily="2" charset="2"/>
              <a:buChar char="Ø"/>
            </a:pPr>
            <a:r>
              <a:rPr lang="en-US" sz="2600" dirty="0"/>
              <a:t>When you change the orientation of the device, your current activity is actually destroyed and then re-created.</a:t>
            </a:r>
          </a:p>
          <a:p>
            <a:pPr marL="682625" lvl="5" indent="-682625">
              <a:buNone/>
            </a:pPr>
            <a:r>
              <a:rPr lang="en-US" sz="2600" dirty="0"/>
              <a:t>Two techniques for handling display orientations:</a:t>
            </a:r>
          </a:p>
          <a:p>
            <a:pPr marL="682625" lvl="5" indent="-395288">
              <a:buFont typeface="+mj-lt"/>
              <a:buAutoNum type="arabicParenR"/>
            </a:pPr>
            <a:r>
              <a:rPr lang="en-US" sz="2600" dirty="0"/>
              <a:t>Anchoring  </a:t>
            </a:r>
            <a:r>
              <a:rPr lang="en-US" sz="2600" dirty="0">
                <a:sym typeface="Wingdings" pitchFamily="2" charset="2"/>
              </a:rPr>
              <a:t> fixing the views to the four edges of the screen. When the screen orientation changes, the views can anchor to the edges neatly.</a:t>
            </a:r>
            <a:endParaRPr lang="en-US" sz="2600" dirty="0"/>
          </a:p>
          <a:p>
            <a:pPr marL="682625" lvl="5" indent="-395288">
              <a:buFont typeface="+mj-lt"/>
              <a:buAutoNum type="arabicParenR"/>
            </a:pPr>
            <a:r>
              <a:rPr lang="en-US" sz="2600" dirty="0"/>
              <a:t>Resizing &amp; Repositioning  </a:t>
            </a:r>
            <a:r>
              <a:rPr lang="en-US" sz="2600" dirty="0">
                <a:sym typeface="Wingdings" pitchFamily="2" charset="2"/>
              </a:rPr>
              <a:t> Resizing and Repositioning each and every view according to the current screen orientation. This is the effective technique.</a:t>
            </a:r>
            <a:endParaRPr lang="en-US" sz="2600">
              <a:sym typeface="Wingdings" pitchFamily="2" charset="2"/>
            </a:endParaRPr>
          </a:p>
          <a:p>
            <a:pPr marL="682625" lvl="5" indent="-395288">
              <a:buNone/>
            </a:pPr>
            <a:endParaRPr lang="en-US" sz="2600" dirty="0"/>
          </a:p>
          <a:p>
            <a:pPr marL="682625" lvl="5" indent="-682625">
              <a:buNone/>
            </a:pPr>
            <a:endParaRPr lang="en-US" sz="2600" dirty="0"/>
          </a:p>
          <a:p>
            <a:pPr marL="682625" lvl="5" indent="-682625">
              <a:buNone/>
            </a:pPr>
            <a:endParaRPr lang="en-US" sz="26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Controlling orientation of Activity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156</a:t>
            </a:fld>
            <a:endParaRPr lang="en-US"/>
          </a:p>
        </p:txBody>
      </p:sp>
      <p:sp>
        <p:nvSpPr>
          <p:cNvPr id="5" name="Content Placeholder 4"/>
          <p:cNvSpPr>
            <a:spLocks noGrp="1"/>
          </p:cNvSpPr>
          <p:nvPr>
            <p:ph sz="quarter" idx="1"/>
          </p:nvPr>
        </p:nvSpPr>
        <p:spPr>
          <a:xfrm>
            <a:off x="0" y="685800"/>
            <a:ext cx="9144000" cy="5867400"/>
          </a:xfrm>
        </p:spPr>
        <p:txBody>
          <a:bodyPr/>
          <a:lstStyle/>
          <a:p>
            <a:r>
              <a:rPr lang="en-US" dirty="0"/>
              <a:t> </a:t>
            </a:r>
            <a:r>
              <a:rPr lang="en-US" sz="2400" dirty="0">
                <a:latin typeface="Andalus" pitchFamily="18" charset="-78"/>
                <a:cs typeface="Andalus" pitchFamily="18" charset="-78"/>
              </a:rPr>
              <a:t>setting the screen orientation to landscape:</a:t>
            </a:r>
          </a:p>
          <a:p>
            <a:pPr>
              <a:buNone/>
            </a:pPr>
            <a:r>
              <a:rPr lang="en-US" sz="2400" b="1" dirty="0">
                <a:latin typeface="Times New Roman" pitchFamily="18" charset="0"/>
                <a:cs typeface="Times New Roman" pitchFamily="18" charset="0"/>
              </a:rPr>
              <a:t>1) In </a:t>
            </a:r>
            <a:r>
              <a:rPr lang="en-US" sz="2400" b="1" dirty="0" err="1">
                <a:latin typeface="Times New Roman" pitchFamily="18" charset="0"/>
                <a:cs typeface="Times New Roman" pitchFamily="18" charset="0"/>
              </a:rPr>
              <a:t>onCreate</a:t>
            </a:r>
            <a:r>
              <a:rPr lang="en-US" sz="2400" b="1" dirty="0">
                <a:latin typeface="Times New Roman" pitchFamily="18" charset="0"/>
                <a:cs typeface="Times New Roman" pitchFamily="18" charset="0"/>
              </a:rPr>
              <a:t>() method:</a:t>
            </a:r>
          </a:p>
          <a:p>
            <a:pPr>
              <a:buNone/>
            </a:pPr>
            <a:r>
              <a:rPr lang="en-US" sz="2400" dirty="0">
                <a:latin typeface="Times New Roman" pitchFamily="18" charset="0"/>
                <a:cs typeface="Times New Roman" pitchFamily="18" charset="0"/>
              </a:rPr>
              <a:t>//---change to landscape mode---</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setRequestedOrientation</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ActivityInfo.SCREEN_ORIENTATION_LANDSCAPE</a:t>
            </a:r>
            <a:r>
              <a:rPr lang="en-US" sz="2400" dirty="0">
                <a:latin typeface="Times New Roman" pitchFamily="18" charset="0"/>
                <a:cs typeface="Times New Roman" pitchFamily="18" charset="0"/>
              </a:rPr>
              <a:t>); </a:t>
            </a:r>
          </a:p>
          <a:p>
            <a:pPr>
              <a:buNone/>
            </a:pPr>
            <a:r>
              <a:rPr lang="en-US" sz="2400" b="1" dirty="0">
                <a:latin typeface="Times New Roman" pitchFamily="18" charset="0"/>
                <a:cs typeface="Times New Roman" pitchFamily="18" charset="0"/>
                <a:sym typeface="Wingdings" pitchFamily="2" charset="2"/>
              </a:rPr>
              <a:t>			Or </a:t>
            </a:r>
          </a:p>
          <a:p>
            <a:pPr marL="457200" indent="-457200">
              <a:buAutoNum type="arabicParenR" startAt="2"/>
            </a:pPr>
            <a:r>
              <a:rPr lang="en-US" sz="2400" b="1" dirty="0">
                <a:latin typeface="Times New Roman" pitchFamily="18" charset="0"/>
                <a:cs typeface="Times New Roman" pitchFamily="18" charset="0"/>
                <a:sym typeface="Wingdings" pitchFamily="2" charset="2"/>
              </a:rPr>
              <a:t>in AndroidManifest.xml file:</a:t>
            </a:r>
          </a:p>
          <a:p>
            <a:pPr marL="457200" indent="-457200">
              <a:buNone/>
            </a:pPr>
            <a:r>
              <a:rPr lang="en-US" sz="2400" b="1" dirty="0">
                <a:latin typeface="Times New Roman" pitchFamily="18" charset="0"/>
                <a:cs typeface="Times New Roman" pitchFamily="18" charset="0"/>
                <a:sym typeface="Wingdings" pitchFamily="2" charset="2"/>
              </a:rPr>
              <a:t>		</a:t>
            </a:r>
            <a:r>
              <a:rPr lang="en-US" b="1" dirty="0">
                <a:sym typeface="Wingdings" pitchFamily="2" charset="2"/>
              </a:rPr>
              <a:t>&lt;activity</a:t>
            </a:r>
          </a:p>
          <a:p>
            <a:pPr>
              <a:buNone/>
            </a:pP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android:screenOrientation</a:t>
            </a:r>
            <a:r>
              <a:rPr lang="en-US" sz="2400" dirty="0">
                <a:latin typeface="Times New Roman" pitchFamily="18" charset="0"/>
                <a:cs typeface="Times New Roman" pitchFamily="18" charset="0"/>
              </a:rPr>
              <a:t>="landscape“&gt; </a:t>
            </a:r>
            <a:endParaRPr lang="en-US" sz="2400" dirty="0">
              <a:latin typeface="Times New Roman" pitchFamily="18" charset="0"/>
              <a:cs typeface="Times New Roman" pitchFamily="18" charset="0"/>
              <a:sym typeface="Wingdings" pitchFamily="2" charset="2"/>
            </a:endParaRPr>
          </a:p>
          <a:p>
            <a:pPr marL="682625" lvl="5" indent="-395288">
              <a:buNone/>
            </a:pPr>
            <a:r>
              <a:rPr lang="en-US" sz="2600" b="1" dirty="0">
                <a:sym typeface="Wingdings" pitchFamily="2" charset="2"/>
              </a:rPr>
              <a:t>         &lt;/activity&gt;</a:t>
            </a:r>
          </a:p>
          <a:p>
            <a:pPr marL="682625" lvl="5" indent="-682625">
              <a:buNone/>
            </a:pPr>
            <a:endParaRPr lang="en-US" sz="2600" dirty="0"/>
          </a:p>
          <a:p>
            <a:pPr marL="682625" lvl="5" indent="-682625">
              <a:buNone/>
            </a:pPr>
            <a:endParaRPr lang="en-US" sz="26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Detecting orientation changes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157</a:t>
            </a:fld>
            <a:endParaRPr lang="en-US"/>
          </a:p>
        </p:txBody>
      </p:sp>
      <p:sp>
        <p:nvSpPr>
          <p:cNvPr id="5" name="Content Placeholder 4"/>
          <p:cNvSpPr>
            <a:spLocks noGrp="1"/>
          </p:cNvSpPr>
          <p:nvPr>
            <p:ph sz="quarter" idx="1"/>
          </p:nvPr>
        </p:nvSpPr>
        <p:spPr>
          <a:xfrm>
            <a:off x="0" y="685800"/>
            <a:ext cx="9144000" cy="5867400"/>
          </a:xfrm>
        </p:spPr>
        <p:txBody>
          <a:bodyPr>
            <a:normAutofit lnSpcReduction="10000"/>
          </a:bodyPr>
          <a:lstStyle/>
          <a:p>
            <a:r>
              <a:rPr lang="en-US" b="1" dirty="0"/>
              <a:t> in </a:t>
            </a:r>
            <a:r>
              <a:rPr lang="en-US" b="1" dirty="0" err="1"/>
              <a:t>onCreate</a:t>
            </a:r>
            <a:r>
              <a:rPr lang="en-US" b="1" dirty="0"/>
              <a:t>() method:</a:t>
            </a:r>
            <a:endParaRPr lang="en-US" sz="2600" b="1" dirty="0">
              <a:sym typeface="Wingdings" pitchFamily="2" charset="2"/>
            </a:endParaRPr>
          </a:p>
          <a:p>
            <a:pPr>
              <a:buNone/>
            </a:pPr>
            <a:r>
              <a:rPr lang="en-US" sz="2800" dirty="0"/>
              <a:t>@Override</a:t>
            </a:r>
          </a:p>
          <a:p>
            <a:pPr>
              <a:buNone/>
            </a:pPr>
            <a:r>
              <a:rPr lang="en-US" sz="2800" dirty="0"/>
              <a:t>protected void </a:t>
            </a:r>
            <a:r>
              <a:rPr lang="en-US" sz="2800" b="1" dirty="0" err="1"/>
              <a:t>onCreate</a:t>
            </a:r>
            <a:r>
              <a:rPr lang="en-US" sz="2800" dirty="0"/>
              <a:t>(Bundle </a:t>
            </a:r>
            <a:r>
              <a:rPr lang="en-US" sz="2800" dirty="0" err="1"/>
              <a:t>savedInstanceState</a:t>
            </a:r>
            <a:r>
              <a:rPr lang="en-US" sz="2800" dirty="0"/>
              <a:t>) {</a:t>
            </a:r>
          </a:p>
          <a:p>
            <a:pPr lvl="1">
              <a:buNone/>
            </a:pPr>
            <a:r>
              <a:rPr lang="en-US" dirty="0" err="1"/>
              <a:t>super.onCreate</a:t>
            </a:r>
            <a:r>
              <a:rPr lang="en-US" dirty="0"/>
              <a:t>(</a:t>
            </a:r>
            <a:r>
              <a:rPr lang="en-US" dirty="0" err="1"/>
              <a:t>savedInstanceState</a:t>
            </a:r>
            <a:r>
              <a:rPr lang="en-US" dirty="0"/>
              <a:t>);</a:t>
            </a:r>
          </a:p>
          <a:p>
            <a:pPr lvl="1">
              <a:buNone/>
            </a:pPr>
            <a:r>
              <a:rPr lang="en-US" dirty="0" err="1"/>
              <a:t>setContentView</a:t>
            </a:r>
            <a:r>
              <a:rPr lang="en-US" dirty="0"/>
              <a:t>(</a:t>
            </a:r>
            <a:r>
              <a:rPr lang="en-US" dirty="0" err="1"/>
              <a:t>R.layout.activity_main</a:t>
            </a:r>
            <a:r>
              <a:rPr lang="en-US" dirty="0"/>
              <a:t>);</a:t>
            </a:r>
          </a:p>
          <a:p>
            <a:pPr lvl="1">
              <a:buNone/>
            </a:pPr>
            <a:r>
              <a:rPr lang="en-US" b="1" dirty="0"/>
              <a:t>if(</a:t>
            </a:r>
            <a:r>
              <a:rPr lang="en-US" b="1" dirty="0" err="1"/>
              <a:t>getResources</a:t>
            </a:r>
            <a:r>
              <a:rPr lang="en-US" b="1" dirty="0"/>
              <a:t>().</a:t>
            </a:r>
            <a:r>
              <a:rPr lang="en-US" b="1" dirty="0" err="1"/>
              <a:t>getConfiguration</a:t>
            </a:r>
            <a:r>
              <a:rPr lang="en-US" b="1" dirty="0"/>
              <a:t>().orientation == Configuration</a:t>
            </a:r>
          </a:p>
          <a:p>
            <a:pPr lvl="1">
              <a:buNone/>
            </a:pPr>
            <a:r>
              <a:rPr lang="en-US" b="1" dirty="0"/>
              <a:t>.ORIENTATION_LANDSCAPE) </a:t>
            </a:r>
            <a:r>
              <a:rPr lang="en-US" dirty="0"/>
              <a:t>{</a:t>
            </a:r>
          </a:p>
          <a:p>
            <a:pPr lvl="1">
              <a:buNone/>
            </a:pPr>
            <a:r>
              <a:rPr lang="en-US" dirty="0" err="1"/>
              <a:t>Log.d</a:t>
            </a:r>
            <a:r>
              <a:rPr lang="en-US" dirty="0"/>
              <a:t>("</a:t>
            </a:r>
            <a:r>
              <a:rPr lang="en-US" dirty="0" err="1"/>
              <a:t>StateInfo</a:t>
            </a:r>
            <a:r>
              <a:rPr lang="en-US" dirty="0"/>
              <a:t>", "Landscape");</a:t>
            </a:r>
          </a:p>
          <a:p>
            <a:pPr lvl="1">
              <a:buNone/>
            </a:pPr>
            <a:r>
              <a:rPr lang="en-US" dirty="0"/>
              <a:t>}else if(</a:t>
            </a:r>
            <a:r>
              <a:rPr lang="en-US" dirty="0" err="1"/>
              <a:t>getResources</a:t>
            </a:r>
            <a:r>
              <a:rPr lang="en-US" dirty="0"/>
              <a:t>().</a:t>
            </a:r>
            <a:r>
              <a:rPr lang="en-US" dirty="0" err="1"/>
              <a:t>getConfiguration</a:t>
            </a:r>
            <a:r>
              <a:rPr lang="en-US" dirty="0"/>
              <a:t>().orientation == Configuration</a:t>
            </a:r>
          </a:p>
          <a:p>
            <a:pPr lvl="1">
              <a:buNone/>
            </a:pPr>
            <a:r>
              <a:rPr lang="en-US" dirty="0"/>
              <a:t>.ORIENTATION_PORTRAIT){</a:t>
            </a:r>
          </a:p>
          <a:p>
            <a:pPr lvl="1">
              <a:buNone/>
            </a:pPr>
            <a:r>
              <a:rPr lang="en-US" dirty="0" err="1"/>
              <a:t>Log.d</a:t>
            </a:r>
            <a:r>
              <a:rPr lang="en-US" dirty="0"/>
              <a:t>("</a:t>
            </a:r>
            <a:r>
              <a:rPr lang="en-US" dirty="0" err="1"/>
              <a:t>StateInfo</a:t>
            </a:r>
            <a:r>
              <a:rPr lang="en-US" dirty="0"/>
              <a:t>", "Portrait");</a:t>
            </a:r>
          </a:p>
          <a:p>
            <a:pPr>
              <a:buNone/>
            </a:pPr>
            <a:r>
              <a:rPr lang="en-US" sz="2800" dirty="0"/>
              <a:t>}</a:t>
            </a:r>
          </a:p>
          <a:p>
            <a:pPr>
              <a:buNone/>
            </a:pPr>
            <a:r>
              <a:rPr lang="en-US" sz="2800" dirty="0"/>
              <a:t>}</a:t>
            </a:r>
            <a:endParaRPr lang="en-US" sz="8800" dirty="0"/>
          </a:p>
          <a:p>
            <a:pPr marL="682625" lvl="5" indent="-682625">
              <a:buNone/>
            </a:pPr>
            <a:endParaRPr lang="en-US" sz="26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ListView</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158</a:t>
            </a:fld>
            <a:endParaRPr lang="en-US"/>
          </a:p>
        </p:txBody>
      </p:sp>
      <p:sp>
        <p:nvSpPr>
          <p:cNvPr id="5" name="Content Placeholder 4"/>
          <p:cNvSpPr>
            <a:spLocks noGrp="1"/>
          </p:cNvSpPr>
          <p:nvPr>
            <p:ph sz="quarter" idx="1"/>
          </p:nvPr>
        </p:nvSpPr>
        <p:spPr>
          <a:xfrm>
            <a:off x="381000" y="685800"/>
            <a:ext cx="8305800" cy="5867400"/>
          </a:xfrm>
        </p:spPr>
        <p:txBody>
          <a:bodyPr/>
          <a:lstStyle/>
          <a:p>
            <a:r>
              <a:rPr lang="en-US" dirty="0"/>
              <a:t>List views are views that enable you to display a long list of items. </a:t>
            </a:r>
          </a:p>
          <a:p>
            <a:r>
              <a:rPr lang="en-US" dirty="0"/>
              <a:t>Two types of List Views </a:t>
            </a:r>
            <a:r>
              <a:rPr lang="en-US" dirty="0">
                <a:sym typeface="Wingdings" pitchFamily="2" charset="2"/>
              </a:rPr>
              <a:t> </a:t>
            </a:r>
            <a:r>
              <a:rPr lang="en-US" dirty="0" err="1">
                <a:sym typeface="Wingdings" pitchFamily="2" charset="2"/>
              </a:rPr>
              <a:t>ListView</a:t>
            </a:r>
            <a:r>
              <a:rPr lang="en-US" dirty="0">
                <a:sym typeface="Wingdings" pitchFamily="2" charset="2"/>
              </a:rPr>
              <a:t> &amp; </a:t>
            </a:r>
            <a:r>
              <a:rPr lang="en-US" dirty="0" err="1">
                <a:sym typeface="Wingdings" pitchFamily="2" charset="2"/>
              </a:rPr>
              <a:t>SpinnerView</a:t>
            </a:r>
            <a:endParaRPr lang="en-US" dirty="0">
              <a:sym typeface="Wingdings" pitchFamily="2" charset="2"/>
            </a:endParaRPr>
          </a:p>
          <a:p>
            <a:r>
              <a:rPr lang="en-US" dirty="0">
                <a:sym typeface="Wingdings" pitchFamily="2" charset="2"/>
              </a:rPr>
              <a:t>Spinner view displays a single item from the list at a time.</a:t>
            </a:r>
          </a:p>
          <a:p>
            <a:r>
              <a:rPr lang="en-US" dirty="0">
                <a:sym typeface="Wingdings" pitchFamily="2" charset="2"/>
              </a:rPr>
              <a:t>List view displays more items at a time.</a:t>
            </a:r>
            <a:r>
              <a:rPr lang="en-US" dirty="0"/>
              <a:t>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159</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E02AA"/>
                </a:solidFill>
                <a:latin typeface="Bodoni MT Black" pitchFamily="18" charset="0"/>
              </a:rPr>
              <a:t>Spinner</a:t>
            </a:r>
            <a:endParaRPr lang="en-US" sz="2800" b="1" dirty="0">
              <a:solidFill>
                <a:srgbClr val="0E02AA"/>
              </a:solidFill>
              <a:latin typeface="Bodoni MT Black"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fontScale="90000"/>
          </a:bodyPr>
          <a:lstStyle/>
          <a:p>
            <a:pPr algn="ctr"/>
            <a:r>
              <a:rPr lang="en-US" cap="none" dirty="0">
                <a:solidFill>
                  <a:schemeClr val="accent3"/>
                </a:solidFill>
              </a:rPr>
              <a:t>Android features </a:t>
            </a:r>
            <a:r>
              <a:rPr lang="en-US" cap="none" dirty="0" err="1">
                <a:solidFill>
                  <a:schemeClr val="accent3"/>
                </a:solidFill>
              </a:rPr>
              <a:t>contd</a:t>
            </a:r>
            <a:r>
              <a:rPr lang="en-US" cap="none" dirty="0">
                <a:solidFill>
                  <a:schemeClr val="accent3"/>
                </a:solidFill>
              </a:rPr>
              <a:t>…</a:t>
            </a:r>
          </a:p>
        </p:txBody>
      </p:sp>
      <p:sp>
        <p:nvSpPr>
          <p:cNvPr id="5" name="Slide Number Placeholder 4"/>
          <p:cNvSpPr>
            <a:spLocks noGrp="1"/>
          </p:cNvSpPr>
          <p:nvPr>
            <p:ph type="sldNum" sz="quarter" idx="12"/>
          </p:nvPr>
        </p:nvSpPr>
        <p:spPr/>
        <p:txBody>
          <a:bodyPr/>
          <a:lstStyle/>
          <a:p>
            <a:fld id="{0896AEB2-E4BA-4B09-8EE0-24E347BD55C0}" type="slidenum">
              <a:rPr lang="en-US" smtClean="0"/>
              <a:pPr/>
              <a:t>16</a:t>
            </a:fld>
            <a:endParaRPr lang="en-US"/>
          </a:p>
        </p:txBody>
      </p:sp>
      <p:sp>
        <p:nvSpPr>
          <p:cNvPr id="3" name="Content Placeholder 2"/>
          <p:cNvSpPr>
            <a:spLocks noGrp="1"/>
          </p:cNvSpPr>
          <p:nvPr>
            <p:ph sz="quarter" idx="1"/>
          </p:nvPr>
        </p:nvSpPr>
        <p:spPr>
          <a:xfrm>
            <a:off x="228600" y="762000"/>
            <a:ext cx="8534400" cy="5638800"/>
          </a:xfrm>
        </p:spPr>
        <p:txBody>
          <a:bodyPr>
            <a:normAutofit lnSpcReduction="10000"/>
          </a:bodyPr>
          <a:lstStyle/>
          <a:p>
            <a:pPr>
              <a:buFont typeface="Wingdings" pitchFamily="2" charset="2"/>
              <a:buChar char="§"/>
            </a:pPr>
            <a:r>
              <a:rPr lang="en-US" dirty="0">
                <a:solidFill>
                  <a:schemeClr val="accent3"/>
                </a:solidFill>
              </a:rPr>
              <a:t>Messaging :</a:t>
            </a:r>
            <a:r>
              <a:rPr lang="en-US" dirty="0"/>
              <a:t> SMS, MMS, C2DM (Cloud to Device Messaging) </a:t>
            </a:r>
          </a:p>
          <a:p>
            <a:pPr>
              <a:buFont typeface="Wingdings" pitchFamily="2" charset="2"/>
              <a:buChar char="§"/>
            </a:pPr>
            <a:r>
              <a:rPr lang="en-US" dirty="0"/>
              <a:t>Multiple Language Support </a:t>
            </a:r>
          </a:p>
          <a:p>
            <a:pPr>
              <a:buFont typeface="Wingdings" pitchFamily="2" charset="2"/>
              <a:buChar char="§"/>
            </a:pPr>
            <a:r>
              <a:rPr lang="en-US" dirty="0">
                <a:solidFill>
                  <a:schemeClr val="accent3"/>
                </a:solidFill>
              </a:rPr>
              <a:t>Web browser:  </a:t>
            </a:r>
            <a:r>
              <a:rPr lang="en-US" dirty="0"/>
              <a:t>based on open source WebKit layout engine with Chrome’s V8 Java Script engine.</a:t>
            </a:r>
          </a:p>
          <a:p>
            <a:pPr>
              <a:buFont typeface="Wingdings" pitchFamily="2" charset="2"/>
              <a:buChar char="§"/>
            </a:pPr>
            <a:r>
              <a:rPr lang="en-US" dirty="0">
                <a:solidFill>
                  <a:schemeClr val="accent3"/>
                </a:solidFill>
              </a:rPr>
              <a:t>Java Support </a:t>
            </a:r>
            <a:r>
              <a:rPr lang="en-US" dirty="0"/>
              <a:t>– Android apps are written in Java. Dalvik executables are run on Dalvik VM.</a:t>
            </a:r>
          </a:p>
          <a:p>
            <a:pPr>
              <a:buFont typeface="Wingdings" pitchFamily="2" charset="2"/>
              <a:buChar char="§"/>
            </a:pPr>
            <a:r>
              <a:rPr lang="en-US" dirty="0">
                <a:solidFill>
                  <a:schemeClr val="accent3"/>
                </a:solidFill>
              </a:rPr>
              <a:t>Media support:  H.263, H.264, AAC, MPEG-4   etc…</a:t>
            </a:r>
          </a:p>
          <a:p>
            <a:pPr>
              <a:buNone/>
            </a:pPr>
            <a:r>
              <a:rPr lang="en-US" dirty="0">
                <a:solidFill>
                  <a:schemeClr val="accent3"/>
                </a:solidFill>
              </a:rPr>
              <a:t>			          mp3, MIDI, wav etc…</a:t>
            </a:r>
          </a:p>
          <a:p>
            <a:pPr>
              <a:buNone/>
            </a:pPr>
            <a:r>
              <a:rPr lang="en-US" dirty="0">
                <a:solidFill>
                  <a:schemeClr val="accent3"/>
                </a:solidFill>
              </a:rPr>
              <a:t>				JPEG, PNG, GIF,BMP etc…</a:t>
            </a:r>
          </a:p>
          <a:p>
            <a:pPr>
              <a:buNone/>
            </a:pPr>
            <a:r>
              <a:rPr lang="en-US" dirty="0">
                <a:solidFill>
                  <a:schemeClr val="accent3"/>
                </a:solidFill>
              </a:rPr>
              <a:t>Streaming media support (Adobe flash streaming, Apple HTTP live streaming)</a:t>
            </a:r>
          </a:p>
          <a:p>
            <a:pPr>
              <a:buNone/>
            </a:pPr>
            <a:r>
              <a:rPr lang="en-US" dirty="0">
                <a:solidFill>
                  <a:schemeClr val="accent3"/>
                </a:solidFill>
              </a:rPr>
              <a:t>Multi – touch</a:t>
            </a:r>
          </a:p>
          <a:p>
            <a:pPr>
              <a:buNone/>
            </a:pPr>
            <a:r>
              <a:rPr lang="en-US" dirty="0">
                <a:solidFill>
                  <a:schemeClr val="accent3"/>
                </a:solidFill>
              </a:rPr>
              <a:t> Multitasking</a:t>
            </a:r>
          </a:p>
        </p:txBody>
      </p:sp>
      <p:pic>
        <p:nvPicPr>
          <p:cNvPr id="4" name="Picture 2"/>
          <p:cNvPicPr>
            <a:picLocks noChangeAspect="1" noChangeArrowheads="1"/>
          </p:cNvPicPr>
          <p:nvPr/>
        </p:nvPicPr>
        <p:blipFill>
          <a:blip r:embed="rId2"/>
          <a:srcRect/>
          <a:stretch>
            <a:fillRect/>
          </a:stretch>
        </p:blipFill>
        <p:spPr bwMode="auto">
          <a:xfrm>
            <a:off x="123417" y="1"/>
            <a:ext cx="9020583" cy="6951814"/>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Spinner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160</a:t>
            </a:fld>
            <a:endParaRPr lang="en-US"/>
          </a:p>
        </p:txBody>
      </p:sp>
      <p:sp>
        <p:nvSpPr>
          <p:cNvPr id="5" name="Content Placeholder 4"/>
          <p:cNvSpPr>
            <a:spLocks noGrp="1"/>
          </p:cNvSpPr>
          <p:nvPr>
            <p:ph sz="quarter" idx="1"/>
          </p:nvPr>
        </p:nvSpPr>
        <p:spPr>
          <a:xfrm>
            <a:off x="0" y="685800"/>
            <a:ext cx="8915400" cy="6172200"/>
          </a:xfrm>
        </p:spPr>
        <p:txBody>
          <a:bodyPr>
            <a:normAutofit/>
          </a:bodyPr>
          <a:lstStyle/>
          <a:p>
            <a:r>
              <a:rPr lang="en-US" sz="2000" dirty="0" smtClean="0"/>
              <a:t>In Android, </a:t>
            </a:r>
            <a:r>
              <a:rPr lang="en-US" sz="2000" dirty="0" smtClean="0">
                <a:hlinkClick r:id="rId2" tooltip="Spinner Tutorial"/>
              </a:rPr>
              <a:t>Spinner</a:t>
            </a:r>
            <a:r>
              <a:rPr lang="en-US" sz="2000" dirty="0" smtClean="0"/>
              <a:t> provides a quick way to select one value from a set of values. </a:t>
            </a:r>
          </a:p>
          <a:p>
            <a:r>
              <a:rPr lang="en-US" sz="2000" dirty="0" smtClean="0"/>
              <a:t>Android spinners are nothing but the drop down-list seen in other programming languages. In a default state, a </a:t>
            </a:r>
            <a:r>
              <a:rPr lang="en-US" sz="2000" dirty="0" smtClean="0">
                <a:hlinkClick r:id="rId2" tooltip="Spinner Tutorial"/>
              </a:rPr>
              <a:t>spinner</a:t>
            </a:r>
            <a:r>
              <a:rPr lang="en-US" sz="2000" dirty="0" smtClean="0"/>
              <a:t> shows its currently selected value. </a:t>
            </a:r>
          </a:p>
          <a:p>
            <a:r>
              <a:rPr lang="en-US" sz="2000" dirty="0" smtClean="0"/>
              <a:t>It provides a easy way to select a value from a list of values.</a:t>
            </a:r>
          </a:p>
          <a:p>
            <a:r>
              <a:rPr lang="en-US" sz="2000" dirty="0" smtClean="0"/>
              <a:t>In Simple Words we can say that a </a:t>
            </a:r>
            <a:r>
              <a:rPr lang="en-US" sz="2000" dirty="0" smtClean="0">
                <a:hlinkClick r:id="rId2" tooltip="Spinner Tutorial"/>
              </a:rPr>
              <a:t>spinner</a:t>
            </a:r>
            <a:r>
              <a:rPr lang="en-US" sz="2000" dirty="0" smtClean="0"/>
              <a:t> is like a combo box of AWT or swing where we can select a particular item from a list of items. </a:t>
            </a:r>
          </a:p>
          <a:p>
            <a:r>
              <a:rPr lang="en-US" sz="2000" dirty="0" smtClean="0"/>
              <a:t>Spinner is associated with </a:t>
            </a:r>
            <a:r>
              <a:rPr lang="en-US" sz="2000" dirty="0" smtClean="0">
                <a:hlinkClick r:id="rId3" tooltip="Adapter in Android"/>
              </a:rPr>
              <a:t>Adapter</a:t>
            </a:r>
            <a:r>
              <a:rPr lang="en-US" sz="2000" dirty="0" smtClean="0"/>
              <a:t> view so to fill the data in spinner we need to use one of the </a:t>
            </a:r>
            <a:r>
              <a:rPr lang="en-US" sz="2000" dirty="0" smtClean="0">
                <a:hlinkClick r:id="rId3" tooltip="Adapter in Android"/>
              </a:rPr>
              <a:t>Adapter</a:t>
            </a:r>
            <a:r>
              <a:rPr lang="en-US" sz="2000" dirty="0" smtClean="0"/>
              <a:t> class </a:t>
            </a:r>
          </a:p>
          <a:p>
            <a:r>
              <a:rPr lang="en-US" sz="2000" dirty="0" smtClean="0"/>
              <a:t>To fill the data in a spinner we need to implement an </a:t>
            </a:r>
            <a:r>
              <a:rPr lang="en-US" sz="2000" dirty="0" smtClean="0">
                <a:hlinkClick r:id="rId3" tooltip="Adapter in Android"/>
              </a:rPr>
              <a:t>adapter</a:t>
            </a:r>
            <a:r>
              <a:rPr lang="en-US" sz="2000" dirty="0" smtClean="0"/>
              <a:t> class. </a:t>
            </a:r>
          </a:p>
          <a:p>
            <a:r>
              <a:rPr lang="en-US" sz="2000" dirty="0" smtClean="0"/>
              <a:t>A spinner is mainly used to display only text field so we can implement </a:t>
            </a:r>
            <a:r>
              <a:rPr lang="en-US" sz="2000" b="1" u="sng" dirty="0" smtClean="0"/>
              <a:t>Array Adapter </a:t>
            </a:r>
            <a:r>
              <a:rPr lang="en-US" sz="2000" dirty="0" smtClean="0"/>
              <a:t>for that. </a:t>
            </a:r>
          </a:p>
          <a:p>
            <a:r>
              <a:rPr lang="en-US" sz="2000" dirty="0" smtClean="0"/>
              <a:t>We can also use </a:t>
            </a:r>
            <a:r>
              <a:rPr lang="en-US" sz="2000" b="1" dirty="0" smtClean="0">
                <a:hlinkClick r:id="rId4"/>
              </a:rPr>
              <a:t>Base Adapter</a:t>
            </a:r>
            <a:r>
              <a:rPr lang="en-US" sz="2000" dirty="0" smtClean="0"/>
              <a:t> and other custom adapters to display a spinner with more customize list. Suppose if we need to display a </a:t>
            </a:r>
            <a:r>
              <a:rPr lang="en-US" sz="2000" dirty="0" err="1" smtClean="0">
                <a:hlinkClick r:id="rId5" tooltip="TextView"/>
              </a:rPr>
              <a:t>textview</a:t>
            </a:r>
            <a:r>
              <a:rPr lang="en-US" sz="2000" dirty="0" smtClean="0"/>
              <a:t> and a </a:t>
            </a:r>
            <a:r>
              <a:rPr lang="en-US" sz="2000" dirty="0" err="1" smtClean="0">
                <a:hlinkClick r:id="rId6" tooltip="ImageView"/>
              </a:rPr>
              <a:t>imageview</a:t>
            </a:r>
            <a:r>
              <a:rPr lang="en-US" sz="2000" dirty="0" smtClean="0"/>
              <a:t> in spinner item list then </a:t>
            </a:r>
            <a:r>
              <a:rPr lang="en-US" sz="2000" dirty="0" smtClean="0">
                <a:hlinkClick r:id="rId7"/>
              </a:rPr>
              <a:t>array adapter</a:t>
            </a:r>
            <a:r>
              <a:rPr lang="en-US" sz="2000" dirty="0" smtClean="0"/>
              <a:t> is not enough for that.  </a:t>
            </a:r>
          </a:p>
          <a:p>
            <a:r>
              <a:rPr lang="en-US" sz="2000" dirty="0" smtClean="0"/>
              <a:t>Whenever any item from the spinner is selected, </a:t>
            </a:r>
            <a:r>
              <a:rPr lang="en-US" sz="2000" b="1" dirty="0" err="1" smtClean="0"/>
              <a:t>onItemSelected</a:t>
            </a:r>
            <a:r>
              <a:rPr lang="en-US" sz="2000" dirty="0" smtClean="0"/>
              <a:t>( ) method is executed.    </a:t>
            </a:r>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Spinner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161</a:t>
            </a:fld>
            <a:endParaRPr lang="en-US"/>
          </a:p>
        </p:txBody>
      </p:sp>
      <p:sp>
        <p:nvSpPr>
          <p:cNvPr id="5" name="Content Placeholder 4"/>
          <p:cNvSpPr>
            <a:spLocks noGrp="1"/>
          </p:cNvSpPr>
          <p:nvPr>
            <p:ph sz="quarter" idx="1"/>
          </p:nvPr>
        </p:nvSpPr>
        <p:spPr>
          <a:xfrm>
            <a:off x="0" y="685800"/>
            <a:ext cx="8915400" cy="6172200"/>
          </a:xfrm>
        </p:spPr>
        <p:txBody>
          <a:bodyPr>
            <a:normAutofit/>
          </a:bodyPr>
          <a:lstStyle/>
          <a:p>
            <a:pPr>
              <a:buNone/>
            </a:pPr>
            <a:r>
              <a:rPr lang="en-US" sz="2000" b="1" dirty="0" err="1" smtClean="0"/>
              <a:t>ArraryAdapter</a:t>
            </a:r>
            <a:r>
              <a:rPr lang="en-US" sz="2000" b="1" dirty="0" smtClean="0"/>
              <a:t>:</a:t>
            </a:r>
            <a:endParaRPr lang="en-US" sz="2000" dirty="0" smtClean="0"/>
          </a:p>
          <a:p>
            <a:r>
              <a:rPr lang="en-US" sz="2000" dirty="0" smtClean="0"/>
              <a:t>An adapter is a bridge between UI component and data source that helps us to fill data in UI component. </a:t>
            </a:r>
          </a:p>
          <a:p>
            <a:r>
              <a:rPr lang="en-US" sz="2000" dirty="0" smtClean="0"/>
              <a:t>It holds the data and send the data to adapter view then view can takes the data from the adapter view and shows the data on different views like as </a:t>
            </a:r>
            <a:r>
              <a:rPr lang="en-US" sz="2000" dirty="0" smtClean="0">
                <a:hlinkClick r:id="rId2" tooltip="List View Tutorial"/>
              </a:rPr>
              <a:t>list view</a:t>
            </a:r>
            <a:r>
              <a:rPr lang="en-US" sz="2000" dirty="0" smtClean="0"/>
              <a:t>, </a:t>
            </a:r>
            <a:r>
              <a:rPr lang="en-US" sz="2000" dirty="0" smtClean="0">
                <a:hlinkClick r:id="rId3" tooltip="Grid View Tutorial"/>
              </a:rPr>
              <a:t>grid view</a:t>
            </a:r>
            <a:r>
              <a:rPr lang="en-US" sz="2000" dirty="0" smtClean="0"/>
              <a:t>, spinner. </a:t>
            </a:r>
          </a:p>
          <a:p>
            <a:r>
              <a:rPr lang="en-US" sz="2000" dirty="0" smtClean="0"/>
              <a:t>Whenever you have a list of single items which is backed by an array, you can use Array Adapter.</a:t>
            </a:r>
          </a:p>
          <a:p>
            <a:pPr>
              <a:buNone/>
            </a:pPr>
            <a:r>
              <a:rPr lang="en-US" sz="2000" dirty="0" smtClean="0"/>
              <a:t>  </a:t>
            </a:r>
            <a:br>
              <a:rPr lang="en-US" sz="2000" dirty="0" smtClean="0"/>
            </a:br>
            <a:r>
              <a:rPr lang="en-US" sz="1900" dirty="0" smtClean="0">
                <a:latin typeface="Times New Roman" pitchFamily="18" charset="0"/>
                <a:cs typeface="Times New Roman" pitchFamily="18" charset="0"/>
              </a:rPr>
              <a:t> </a:t>
            </a:r>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err="1">
                <a:solidFill>
                  <a:srgbClr val="FF0000"/>
                </a:solidFill>
                <a:latin typeface="Times New Roman" pitchFamily="18" charset="0"/>
                <a:cs typeface="Times New Roman" pitchFamily="18" charset="0"/>
              </a:rPr>
              <a:t>DatePicker</a:t>
            </a:r>
            <a:r>
              <a:rPr lang="en-US" sz="2800" b="1" dirty="0">
                <a:solidFill>
                  <a:srgbClr val="FF0000"/>
                </a:solidFill>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162</a:t>
            </a:fld>
            <a:endParaRPr lang="en-US"/>
          </a:p>
        </p:txBody>
      </p:sp>
      <p:sp>
        <p:nvSpPr>
          <p:cNvPr id="5" name="Content Placeholder 4"/>
          <p:cNvSpPr>
            <a:spLocks noGrp="1"/>
          </p:cNvSpPr>
          <p:nvPr>
            <p:ph sz="quarter" idx="1"/>
          </p:nvPr>
        </p:nvSpPr>
        <p:spPr>
          <a:xfrm>
            <a:off x="0" y="685800"/>
            <a:ext cx="9144000" cy="5867400"/>
          </a:xfrm>
        </p:spPr>
        <p:txBody>
          <a:bodyPr/>
          <a:lstStyle/>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getMonth</a:t>
            </a: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getDayOfMonth</a:t>
            </a: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getYear</a:t>
            </a: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boolean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isEnabled</a:t>
            </a: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	void </a:t>
            </a:r>
            <a:r>
              <a:rPr lang="en-US" sz="2400" dirty="0" err="1">
                <a:latin typeface="Times New Roman" pitchFamily="18" charset="0"/>
                <a:cs typeface="Times New Roman" pitchFamily="18" charset="0"/>
              </a:rPr>
              <a:t>setEnabled</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boolean</a:t>
            </a:r>
            <a:r>
              <a:rPr lang="en-US" sz="2400" dirty="0">
                <a:latin typeface="Times New Roman" pitchFamily="18" charset="0"/>
                <a:cs typeface="Times New Roman" pitchFamily="18" charset="0"/>
              </a:rPr>
              <a:t> enabled)</a:t>
            </a:r>
          </a:p>
          <a:p>
            <a:pPr>
              <a:buNone/>
            </a:pPr>
            <a:r>
              <a:rPr lang="en-US" sz="2400" dirty="0">
                <a:latin typeface="Times New Roman" pitchFamily="18" charset="0"/>
                <a:cs typeface="Times New Roman" pitchFamily="18" charset="0"/>
              </a:rPr>
              <a:t>	void </a:t>
            </a:r>
            <a:r>
              <a:rPr lang="en-US" sz="2400" dirty="0" err="1">
                <a:latin typeface="Times New Roman" pitchFamily="18" charset="0"/>
                <a:cs typeface="Times New Roman" pitchFamily="18" charset="0"/>
              </a:rPr>
              <a:t>setFirstDayOfWeek</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int</a:t>
            </a:r>
            <a:r>
              <a:rPr lang="en-US" sz="2400" dirty="0">
                <a:latin typeface="Times New Roman" pitchFamily="18" charset="0"/>
                <a:cs typeface="Times New Roman" pitchFamily="18" charset="0"/>
              </a:rPr>
              <a:t> day)	</a:t>
            </a:r>
            <a:r>
              <a:rPr lang="en-US" sz="2400" dirty="0">
                <a:latin typeface="Times New Roman" pitchFamily="18" charset="0"/>
                <a:cs typeface="Times New Roman" pitchFamily="18" charset="0"/>
                <a:sym typeface="Wingdings" pitchFamily="2" charset="2"/>
              </a:rPr>
              <a:t> sets the first day of week</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163</a:t>
            </a:fld>
            <a:endParaRPr lang="en-US"/>
          </a:p>
        </p:txBody>
      </p:sp>
      <p:sp>
        <p:nvSpPr>
          <p:cNvPr id="4" name="Content Placeholder 3"/>
          <p:cNvSpPr>
            <a:spLocks noGrp="1"/>
          </p:cNvSpPr>
          <p:nvPr>
            <p:ph sz="quarter" idx="1"/>
          </p:nvPr>
        </p:nvSpPr>
        <p:spPr>
          <a:xfrm>
            <a:off x="0" y="0"/>
            <a:ext cx="9144000" cy="6858000"/>
          </a:xfrm>
          <a:gradFill>
            <a:gsLst>
              <a:gs pos="0">
                <a:srgbClr val="339933">
                  <a:alpha val="0"/>
                </a:srgbClr>
              </a:gs>
              <a:gs pos="50000">
                <a:schemeClr val="accent1">
                  <a:tint val="44500"/>
                  <a:satMod val="160000"/>
                </a:schemeClr>
              </a:gs>
              <a:gs pos="100000">
                <a:schemeClr val="accent1">
                  <a:tint val="23500"/>
                  <a:satMod val="160000"/>
                </a:schemeClr>
              </a:gs>
            </a:gsLst>
            <a:lin ang="5400000" scaled="0"/>
          </a:gradFill>
        </p:spPr>
        <p:txBody>
          <a:bodyPr>
            <a:normAutofit/>
          </a:bodyPr>
          <a:lstStyle/>
          <a:p>
            <a:pPr>
              <a:buNone/>
            </a:pPr>
            <a:r>
              <a:rPr lang="en-US" dirty="0"/>
              <a:t>    </a:t>
            </a:r>
          </a:p>
          <a:p>
            <a:pPr>
              <a:buNone/>
            </a:pPr>
            <a:endParaRPr lang="en-US" dirty="0"/>
          </a:p>
          <a:p>
            <a:pPr>
              <a:buNone/>
            </a:pPr>
            <a:r>
              <a:rPr lang="en-US" dirty="0"/>
              <a:t>                 </a:t>
            </a:r>
            <a:r>
              <a:rPr lang="en-US" dirty="0" smtClean="0"/>
              <a:t>		</a:t>
            </a:r>
            <a:r>
              <a:rPr lang="en-US" sz="2400" b="1" spc="100" dirty="0" err="1" smtClean="0">
                <a:solidFill>
                  <a:srgbClr val="0E02AA"/>
                </a:solidFill>
              </a:rPr>
              <a:t>ListViews</a:t>
            </a:r>
            <a:r>
              <a:rPr lang="en-US" sz="2400" b="1" spc="100" dirty="0" smtClean="0">
                <a:solidFill>
                  <a:srgbClr val="0E02AA"/>
                </a:solidFill>
              </a:rPr>
              <a:t> – </a:t>
            </a:r>
            <a:r>
              <a:rPr lang="en-US" sz="2400" b="1" spc="100" dirty="0" err="1" smtClean="0">
                <a:solidFill>
                  <a:srgbClr val="0E02AA"/>
                </a:solidFill>
              </a:rPr>
              <a:t>ListView</a:t>
            </a:r>
            <a:r>
              <a:rPr lang="en-US" sz="2400" b="1" spc="100" dirty="0" smtClean="0">
                <a:solidFill>
                  <a:srgbClr val="0E02AA"/>
                </a:solidFill>
              </a:rPr>
              <a:t>, Spinner</a:t>
            </a:r>
          </a:p>
          <a:p>
            <a:pPr marL="2687638" indent="-263525">
              <a:buFont typeface="Wingdings" pitchFamily="2" charset="2"/>
              <a:buChar char="Ø"/>
            </a:pPr>
            <a:r>
              <a:rPr lang="en-US" sz="2400" b="1" spc="100" dirty="0" err="1" smtClean="0">
                <a:solidFill>
                  <a:srgbClr val="0E02AA"/>
                </a:solidFill>
              </a:rPr>
              <a:t>AutoCompleteTextView</a:t>
            </a:r>
            <a:endParaRPr lang="en-US" sz="2400" b="1" spc="100" dirty="0" smtClean="0">
              <a:solidFill>
                <a:srgbClr val="0E02AA"/>
              </a:solidFill>
            </a:endParaRPr>
          </a:p>
          <a:p>
            <a:pPr marL="2687638" indent="-263525">
              <a:buFont typeface="Wingdings" pitchFamily="2" charset="2"/>
              <a:buChar char="Ø"/>
            </a:pPr>
            <a:r>
              <a:rPr lang="en-US" sz="2400" b="1" spc="100" dirty="0" err="1" smtClean="0">
                <a:solidFill>
                  <a:srgbClr val="0E02AA"/>
                </a:solidFill>
              </a:rPr>
              <a:t>PickerViews</a:t>
            </a:r>
            <a:r>
              <a:rPr lang="en-US" sz="2400" b="1" spc="100" dirty="0" smtClean="0">
                <a:solidFill>
                  <a:srgbClr val="0E02AA"/>
                </a:solidFill>
              </a:rPr>
              <a:t> – </a:t>
            </a:r>
            <a:r>
              <a:rPr lang="en-US" sz="2400" b="1" spc="100" dirty="0" err="1" smtClean="0">
                <a:solidFill>
                  <a:srgbClr val="0E02AA"/>
                </a:solidFill>
              </a:rPr>
              <a:t>TimePicker</a:t>
            </a:r>
            <a:r>
              <a:rPr lang="en-US" sz="2400" b="1" spc="100" dirty="0" smtClean="0">
                <a:solidFill>
                  <a:srgbClr val="0E02AA"/>
                </a:solidFill>
              </a:rPr>
              <a:t>, </a:t>
            </a:r>
            <a:r>
              <a:rPr lang="en-US" sz="2400" b="1" spc="100" dirty="0" err="1" smtClean="0">
                <a:solidFill>
                  <a:srgbClr val="0E02AA"/>
                </a:solidFill>
              </a:rPr>
              <a:t>DatePicker</a:t>
            </a:r>
            <a:endParaRPr lang="en-US" sz="2400" b="1" spc="100" dirty="0" smtClean="0">
              <a:solidFill>
                <a:srgbClr val="0E02AA"/>
              </a:solidFill>
            </a:endParaRPr>
          </a:p>
          <a:p>
            <a:pPr marL="2687638" indent="-263525">
              <a:buFont typeface="Wingdings" pitchFamily="2" charset="2"/>
              <a:buChar char="Ø"/>
            </a:pPr>
            <a:r>
              <a:rPr lang="en-US" sz="2400" b="1" spc="100" dirty="0" err="1" smtClean="0">
                <a:solidFill>
                  <a:srgbClr val="0E02AA"/>
                </a:solidFill>
              </a:rPr>
              <a:t>Seekbar</a:t>
            </a:r>
            <a:r>
              <a:rPr lang="en-US" sz="2400" b="1" spc="100" dirty="0" smtClean="0">
                <a:solidFill>
                  <a:srgbClr val="0E02AA"/>
                </a:solidFill>
              </a:rPr>
              <a:t> </a:t>
            </a:r>
          </a:p>
          <a:p>
            <a:pPr marL="2687638" indent="-263525">
              <a:buFont typeface="Wingdings" pitchFamily="2" charset="2"/>
              <a:buChar char="Ø"/>
            </a:pPr>
            <a:r>
              <a:rPr lang="en-US" sz="2400" b="1" spc="100" dirty="0" err="1" smtClean="0">
                <a:solidFill>
                  <a:srgbClr val="C00000"/>
                </a:solidFill>
              </a:rPr>
              <a:t>ProgressBar</a:t>
            </a:r>
            <a:endParaRPr lang="en-US" sz="2400" b="1" spc="100" dirty="0" smtClean="0">
              <a:solidFill>
                <a:srgbClr val="C00000"/>
              </a:solidFill>
            </a:endParaRPr>
          </a:p>
          <a:p>
            <a:pPr marL="2687638" indent="-263525">
              <a:buFont typeface="Wingdings" pitchFamily="2" charset="2"/>
              <a:buChar char="Ø"/>
            </a:pPr>
            <a:r>
              <a:rPr lang="en-US" sz="2400" b="1" spc="100" dirty="0" err="1" smtClean="0">
                <a:solidFill>
                  <a:srgbClr val="C00000"/>
                </a:solidFill>
              </a:rPr>
              <a:t>GridView</a:t>
            </a:r>
            <a:endParaRPr lang="en-US" sz="2400" b="1" spc="100" dirty="0" smtClean="0">
              <a:solidFill>
                <a:srgbClr val="C00000"/>
              </a:solidFill>
            </a:endParaRPr>
          </a:p>
          <a:p>
            <a:pPr marL="2687638" indent="-263525">
              <a:buFont typeface="Wingdings" pitchFamily="2" charset="2"/>
              <a:buChar char="Ø"/>
            </a:pPr>
            <a:r>
              <a:rPr lang="en-US" sz="2400" b="1" spc="100" dirty="0" smtClean="0">
                <a:solidFill>
                  <a:srgbClr val="C00000"/>
                </a:solidFill>
              </a:rPr>
              <a:t>Toolbar</a:t>
            </a:r>
          </a:p>
          <a:p>
            <a:pPr marL="2687638" indent="-263525">
              <a:buFont typeface="Wingdings" pitchFamily="2" charset="2"/>
              <a:buChar char="Ø"/>
            </a:pPr>
            <a:r>
              <a:rPr lang="en-US" sz="2400" b="1" spc="100" dirty="0" smtClean="0">
                <a:solidFill>
                  <a:srgbClr val="C20EB5"/>
                </a:solidFill>
              </a:rPr>
              <a:t>Externalizing Resources</a:t>
            </a:r>
          </a:p>
          <a:p>
            <a:pPr marL="2687638" indent="-263525">
              <a:buFont typeface="Wingdings" pitchFamily="2" charset="2"/>
              <a:buChar char="Ø"/>
            </a:pPr>
            <a:r>
              <a:rPr lang="en-US" sz="2400" b="1" spc="100" dirty="0" smtClean="0">
                <a:solidFill>
                  <a:srgbClr val="C20EB5"/>
                </a:solidFill>
              </a:rPr>
              <a:t>Application Components</a:t>
            </a:r>
            <a:endParaRPr lang="en-US" sz="2400" b="1" spc="100" dirty="0" smtClean="0">
              <a:solidFill>
                <a:srgbClr val="0E02AA"/>
              </a:solidFill>
            </a:endParaRPr>
          </a:p>
          <a:p>
            <a:pPr marL="2687638" indent="-263525">
              <a:buFont typeface="Wingdings" pitchFamily="2" charset="2"/>
              <a:buChar char="Ø"/>
            </a:pPr>
            <a:r>
              <a:rPr lang="en-US" sz="2400" b="1" spc="100" dirty="0" err="1" smtClean="0">
                <a:solidFill>
                  <a:srgbClr val="C20EB5"/>
                </a:solidFill>
              </a:rPr>
              <a:t>RecyclerView</a:t>
            </a:r>
            <a:endParaRPr lang="en-US" sz="2400" b="1" spc="100" dirty="0" smtClean="0">
              <a:solidFill>
                <a:srgbClr val="C20EB5"/>
              </a:solidFill>
            </a:endParaRPr>
          </a:p>
          <a:p>
            <a:pPr marL="2687638" indent="-263525">
              <a:buFont typeface="Wingdings" pitchFamily="2" charset="2"/>
              <a:buChar char="Ø"/>
            </a:pPr>
            <a:r>
              <a:rPr lang="en-US" sz="2400" b="1" spc="100" dirty="0" err="1" smtClean="0">
                <a:solidFill>
                  <a:srgbClr val="C20EB5"/>
                </a:solidFill>
              </a:rPr>
              <a:t>VideoView</a:t>
            </a:r>
            <a:endParaRPr lang="en-US" sz="2400" b="1" spc="100" dirty="0" smtClean="0">
              <a:solidFill>
                <a:srgbClr val="C20EB5"/>
              </a:solidFill>
            </a:endParaRPr>
          </a:p>
          <a:p>
            <a:pPr marL="2687638" indent="-263525">
              <a:buFont typeface="Wingdings" pitchFamily="2" charset="2"/>
              <a:buChar char="Ø"/>
            </a:pPr>
            <a:r>
              <a:rPr lang="en-US" sz="2400" b="1" spc="100" dirty="0" err="1" smtClean="0">
                <a:solidFill>
                  <a:srgbClr val="C20EB5"/>
                </a:solidFill>
              </a:rPr>
              <a:t>ViewPager</a:t>
            </a:r>
            <a:endParaRPr lang="en-US" sz="2400" b="1" spc="100" dirty="0" smtClean="0">
              <a:solidFill>
                <a:srgbClr val="C20EB5"/>
              </a:solidFill>
            </a:endParaRPr>
          </a:p>
          <a:p>
            <a:pPr>
              <a:buNone/>
            </a:pPr>
            <a:endParaRPr lang="en-US" sz="4000" b="1" spc="100" dirty="0">
              <a:solidFill>
                <a:srgbClr val="C20EB5"/>
              </a:solidFill>
            </a:endParaRPr>
          </a:p>
        </p:txBody>
      </p:sp>
      <p:pic>
        <p:nvPicPr>
          <p:cNvPr id="8" name="Picture 3" descr="C:\Users\bh2\Desktop\android.JPG"/>
          <p:cNvPicPr>
            <a:picLocks noChangeAspect="1" noChangeArrowheads="1"/>
          </p:cNvPicPr>
          <p:nvPr/>
        </p:nvPicPr>
        <p:blipFill>
          <a:blip r:embed="rId2" cstate="print"/>
          <a:srcRect/>
          <a:stretch>
            <a:fillRect/>
          </a:stretch>
        </p:blipFill>
        <p:spPr bwMode="auto">
          <a:xfrm>
            <a:off x="7696200" y="5257800"/>
            <a:ext cx="1219200" cy="1348409"/>
          </a:xfrm>
          <a:prstGeom prst="rect">
            <a:avLst/>
          </a:prstGeom>
          <a:noFill/>
        </p:spPr>
      </p:pic>
      <p:pic>
        <p:nvPicPr>
          <p:cNvPr id="9" name="Picture 3" descr="C:\Users\bh2\Desktop\android.JPG"/>
          <p:cNvPicPr>
            <a:picLocks noChangeAspect="1" noChangeArrowheads="1"/>
          </p:cNvPicPr>
          <p:nvPr/>
        </p:nvPicPr>
        <p:blipFill>
          <a:blip r:embed="rId2" cstate="print"/>
          <a:srcRect/>
          <a:stretch>
            <a:fillRect/>
          </a:stretch>
        </p:blipFill>
        <p:spPr bwMode="auto">
          <a:xfrm>
            <a:off x="6858000" y="5867400"/>
            <a:ext cx="685800" cy="758480"/>
          </a:xfrm>
          <a:prstGeom prst="rect">
            <a:avLst/>
          </a:prstGeom>
          <a:noFill/>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Displaying Pictures and Menus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164</a:t>
            </a:fld>
            <a:endParaRPr lang="en-US"/>
          </a:p>
        </p:txBody>
      </p:sp>
      <p:sp>
        <p:nvSpPr>
          <p:cNvPr id="5" name="Content Placeholder 4"/>
          <p:cNvSpPr>
            <a:spLocks noGrp="1"/>
          </p:cNvSpPr>
          <p:nvPr>
            <p:ph sz="quarter" idx="1"/>
          </p:nvPr>
        </p:nvSpPr>
        <p:spPr>
          <a:xfrm>
            <a:off x="381000" y="685800"/>
            <a:ext cx="8534400" cy="5334000"/>
          </a:xfrm>
        </p:spPr>
        <p:txBody>
          <a:bodyPr/>
          <a:lstStyle/>
          <a:p>
            <a:r>
              <a:rPr lang="en-US" dirty="0"/>
              <a:t> </a:t>
            </a:r>
            <a:r>
              <a:rPr lang="en-US" dirty="0" err="1"/>
              <a:t>ImageView</a:t>
            </a:r>
            <a:endParaRPr lang="en-US" dirty="0"/>
          </a:p>
          <a:p>
            <a:r>
              <a:rPr lang="en-US" dirty="0"/>
              <a:t>Gallery</a:t>
            </a:r>
          </a:p>
          <a:p>
            <a:r>
              <a:rPr lang="en-US" dirty="0" err="1"/>
              <a:t>GridView</a:t>
            </a:r>
            <a:endParaRPr lang="en-US" dirty="0"/>
          </a:p>
          <a:p>
            <a:r>
              <a:rPr lang="en-US" dirty="0" err="1"/>
              <a:t>ImageSwitcher</a:t>
            </a:r>
            <a:endParaRPr lang="en-US" dirty="0"/>
          </a:p>
          <a:p>
            <a:r>
              <a:rPr lang="en-US" dirty="0"/>
              <a:t>The Gallery view together with an </a:t>
            </a:r>
            <a:r>
              <a:rPr lang="en-US" dirty="0" err="1"/>
              <a:t>ImageView</a:t>
            </a:r>
            <a:r>
              <a:rPr lang="en-US" dirty="0"/>
              <a:t> to display a series of thumbnail images so that when one is selected, the selected image is displayed in the </a:t>
            </a:r>
            <a:r>
              <a:rPr lang="en-US" dirty="0" err="1"/>
              <a:t>ImageView</a:t>
            </a:r>
            <a:r>
              <a:rPr lang="en-US" dirty="0"/>
              <a:t>.</a:t>
            </a:r>
          </a:p>
          <a:p>
            <a:r>
              <a:rPr lang="en-US" dirty="0"/>
              <a:t> </a:t>
            </a:r>
            <a:r>
              <a:rPr lang="en-US" dirty="0" err="1"/>
              <a:t>ImageSwitcher</a:t>
            </a:r>
            <a:r>
              <a:rPr lang="en-US" dirty="0"/>
              <a:t> when used with Gallery view provides some animation to the image ( fade-in, fade-out)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Adapter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165</a:t>
            </a:fld>
            <a:endParaRPr lang="en-US"/>
          </a:p>
        </p:txBody>
      </p:sp>
      <p:sp>
        <p:nvSpPr>
          <p:cNvPr id="6" name="Content Placeholder 5"/>
          <p:cNvSpPr>
            <a:spLocks noGrp="1"/>
          </p:cNvSpPr>
          <p:nvPr>
            <p:ph sz="quarter" idx="1"/>
          </p:nvPr>
        </p:nvSpPr>
        <p:spPr>
          <a:xfrm>
            <a:off x="685800" y="914400"/>
            <a:ext cx="7772400" cy="4572000"/>
          </a:xfrm>
        </p:spPr>
        <p:txBody>
          <a:bodyPr/>
          <a:lstStyle/>
          <a:p>
            <a:pPr>
              <a:buNone/>
            </a:pPr>
            <a:r>
              <a:rPr lang="en-US" dirty="0"/>
              <a:t>    </a:t>
            </a:r>
          </a:p>
        </p:txBody>
      </p:sp>
      <p:pic>
        <p:nvPicPr>
          <p:cNvPr id="7" name="Picture 2"/>
          <p:cNvPicPr>
            <a:picLocks noChangeAspect="1" noChangeArrowheads="1"/>
          </p:cNvPicPr>
          <p:nvPr/>
        </p:nvPicPr>
        <p:blipFill>
          <a:blip r:embed="rId2"/>
          <a:srcRect/>
          <a:stretch>
            <a:fillRect/>
          </a:stretch>
        </p:blipFill>
        <p:spPr bwMode="auto">
          <a:xfrm>
            <a:off x="990600" y="1371600"/>
            <a:ext cx="6978418" cy="24050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Adapter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166</a:t>
            </a:fld>
            <a:endParaRPr lang="en-US"/>
          </a:p>
        </p:txBody>
      </p:sp>
      <p:sp>
        <p:nvSpPr>
          <p:cNvPr id="6" name="Content Placeholder 5"/>
          <p:cNvSpPr>
            <a:spLocks noGrp="1"/>
          </p:cNvSpPr>
          <p:nvPr>
            <p:ph sz="quarter" idx="1"/>
          </p:nvPr>
        </p:nvSpPr>
        <p:spPr>
          <a:xfrm>
            <a:off x="685800" y="914400"/>
            <a:ext cx="7772400" cy="4572000"/>
          </a:xfrm>
        </p:spPr>
        <p:txBody>
          <a:bodyPr/>
          <a:lstStyle/>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762000" y="718350"/>
            <a:ext cx="7665749" cy="5453849"/>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Adapters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167</a:t>
            </a:fld>
            <a:endParaRPr lang="en-US"/>
          </a:p>
        </p:txBody>
      </p:sp>
      <p:sp>
        <p:nvSpPr>
          <p:cNvPr id="3" name="Content Placeholder 2"/>
          <p:cNvSpPr>
            <a:spLocks noGrp="1"/>
          </p:cNvSpPr>
          <p:nvPr>
            <p:ph sz="quarter" idx="1"/>
          </p:nvPr>
        </p:nvSpPr>
        <p:spPr>
          <a:xfrm>
            <a:off x="0" y="685800"/>
            <a:ext cx="9144000" cy="6172200"/>
          </a:xfrm>
        </p:spPr>
        <p:txBody>
          <a:bodyPr>
            <a:normAutofit fontScale="62500" lnSpcReduction="20000"/>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BaseAdapter</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Wingdings" pitchFamily="2" charset="2"/>
              </a:rPr>
              <a:t></a:t>
            </a:r>
            <a:r>
              <a:rPr lang="en-US" sz="2400" dirty="0">
                <a:latin typeface="Times New Roman" pitchFamily="18" charset="0"/>
                <a:cs typeface="Times New Roman" pitchFamily="18" charset="0"/>
              </a:rPr>
              <a:t>It is parent adapter for all other adapters </a:t>
            </a:r>
          </a:p>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SimpleAdapter</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Wingdings" pitchFamily="2" charset="2"/>
              </a:rPr>
              <a:t> In Android </a:t>
            </a:r>
            <a:r>
              <a:rPr lang="en-US" sz="2400" dirty="0" err="1">
                <a:latin typeface="Times New Roman" pitchFamily="18" charset="0"/>
                <a:cs typeface="Times New Roman" pitchFamily="18" charset="0"/>
                <a:sym typeface="Wingdings" pitchFamily="2" charset="2"/>
              </a:rPr>
              <a:t>SimpleAdapter</a:t>
            </a:r>
            <a:r>
              <a:rPr lang="en-US" sz="2400" dirty="0">
                <a:latin typeface="Times New Roman" pitchFamily="18" charset="0"/>
                <a:cs typeface="Times New Roman" pitchFamily="18" charset="0"/>
                <a:sym typeface="Wingdings" pitchFamily="2" charset="2"/>
              </a:rPr>
              <a:t> is an easy Adapter to map static data to views defined in an XML</a:t>
            </a:r>
          </a:p>
          <a:p>
            <a:pPr>
              <a:buNone/>
            </a:pPr>
            <a:r>
              <a:rPr lang="en-US" sz="2400" dirty="0">
                <a:latin typeface="Times New Roman" pitchFamily="18" charset="0"/>
                <a:cs typeface="Times New Roman" pitchFamily="18" charset="0"/>
                <a:sym typeface="Wingdings" pitchFamily="2" charset="2"/>
              </a:rPr>
              <a:t>			file(layout).</a:t>
            </a:r>
            <a:endParaRPr lang="en-US" sz="2400" dirty="0">
              <a:latin typeface="Times New Roman" pitchFamily="18" charset="0"/>
              <a:cs typeface="Times New Roman" pitchFamily="18" charset="0"/>
            </a:endParaRPr>
          </a:p>
          <a:p>
            <a:r>
              <a:rPr lang="en-US" sz="2400" dirty="0" err="1">
                <a:latin typeface="Times New Roman" pitchFamily="18" charset="0"/>
                <a:cs typeface="Times New Roman" pitchFamily="18" charset="0"/>
              </a:rPr>
              <a:t>ListAdapter</a:t>
            </a:r>
            <a:r>
              <a:rPr lang="en-US" sz="2400" dirty="0">
                <a:latin typeface="Times New Roman" pitchFamily="18" charset="0"/>
                <a:cs typeface="Times New Roman" pitchFamily="18" charset="0"/>
              </a:rPr>
              <a:t> </a:t>
            </a:r>
          </a:p>
          <a:p>
            <a:r>
              <a:rPr lang="en-US" sz="2400" dirty="0" err="1">
                <a:latin typeface="Times New Roman" pitchFamily="18" charset="0"/>
                <a:cs typeface="Times New Roman" pitchFamily="18" charset="0"/>
              </a:rPr>
              <a:t>ArrayAdapter</a:t>
            </a:r>
            <a:r>
              <a:rPr lang="en-US" sz="2400" dirty="0">
                <a:latin typeface="Times New Roman" pitchFamily="18" charset="0"/>
                <a:cs typeface="Times New Roman" pitchFamily="18" charset="0"/>
              </a:rPr>
              <a:t>  </a:t>
            </a: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It is used whenever we have a list of single items which is backed by an array </a:t>
            </a:r>
          </a:p>
          <a:p>
            <a:r>
              <a:rPr lang="en-US" sz="2400" dirty="0" err="1">
                <a:latin typeface="Times New Roman" pitchFamily="18" charset="0"/>
                <a:cs typeface="Times New Roman" pitchFamily="18" charset="0"/>
              </a:rPr>
              <a:t>CursorAdapter</a:t>
            </a:r>
            <a:endParaRPr lang="en-US" sz="2400" dirty="0">
              <a:latin typeface="Times New Roman" pitchFamily="18" charset="0"/>
              <a:cs typeface="Times New Roman" pitchFamily="18" charset="0"/>
            </a:endParaRPr>
          </a:p>
          <a:p>
            <a:r>
              <a:rPr lang="en-US" sz="2400" dirty="0" err="1">
                <a:latin typeface="Times New Roman" pitchFamily="18" charset="0"/>
                <a:cs typeface="Times New Roman" pitchFamily="18" charset="0"/>
              </a:rPr>
              <a:t>SpinnerAdapter</a:t>
            </a:r>
            <a:endParaRPr lang="en-US" sz="2400" dirty="0">
              <a:latin typeface="Times New Roman" pitchFamily="18" charset="0"/>
              <a:cs typeface="Times New Roman" pitchFamily="18" charset="0"/>
            </a:endParaRPr>
          </a:p>
          <a:p>
            <a:r>
              <a:rPr lang="en-US" sz="2400" dirty="0" err="1">
                <a:latin typeface="Times New Roman" pitchFamily="18" charset="0"/>
                <a:cs typeface="Times New Roman" pitchFamily="18" charset="0"/>
              </a:rPr>
              <a:t>ImageAdapter</a:t>
            </a: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Custom Array Adapter </a:t>
            </a: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It is used whenever we need to display a custom list </a:t>
            </a:r>
          </a:p>
          <a:p>
            <a:r>
              <a:rPr lang="en-US" sz="2400" dirty="0">
                <a:latin typeface="Times New Roman" pitchFamily="18" charset="0"/>
                <a:cs typeface="Times New Roman" pitchFamily="18" charset="0"/>
              </a:rPr>
              <a:t>Simple Adapter </a:t>
            </a: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It is an easy adapter to map static data to views defined in your XML file </a:t>
            </a:r>
          </a:p>
          <a:p>
            <a:r>
              <a:rPr lang="en-US" sz="2400" dirty="0">
                <a:latin typeface="Times New Roman" pitchFamily="18" charset="0"/>
                <a:cs typeface="Times New Roman" pitchFamily="18" charset="0"/>
              </a:rPr>
              <a:t> Custom Simple Adapter </a:t>
            </a:r>
            <a:r>
              <a:rPr lang="en-US" sz="2400" dirty="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rPr>
              <a:t>It is used whenever we need to display a customized list and needed</a:t>
            </a:r>
          </a:p>
          <a:p>
            <a:r>
              <a:rPr lang="en-US" sz="2400" dirty="0">
                <a:latin typeface="Times New Roman" pitchFamily="18" charset="0"/>
                <a:cs typeface="Times New Roman" pitchFamily="18" charset="0"/>
              </a:rPr>
              <a:t>to access the child items of the list or grid </a:t>
            </a:r>
          </a:p>
          <a:p>
            <a:endParaRPr lang="en-US" sz="2400" dirty="0">
              <a:latin typeface="Times New Roman" pitchFamily="18" charset="0"/>
              <a:cs typeface="Times New Roman" pitchFamily="18" charset="0"/>
              <a:sym typeface="Wingdings" pitchFamily="2" charset="2"/>
            </a:endParaRPr>
          </a:p>
          <a:p>
            <a:r>
              <a:rPr lang="en-US" sz="2400" dirty="0"/>
              <a:t>You create the </a:t>
            </a:r>
            <a:r>
              <a:rPr lang="en-US" sz="2400" b="1" dirty="0" err="1"/>
              <a:t>ImageAdapter</a:t>
            </a:r>
            <a:r>
              <a:rPr lang="en-US" sz="2400" dirty="0"/>
              <a:t> class (which extends the </a:t>
            </a:r>
            <a:r>
              <a:rPr lang="en-US" sz="2400" dirty="0" err="1"/>
              <a:t>BaseAdapter</a:t>
            </a:r>
            <a:r>
              <a:rPr lang="en-US" sz="2400" dirty="0"/>
              <a:t> class) so that it can bind to the Gallery view with a series of ImageView views. </a:t>
            </a:r>
          </a:p>
          <a:p>
            <a:r>
              <a:rPr lang="en-US" sz="2400" dirty="0"/>
              <a:t>The </a:t>
            </a:r>
            <a:r>
              <a:rPr lang="en-US" sz="2400" b="1" dirty="0" err="1"/>
              <a:t>BaseAdapter</a:t>
            </a:r>
            <a:r>
              <a:rPr lang="en-US" sz="2400" dirty="0"/>
              <a:t> class acts as a bridge between an </a:t>
            </a:r>
            <a:r>
              <a:rPr lang="en-US" sz="2400" dirty="0" err="1"/>
              <a:t>AdapterView</a:t>
            </a:r>
            <a:r>
              <a:rPr lang="en-US" sz="2400" dirty="0"/>
              <a:t> and the data source that feeds data into it.</a:t>
            </a:r>
            <a:endParaRPr lang="en-US" sz="2400" dirty="0">
              <a:latin typeface="Times New Roman" pitchFamily="18" charset="0"/>
              <a:cs typeface="Times New Roman" pitchFamily="18" charset="0"/>
              <a:sym typeface="Wingdings" pitchFamily="2" charset="2"/>
            </a:endParaRPr>
          </a:p>
          <a:p>
            <a:pPr>
              <a:buNone/>
            </a:pPr>
            <a:r>
              <a:rPr lang="en-US" sz="2400" b="1" dirty="0">
                <a:solidFill>
                  <a:srgbClr val="009900"/>
                </a:solidFill>
                <a:sym typeface="Wingdings" pitchFamily="2" charset="2"/>
              </a:rPr>
              <a:t>Adapter Views:</a:t>
            </a:r>
          </a:p>
          <a:p>
            <a:r>
              <a:rPr lang="en-US" sz="2400" dirty="0" err="1"/>
              <a:t>ListView</a:t>
            </a:r>
            <a:endParaRPr lang="en-US" sz="2400" dirty="0"/>
          </a:p>
          <a:p>
            <a:r>
              <a:rPr lang="en-US" sz="2400" dirty="0"/>
              <a:t>GridView</a:t>
            </a:r>
          </a:p>
          <a:p>
            <a:r>
              <a:rPr lang="en-US" sz="2400" dirty="0"/>
              <a:t>Spinner</a:t>
            </a:r>
          </a:p>
          <a:p>
            <a:r>
              <a:rPr lang="en-US" sz="2400" dirty="0"/>
              <a:t>Gallery</a:t>
            </a:r>
            <a:endParaRPr lang="en-US" sz="2400" b="1" dirty="0">
              <a:solidFill>
                <a:srgbClr val="009900"/>
              </a:solidFill>
              <a:sym typeface="Wingdings" pitchFamily="2" charset="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533400"/>
          </a:xfrm>
        </p:spPr>
        <p:txBody>
          <a:bodyPr>
            <a:noAutofit/>
          </a:bodyPr>
          <a:lstStyle/>
          <a:p>
            <a:pPr algn="ctr"/>
            <a:r>
              <a:rPr lang="en-US" sz="2800" b="1" dirty="0" err="1">
                <a:solidFill>
                  <a:srgbClr val="FF0000"/>
                </a:solidFill>
                <a:latin typeface="Times New Roman" pitchFamily="18" charset="0"/>
                <a:cs typeface="Times New Roman" pitchFamily="18" charset="0"/>
              </a:rPr>
              <a:t>SimpleAdapter</a:t>
            </a:r>
            <a:r>
              <a:rPr lang="en-US" sz="2800" b="1" dirty="0">
                <a:solidFill>
                  <a:srgbClr val="FF0000"/>
                </a:solidFill>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168</a:t>
            </a:fld>
            <a:endParaRPr lang="en-US"/>
          </a:p>
        </p:txBody>
      </p:sp>
      <p:sp>
        <p:nvSpPr>
          <p:cNvPr id="3" name="Content Placeholder 2"/>
          <p:cNvSpPr>
            <a:spLocks noGrp="1"/>
          </p:cNvSpPr>
          <p:nvPr>
            <p:ph sz="quarter" idx="1"/>
          </p:nvPr>
        </p:nvSpPr>
        <p:spPr>
          <a:xfrm>
            <a:off x="0" y="457200"/>
            <a:ext cx="9144000" cy="6400800"/>
          </a:xfrm>
        </p:spPr>
        <p:txBody>
          <a:bodyPr>
            <a:normAutofit fontScale="92500" lnSpcReduction="10000"/>
          </a:bodyPr>
          <a:lstStyle/>
          <a:p>
            <a:r>
              <a:rPr lang="en-US" sz="2400" dirty="0">
                <a:latin typeface="Times New Roman" pitchFamily="18" charset="0"/>
                <a:cs typeface="Times New Roman" pitchFamily="18" charset="0"/>
                <a:sym typeface="Wingdings" pitchFamily="2" charset="2"/>
              </a:rPr>
              <a:t>In Android </a:t>
            </a:r>
            <a:r>
              <a:rPr lang="en-US" sz="2400" dirty="0" err="1">
                <a:latin typeface="Times New Roman" pitchFamily="18" charset="0"/>
                <a:cs typeface="Times New Roman" pitchFamily="18" charset="0"/>
                <a:sym typeface="Wingdings" pitchFamily="2" charset="2"/>
              </a:rPr>
              <a:t>SimpleAdapter</a:t>
            </a:r>
            <a:r>
              <a:rPr lang="en-US" sz="2400" dirty="0">
                <a:latin typeface="Times New Roman" pitchFamily="18" charset="0"/>
                <a:cs typeface="Times New Roman" pitchFamily="18" charset="0"/>
                <a:sym typeface="Wingdings" pitchFamily="2" charset="2"/>
              </a:rPr>
              <a:t> is an easy Adapter to map static data to views defined in an XML file(layout).</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a:t>You also specify an XML file that defines the views used to display the row, and a mapping from keys in the Map to specific views. </a:t>
            </a:r>
            <a:r>
              <a:rPr lang="en-US" sz="2400" dirty="0">
                <a:latin typeface="Times New Roman" pitchFamily="18" charset="0"/>
                <a:cs typeface="Times New Roman" pitchFamily="18" charset="0"/>
              </a:rPr>
              <a:t>  </a:t>
            </a:r>
          </a:p>
          <a:p>
            <a:pPr>
              <a:buNone/>
            </a:pPr>
            <a:r>
              <a:rPr lang="en-US" sz="2400" b="1" dirty="0">
                <a:solidFill>
                  <a:srgbClr val="009900"/>
                </a:solidFill>
                <a:latin typeface="Times New Roman" pitchFamily="18" charset="0"/>
                <a:cs typeface="Times New Roman" pitchFamily="18" charset="0"/>
                <a:sym typeface="Wingdings" pitchFamily="2" charset="2"/>
              </a:rPr>
              <a:t>Constructor:</a:t>
            </a:r>
          </a:p>
          <a:p>
            <a:pPr>
              <a:buNone/>
            </a:pPr>
            <a:r>
              <a:rPr lang="en-US" sz="2400" b="1" dirty="0"/>
              <a:t>public </a:t>
            </a:r>
            <a:r>
              <a:rPr lang="en-US" sz="2400" b="1" dirty="0" err="1"/>
              <a:t>SimpleAdapter</a:t>
            </a:r>
            <a:r>
              <a:rPr lang="en-US" sz="2400" b="1" dirty="0"/>
              <a:t> (</a:t>
            </a:r>
            <a:r>
              <a:rPr lang="en-US" sz="2400" b="1" dirty="0">
                <a:hlinkClick r:id="rId2"/>
              </a:rPr>
              <a:t>Context</a:t>
            </a:r>
            <a:r>
              <a:rPr lang="en-US" sz="2400" b="1" dirty="0"/>
              <a:t> </a:t>
            </a:r>
            <a:r>
              <a:rPr lang="en-US" sz="2400" b="1" dirty="0" err="1"/>
              <a:t>context</a:t>
            </a:r>
            <a:r>
              <a:rPr lang="en-US" sz="2400" b="1" dirty="0"/>
              <a:t>, </a:t>
            </a:r>
            <a:r>
              <a:rPr lang="en-US" sz="2400" b="1" dirty="0">
                <a:hlinkClick r:id="rId3"/>
              </a:rPr>
              <a:t>List</a:t>
            </a:r>
            <a:r>
              <a:rPr lang="en-US" sz="2400" b="1" dirty="0"/>
              <a:t>&lt;? extends </a:t>
            </a:r>
            <a:r>
              <a:rPr lang="en-US" sz="2400" b="1" dirty="0">
                <a:hlinkClick r:id="rId4"/>
              </a:rPr>
              <a:t>Map</a:t>
            </a:r>
            <a:r>
              <a:rPr lang="en-US" sz="2400" b="1" dirty="0"/>
              <a:t>&lt;</a:t>
            </a:r>
            <a:r>
              <a:rPr lang="en-US" sz="2400" b="1" dirty="0">
                <a:hlinkClick r:id="rId5"/>
              </a:rPr>
              <a:t>String</a:t>
            </a:r>
            <a:r>
              <a:rPr lang="en-US" sz="2400" b="1" dirty="0"/>
              <a:t>, ?&gt;&gt; data, </a:t>
            </a:r>
            <a:r>
              <a:rPr lang="en-US" sz="2400" b="1" dirty="0" err="1"/>
              <a:t>int</a:t>
            </a:r>
            <a:r>
              <a:rPr lang="en-US" sz="2400" b="1" dirty="0"/>
              <a:t> resource, </a:t>
            </a:r>
            <a:r>
              <a:rPr lang="en-US" sz="2400" b="1" dirty="0">
                <a:hlinkClick r:id="rId5"/>
              </a:rPr>
              <a:t>String[]</a:t>
            </a:r>
            <a:r>
              <a:rPr lang="en-US" sz="2400" b="1" dirty="0"/>
              <a:t> from, </a:t>
            </a:r>
            <a:r>
              <a:rPr lang="en-US" sz="2400" b="1" dirty="0" err="1"/>
              <a:t>int</a:t>
            </a:r>
            <a:r>
              <a:rPr lang="en-US" sz="2400" b="1" dirty="0"/>
              <a:t>[] to) </a:t>
            </a:r>
          </a:p>
          <a:p>
            <a:pPr>
              <a:buNone/>
            </a:pPr>
            <a:r>
              <a:rPr lang="en-US" sz="1900" b="1" dirty="0">
                <a:solidFill>
                  <a:srgbClr val="009900"/>
                </a:solidFill>
                <a:latin typeface="Times New Roman" pitchFamily="18" charset="0"/>
                <a:cs typeface="Times New Roman" pitchFamily="18" charset="0"/>
                <a:sym typeface="Wingdings" pitchFamily="2" charset="2"/>
              </a:rPr>
              <a:t>Where:</a:t>
            </a:r>
            <a:r>
              <a:rPr lang="en-US" sz="2400" b="1" dirty="0">
                <a:solidFill>
                  <a:srgbClr val="009900"/>
                </a:solidFill>
                <a:latin typeface="Times New Roman" pitchFamily="18" charset="0"/>
                <a:cs typeface="Times New Roman" pitchFamily="18" charset="0"/>
                <a:sym typeface="Wingdings" pitchFamily="2" charset="2"/>
              </a:rPr>
              <a:t> </a:t>
            </a:r>
            <a:r>
              <a:rPr lang="en-US" sz="2400" b="1" dirty="0"/>
              <a:t>Context: </a:t>
            </a:r>
            <a:r>
              <a:rPr lang="en-US" sz="2400" dirty="0"/>
              <a:t>The context where the View associated with this </a:t>
            </a:r>
            <a:r>
              <a:rPr lang="en-US" sz="2400" dirty="0" err="1"/>
              <a:t>SimpleAdapter</a:t>
            </a:r>
            <a:r>
              <a:rPr lang="en-US" sz="2400" dirty="0"/>
              <a:t> is running </a:t>
            </a:r>
          </a:p>
          <a:p>
            <a:pPr>
              <a:buNone/>
            </a:pPr>
            <a:r>
              <a:rPr lang="en-US" sz="2400" dirty="0"/>
              <a:t>	</a:t>
            </a:r>
            <a:r>
              <a:rPr lang="en-US" sz="2400" b="1" dirty="0"/>
              <a:t>List:</a:t>
            </a:r>
            <a:r>
              <a:rPr lang="en-US" sz="2400" dirty="0"/>
              <a:t> A List of Maps. Each entry in the List corresponds to one row in the list. The Maps contain the data for each row, and should include all the entries specified in "from“.</a:t>
            </a:r>
          </a:p>
          <a:p>
            <a:pPr>
              <a:buNone/>
            </a:pPr>
            <a:r>
              <a:rPr lang="en-US" sz="2400" dirty="0"/>
              <a:t>    </a:t>
            </a:r>
            <a:r>
              <a:rPr lang="en-US" sz="2400" b="1" dirty="0"/>
              <a:t>resource: </a:t>
            </a:r>
            <a:r>
              <a:rPr lang="en-US" sz="2400" dirty="0"/>
              <a:t>Resource identifier (id) of a view layout that defines the views for this list item. The layout file should include at least those named views defined in "to“ .</a:t>
            </a:r>
          </a:p>
          <a:p>
            <a:pPr>
              <a:buNone/>
            </a:pPr>
            <a:r>
              <a:rPr lang="en-US" sz="2400" dirty="0"/>
              <a:t>    </a:t>
            </a:r>
            <a:r>
              <a:rPr lang="en-US" sz="2400" b="1" dirty="0"/>
              <a:t>from:</a:t>
            </a:r>
            <a:r>
              <a:rPr lang="en-US" sz="2400" dirty="0"/>
              <a:t> A list of column names (strings) that will be added to the Map associated with each item.</a:t>
            </a:r>
          </a:p>
          <a:p>
            <a:pPr>
              <a:buNone/>
            </a:pPr>
            <a:r>
              <a:rPr lang="en-US" sz="2400" b="1" dirty="0">
                <a:sym typeface="Wingdings" pitchFamily="2" charset="2"/>
              </a:rPr>
              <a:t>    to: </a:t>
            </a:r>
            <a:r>
              <a:rPr lang="en-US" sz="2000" dirty="0"/>
              <a:t>The views that should display column in the "from" parameter. These should all be </a:t>
            </a:r>
            <a:r>
              <a:rPr lang="en-US" sz="2000" dirty="0" err="1"/>
              <a:t>TextViews</a:t>
            </a:r>
            <a:r>
              <a:rPr lang="en-US" sz="2000" dirty="0"/>
              <a:t>. The first N views in this list are given the values of the first N columns in the from parameter. </a:t>
            </a:r>
            <a:endParaRPr lang="en-US" sz="2400" b="1" dirty="0">
              <a:sym typeface="Wingdings" pitchFamily="2" charset="2"/>
            </a:endParaRPr>
          </a:p>
          <a:p>
            <a:pPr>
              <a:buNone/>
            </a:pPr>
            <a:endParaRPr lang="en-US" sz="2400" b="1" dirty="0">
              <a:solidFill>
                <a:srgbClr val="009900"/>
              </a:solidFill>
              <a:sym typeface="Wingdings" pitchFamily="2" charset="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400" b="1" dirty="0" err="1">
                <a:solidFill>
                  <a:srgbClr val="FF0000"/>
                </a:solidFill>
                <a:latin typeface="Times New Roman" pitchFamily="18" charset="0"/>
                <a:cs typeface="Times New Roman" pitchFamily="18" charset="0"/>
              </a:rPr>
              <a:t>SpinnerAdapter</a:t>
            </a:r>
            <a:endParaRPr lang="en-US" sz="24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169</a:t>
            </a:fld>
            <a:endParaRPr lang="en-US"/>
          </a:p>
        </p:txBody>
      </p:sp>
      <p:sp>
        <p:nvSpPr>
          <p:cNvPr id="3" name="Content Placeholder 2"/>
          <p:cNvSpPr>
            <a:spLocks noGrp="1"/>
          </p:cNvSpPr>
          <p:nvPr>
            <p:ph sz="quarter" idx="1"/>
          </p:nvPr>
        </p:nvSpPr>
        <p:spPr>
          <a:xfrm>
            <a:off x="0" y="533400"/>
            <a:ext cx="9144000" cy="6324600"/>
          </a:xfrm>
        </p:spPr>
        <p:txBody>
          <a:bodyPr>
            <a:normAutofit/>
          </a:bodyPr>
          <a:lstStyle/>
          <a:p>
            <a:r>
              <a:rPr lang="en-US" sz="2000" dirty="0"/>
              <a:t>Extended </a:t>
            </a:r>
            <a:r>
              <a:rPr lang="en-US" sz="2000" dirty="0">
                <a:hlinkClick r:id="rId2"/>
              </a:rPr>
              <a:t>Adapter</a:t>
            </a:r>
            <a:r>
              <a:rPr lang="en-US" sz="2000" dirty="0"/>
              <a:t> that is the bridge between a </a:t>
            </a:r>
            <a:r>
              <a:rPr lang="en-US" sz="2000" dirty="0">
                <a:hlinkClick r:id="rId3"/>
              </a:rPr>
              <a:t>Spinner</a:t>
            </a:r>
            <a:r>
              <a:rPr lang="en-US" sz="2000" dirty="0"/>
              <a:t> and its data. </a:t>
            </a:r>
            <a:r>
              <a:rPr lang="en-US" sz="2000"/>
              <a:t>A spinner adapter allows to define two different views: one that shows the data in the spinner itself and one that shows the data in the drop down list when the spinner is pressed. </a:t>
            </a:r>
            <a:r>
              <a:rPr lang="en-US" sz="2000">
                <a:latin typeface="Times New Roman" pitchFamily="18" charset="0"/>
                <a:cs typeface="Times New Roman" pitchFamily="18" charset="0"/>
              </a:rPr>
              <a:t> </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17</a:t>
            </a:fld>
            <a:endParaRPr lang="en-US"/>
          </a:p>
        </p:txBody>
      </p:sp>
      <p:sp>
        <p:nvSpPr>
          <p:cNvPr id="3" name="Content Placeholder 2"/>
          <p:cNvSpPr>
            <a:spLocks noGrp="1"/>
          </p:cNvSpPr>
          <p:nvPr>
            <p:ph sz="quarter" idx="1"/>
          </p:nvPr>
        </p:nvSpPr>
        <p:spPr>
          <a:xfrm>
            <a:off x="0" y="762000"/>
            <a:ext cx="9144000" cy="5638800"/>
          </a:xfrm>
        </p:spPr>
        <p:txBody>
          <a:bodyPr>
            <a:normAutofit fontScale="92500" lnSpcReduction="10000"/>
          </a:bodyPr>
          <a:lstStyle/>
          <a:p>
            <a:pPr>
              <a:buFont typeface="Arial" pitchFamily="34" charset="0"/>
              <a:buChar char="•"/>
            </a:pPr>
            <a:r>
              <a:rPr lang="en-US" sz="2000" dirty="0">
                <a:latin typeface="Times New Roman" pitchFamily="18" charset="0"/>
                <a:cs typeface="Times New Roman" pitchFamily="18" charset="0"/>
              </a:rPr>
              <a:t>Android applications are written using JAVA.</a:t>
            </a:r>
          </a:p>
          <a:p>
            <a:pPr>
              <a:buFont typeface="Arial" pitchFamily="34" charset="0"/>
              <a:buChar char="•"/>
            </a:pPr>
            <a:r>
              <a:rPr lang="en-US" sz="2000" dirty="0">
                <a:latin typeface="Times New Roman" pitchFamily="18" charset="0"/>
                <a:cs typeface="Times New Roman" pitchFamily="18" charset="0"/>
              </a:rPr>
              <a:t>Android applications run using a </a:t>
            </a:r>
            <a:r>
              <a:rPr lang="en-US" sz="2000" dirty="0">
                <a:solidFill>
                  <a:schemeClr val="accent2"/>
                </a:solidFill>
                <a:latin typeface="Times New Roman" pitchFamily="18" charset="0"/>
                <a:cs typeface="Times New Roman" pitchFamily="18" charset="0"/>
              </a:rPr>
              <a:t>custom virtual machine called ‘</a:t>
            </a:r>
            <a:r>
              <a:rPr lang="en-US" sz="2000" dirty="0" err="1">
                <a:solidFill>
                  <a:srgbClr val="1C0777"/>
                </a:solidFill>
                <a:latin typeface="Times New Roman" pitchFamily="18" charset="0"/>
                <a:cs typeface="Times New Roman" pitchFamily="18" charset="0"/>
              </a:rPr>
              <a:t>Dalvik</a:t>
            </a:r>
            <a:r>
              <a:rPr lang="en-US" sz="2000" dirty="0">
                <a:solidFill>
                  <a:schemeClr val="accent2"/>
                </a:solidFill>
                <a:latin typeface="Times New Roman" pitchFamily="18" charset="0"/>
                <a:cs typeface="Times New Roman" pitchFamily="18" charset="0"/>
              </a:rPr>
              <a:t>’ (a </a:t>
            </a:r>
            <a:r>
              <a:rPr lang="en-US" sz="2000" dirty="0" smtClean="0">
                <a:solidFill>
                  <a:schemeClr val="accent2"/>
                </a:solidFill>
                <a:latin typeface="Times New Roman" pitchFamily="18" charset="0"/>
                <a:cs typeface="Times New Roman" pitchFamily="18" charset="0"/>
              </a:rPr>
              <a:t>register based </a:t>
            </a:r>
            <a:r>
              <a:rPr lang="en-US" sz="2000" dirty="0">
                <a:solidFill>
                  <a:schemeClr val="accent2"/>
                </a:solidFill>
                <a:latin typeface="Times New Roman" pitchFamily="18" charset="0"/>
                <a:cs typeface="Times New Roman" pitchFamily="18" charset="0"/>
              </a:rPr>
              <a:t>VM) </a:t>
            </a:r>
            <a:r>
              <a:rPr lang="en-US" sz="2000" dirty="0">
                <a:latin typeface="Times New Roman" pitchFamily="18" charset="0"/>
                <a:cs typeface="Times New Roman" pitchFamily="18" charset="0"/>
              </a:rPr>
              <a:t>rather than a traditional JVM.</a:t>
            </a:r>
          </a:p>
          <a:p>
            <a:pPr>
              <a:buFont typeface="Arial" pitchFamily="34" charset="0"/>
              <a:buChar char="•"/>
            </a:pPr>
            <a:r>
              <a:rPr lang="en-US" sz="2000" dirty="0">
                <a:latin typeface="Times New Roman" pitchFamily="18" charset="0"/>
                <a:cs typeface="Times New Roman" pitchFamily="18" charset="0"/>
              </a:rPr>
              <a:t>Each Android application runs in a separate process within its own </a:t>
            </a:r>
            <a:r>
              <a:rPr lang="en-US" sz="2000" dirty="0" err="1">
                <a:latin typeface="Times New Roman" pitchFamily="18" charset="0"/>
                <a:cs typeface="Times New Roman" pitchFamily="18" charset="0"/>
              </a:rPr>
              <a:t>Dalvik</a:t>
            </a:r>
            <a:r>
              <a:rPr lang="en-US" sz="2000" dirty="0">
                <a:latin typeface="Times New Roman" pitchFamily="18" charset="0"/>
                <a:cs typeface="Times New Roman" pitchFamily="18" charset="0"/>
              </a:rPr>
              <a:t> instance.</a:t>
            </a:r>
          </a:p>
          <a:p>
            <a:pPr>
              <a:buFont typeface="Arial" pitchFamily="34" charset="0"/>
              <a:buChar char="•"/>
            </a:pPr>
            <a:r>
              <a:rPr lang="en-US" sz="2000" dirty="0">
                <a:latin typeface="Times New Roman" pitchFamily="18" charset="0"/>
                <a:cs typeface="Times New Roman" pitchFamily="18" charset="0"/>
              </a:rPr>
              <a:t>Android runtime take care of memory and process management.</a:t>
            </a:r>
          </a:p>
          <a:p>
            <a:pPr>
              <a:buFont typeface="Arial" pitchFamily="34" charset="0"/>
              <a:buChar char="•"/>
            </a:pPr>
            <a:r>
              <a:rPr lang="en-US" sz="2000" dirty="0">
                <a:latin typeface="Times New Roman" pitchFamily="18" charset="0"/>
                <a:cs typeface="Times New Roman" pitchFamily="18" charset="0"/>
              </a:rPr>
              <a:t>Android SDK includes APIs, tools for development, debugging &amp; testing of android applications, documentation, sample code.</a:t>
            </a:r>
          </a:p>
          <a:p>
            <a:r>
              <a:rPr lang="en-US" sz="2000" dirty="0" err="1">
                <a:latin typeface="Times New Roman" pitchFamily="18" charset="0"/>
                <a:cs typeface="Times New Roman" pitchFamily="18" charset="0"/>
              </a:rPr>
              <a:t>Dalvik</a:t>
            </a:r>
            <a:r>
              <a:rPr lang="en-US" sz="2000" dirty="0">
                <a:latin typeface="Times New Roman" pitchFamily="18" charset="0"/>
                <a:cs typeface="Times New Roman" pitchFamily="18" charset="0"/>
              </a:rPr>
              <a:t> VM uses the device’s underlying Linux kernel to handle low-level functionality including security, threading, and process and memory management. </a:t>
            </a:r>
          </a:p>
          <a:p>
            <a:pPr algn="just"/>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Android APIs feature </a:t>
            </a:r>
            <a:endParaRPr lang="en-US" sz="2000" b="1"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hardware </a:t>
            </a:r>
            <a:r>
              <a:rPr lang="en-US" sz="1800" dirty="0">
                <a:latin typeface="Times New Roman" pitchFamily="18" charset="0"/>
                <a:cs typeface="Times New Roman" pitchFamily="18" charset="0"/>
              </a:rPr>
              <a:t>access,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video </a:t>
            </a:r>
            <a:r>
              <a:rPr lang="en-US" sz="1800" dirty="0">
                <a:latin typeface="Times New Roman" pitchFamily="18" charset="0"/>
                <a:cs typeface="Times New Roman" pitchFamily="18" charset="0"/>
              </a:rPr>
              <a:t>recording,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location-based </a:t>
            </a:r>
            <a:r>
              <a:rPr lang="en-US" sz="1800" dirty="0">
                <a:latin typeface="Times New Roman" pitchFamily="18" charset="0"/>
                <a:cs typeface="Times New Roman" pitchFamily="18" charset="0"/>
              </a:rPr>
              <a:t>services,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support </a:t>
            </a:r>
            <a:r>
              <a:rPr lang="en-US" sz="1800" dirty="0">
                <a:latin typeface="Times New Roman" pitchFamily="18" charset="0"/>
                <a:cs typeface="Times New Roman" pitchFamily="18" charset="0"/>
              </a:rPr>
              <a:t>for background services,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map-based </a:t>
            </a:r>
            <a:r>
              <a:rPr lang="en-US" sz="1800" dirty="0">
                <a:latin typeface="Times New Roman" pitchFamily="18" charset="0"/>
                <a:cs typeface="Times New Roman" pitchFamily="18" charset="0"/>
              </a:rPr>
              <a:t>activities,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relational </a:t>
            </a:r>
            <a:r>
              <a:rPr lang="en-US" sz="1800" dirty="0">
                <a:latin typeface="Times New Roman" pitchFamily="18" charset="0"/>
                <a:cs typeface="Times New Roman" pitchFamily="18" charset="0"/>
              </a:rPr>
              <a:t>databases,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inter-application </a:t>
            </a:r>
            <a:r>
              <a:rPr lang="en-US" sz="1800" dirty="0">
                <a:latin typeface="Times New Roman" pitchFamily="18" charset="0"/>
                <a:cs typeface="Times New Roman" pitchFamily="18" charset="0"/>
              </a:rPr>
              <a:t>communication, </a:t>
            </a:r>
            <a:endParaRPr lang="en-US" sz="1800" dirty="0" smtClean="0">
              <a:latin typeface="Times New Roman" pitchFamily="18" charset="0"/>
              <a:cs typeface="Times New Roman" pitchFamily="18" charset="0"/>
            </a:endParaRPr>
          </a:p>
          <a:p>
            <a:pPr lvl="1" algn="just">
              <a:buFont typeface="Wingdings" pitchFamily="2" charset="2"/>
              <a:buChar char="Ø"/>
            </a:pPr>
            <a:r>
              <a:rPr lang="en-US" sz="1800" dirty="0" smtClean="0">
                <a:latin typeface="Times New Roman" pitchFamily="18" charset="0"/>
                <a:cs typeface="Times New Roman" pitchFamily="18" charset="0"/>
              </a:rPr>
              <a:t>Bluetooth</a:t>
            </a:r>
            <a:r>
              <a:rPr lang="en-US" sz="1800" dirty="0">
                <a:latin typeface="Times New Roman" pitchFamily="18" charset="0"/>
                <a:cs typeface="Times New Roman" pitchFamily="18" charset="0"/>
              </a:rPr>
              <a:t>, NFC, and 2D and 3D graphics.</a:t>
            </a:r>
          </a:p>
          <a:p>
            <a:endParaRPr lang="en-US" sz="2000" dirty="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170</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0E02AA"/>
                </a:solidFill>
                <a:latin typeface="Bodoni MT Black" pitchFamily="18" charset="0"/>
              </a:rPr>
              <a:t>GridView</a:t>
            </a:r>
            <a:endParaRPr lang="en-US" sz="2800" b="1" dirty="0">
              <a:solidFill>
                <a:srgbClr val="0E02AA"/>
              </a:solidFill>
              <a:latin typeface="Bodoni MT Black" pitchFamily="18"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GridView</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171</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r>
              <a:rPr lang="en-US" sz="2000" dirty="0">
                <a:latin typeface="Times New Roman" pitchFamily="18" charset="0"/>
                <a:cs typeface="Times New Roman" pitchFamily="18" charset="0"/>
              </a:rPr>
              <a:t> </a:t>
            </a:r>
            <a:r>
              <a:rPr lang="en-US" sz="2000" dirty="0"/>
              <a:t>The GridView shows items in a two-dimensional scrolling grid. You can use the </a:t>
            </a:r>
            <a:r>
              <a:rPr lang="en-US" sz="2000" dirty="0" err="1"/>
              <a:t>GridView</a:t>
            </a:r>
            <a:r>
              <a:rPr lang="en-US" sz="2000" dirty="0"/>
              <a:t> together with an ImageView to display a series of images.</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172</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0E02AA"/>
                </a:solidFill>
                <a:latin typeface="Bodoni MT Black" pitchFamily="18" charset="0"/>
              </a:rPr>
              <a:t>ToolBar</a:t>
            </a:r>
            <a:endParaRPr lang="en-US" sz="2800" b="1" dirty="0">
              <a:solidFill>
                <a:srgbClr val="0E02AA"/>
              </a:solidFill>
              <a:latin typeface="Bodoni MT Black"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173</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0E02AA"/>
                </a:solidFill>
                <a:latin typeface="Bodoni MT Black" pitchFamily="18" charset="0"/>
              </a:rPr>
              <a:t>ProgressBar</a:t>
            </a:r>
            <a:endParaRPr lang="en-US" sz="2800" b="1" dirty="0">
              <a:solidFill>
                <a:srgbClr val="0E02AA"/>
              </a:solidFill>
              <a:latin typeface="Bodoni MT Black"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err="1" smtClean="0">
                <a:solidFill>
                  <a:srgbClr val="FF0000"/>
                </a:solidFill>
                <a:latin typeface="Times New Roman" pitchFamily="18" charset="0"/>
                <a:cs typeface="Times New Roman" pitchFamily="18" charset="0"/>
              </a:rPr>
              <a:t>ProgressBar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174</a:t>
            </a:fld>
            <a:endParaRPr lang="en-US"/>
          </a:p>
        </p:txBody>
      </p:sp>
      <p:sp>
        <p:nvSpPr>
          <p:cNvPr id="3" name="Content Placeholder 2"/>
          <p:cNvSpPr>
            <a:spLocks noGrp="1"/>
          </p:cNvSpPr>
          <p:nvPr>
            <p:ph sz="quarter" idx="1"/>
          </p:nvPr>
        </p:nvSpPr>
        <p:spPr>
          <a:xfrm>
            <a:off x="0" y="428604"/>
            <a:ext cx="9144000" cy="6429396"/>
          </a:xfrm>
        </p:spPr>
        <p:txBody>
          <a:bodyPr>
            <a:normAutofit/>
          </a:bodyPr>
          <a:lstStyle/>
          <a:p>
            <a:r>
              <a:rPr lang="en-US" sz="2000" dirty="0" smtClean="0">
                <a:latin typeface="Times New Roman" pitchFamily="18" charset="0"/>
                <a:cs typeface="Times New Roman" pitchFamily="18" charset="0"/>
              </a:rPr>
              <a:t> </a:t>
            </a:r>
            <a:r>
              <a:rPr lang="en-US" sz="2000" dirty="0" smtClean="0"/>
              <a:t>In Android, </a:t>
            </a:r>
            <a:r>
              <a:rPr lang="en-US" sz="2000" dirty="0" err="1" smtClean="0">
                <a:hlinkClick r:id="rId2" tooltip="ProgressBar"/>
              </a:rPr>
              <a:t>ProgressBar</a:t>
            </a:r>
            <a:r>
              <a:rPr lang="en-US" sz="2000" dirty="0" smtClean="0"/>
              <a:t> is used to display the status of work being done like analyzing status of work or downloading a file etc. </a:t>
            </a:r>
          </a:p>
          <a:p>
            <a:r>
              <a:rPr lang="en-US" sz="2000" dirty="0" smtClean="0"/>
              <a:t>In Android, by default a </a:t>
            </a:r>
            <a:r>
              <a:rPr lang="en-US" sz="2000" dirty="0" smtClean="0">
                <a:hlinkClick r:id="rId2" tooltip="Progress Bar tutorial"/>
              </a:rPr>
              <a:t>progress bar</a:t>
            </a:r>
            <a:r>
              <a:rPr lang="en-US" sz="2000" dirty="0" smtClean="0"/>
              <a:t> will be displayed as a spinning wheel but If we want it to be displayed as a horizontal bar then we need to use style attribute as horizontal. </a:t>
            </a:r>
          </a:p>
          <a:p>
            <a:r>
              <a:rPr lang="en-US" sz="2000" dirty="0" smtClean="0"/>
              <a:t>It mainly use the</a:t>
            </a:r>
            <a:r>
              <a:rPr lang="en-US" sz="2000" b="1" dirty="0" smtClean="0"/>
              <a:t> “</a:t>
            </a:r>
            <a:r>
              <a:rPr lang="en-US" sz="2000" b="1" dirty="0" err="1" smtClean="0"/>
              <a:t>android.widget.ProgressBar</a:t>
            </a:r>
            <a:r>
              <a:rPr lang="en-US" sz="2000" b="1" dirty="0" smtClean="0"/>
              <a:t>” </a:t>
            </a:r>
            <a:r>
              <a:rPr lang="en-US" sz="2000" dirty="0" smtClean="0"/>
              <a:t>class.</a:t>
            </a:r>
          </a:p>
          <a:p>
            <a:r>
              <a:rPr lang="en-US" sz="2000" dirty="0" smtClean="0"/>
              <a:t>To add a progress bar to a layout (</a:t>
            </a:r>
            <a:r>
              <a:rPr lang="en-US" sz="2000" dirty="0" smtClean="0">
                <a:hlinkClick r:id="rId3" tooltip="XML in Android"/>
              </a:rPr>
              <a:t>xml</a:t>
            </a:r>
            <a:r>
              <a:rPr lang="en-US" sz="2000" dirty="0" smtClean="0"/>
              <a:t>) file, you can use the &lt;</a:t>
            </a:r>
            <a:r>
              <a:rPr lang="en-US" sz="2000" dirty="0" err="1" smtClean="0">
                <a:hlinkClick r:id="rId2" tooltip="ProgressBar"/>
              </a:rPr>
              <a:t>ProgressBar</a:t>
            </a:r>
            <a:r>
              <a:rPr lang="en-US" sz="2000" dirty="0" smtClean="0"/>
              <a:t>&gt; element. By default, a progress bar is a spinning wheel (an indeterminate indicator). </a:t>
            </a:r>
          </a:p>
          <a:p>
            <a:r>
              <a:rPr lang="en-US" sz="2000" dirty="0" smtClean="0"/>
              <a:t>To change to a horizontal progress bar, apply the progress bar’s horizontal style.</a:t>
            </a:r>
          </a:p>
          <a:p>
            <a:r>
              <a:rPr lang="en-US" sz="2000" b="1" dirty="0" smtClean="0">
                <a:solidFill>
                  <a:srgbClr val="0E02AA"/>
                </a:solidFill>
              </a:rPr>
              <a:t>Important Methods Used In </a:t>
            </a:r>
            <a:r>
              <a:rPr lang="en-US" sz="2000" b="1" dirty="0" err="1" smtClean="0">
                <a:solidFill>
                  <a:srgbClr val="0E02AA"/>
                </a:solidFill>
              </a:rPr>
              <a:t>ProgressBar</a:t>
            </a:r>
            <a:r>
              <a:rPr lang="en-US" sz="2000" b="1" dirty="0" smtClean="0">
                <a:solidFill>
                  <a:srgbClr val="0E02AA"/>
                </a:solidFill>
              </a:rPr>
              <a:t>:</a:t>
            </a:r>
            <a:endParaRPr lang="en-US" sz="2000" dirty="0" smtClean="0">
              <a:solidFill>
                <a:srgbClr val="0E02AA"/>
              </a:solidFill>
            </a:endParaRPr>
          </a:p>
          <a:p>
            <a:r>
              <a:rPr lang="en-US" sz="2000" b="1" dirty="0" smtClean="0"/>
              <a:t>1. </a:t>
            </a:r>
            <a:r>
              <a:rPr lang="en-US" sz="2000" b="1" dirty="0" err="1" smtClean="0"/>
              <a:t>getMax</a:t>
            </a:r>
            <a:r>
              <a:rPr lang="en-US" sz="2000" b="1" dirty="0" smtClean="0"/>
              <a:t>() – returns the maximum value of progress bar</a:t>
            </a:r>
            <a:endParaRPr lang="en-US" sz="2000" dirty="0" smtClean="0"/>
          </a:p>
          <a:p>
            <a:r>
              <a:rPr lang="en-US" sz="2000" dirty="0" smtClean="0"/>
              <a:t>We can get the maximum value of the progress bar in </a:t>
            </a:r>
            <a:r>
              <a:rPr lang="en-US" sz="2000" dirty="0" smtClean="0">
                <a:hlinkClick r:id="rId4" tooltip="JAVA For Android"/>
              </a:rPr>
              <a:t>java</a:t>
            </a:r>
            <a:r>
              <a:rPr lang="en-US" sz="2000" dirty="0" smtClean="0"/>
              <a:t> class. This method returns a integer value. Below is the code to get the maximum value from a Progress bar.</a:t>
            </a:r>
          </a:p>
          <a:p>
            <a:r>
              <a:rPr lang="en-US" sz="2000" dirty="0" smtClean="0"/>
              <a:t>// initiate the progress bar</a:t>
            </a:r>
          </a:p>
          <a:p>
            <a:r>
              <a:rPr lang="en-US" sz="2000" dirty="0" err="1" smtClean="0"/>
              <a:t>ProgressBar</a:t>
            </a:r>
            <a:r>
              <a:rPr lang="en-US" sz="2000" dirty="0" smtClean="0"/>
              <a:t> </a:t>
            </a:r>
            <a:r>
              <a:rPr lang="en-US" sz="2000" dirty="0" err="1" smtClean="0"/>
              <a:t>simpleProgressBar</a:t>
            </a:r>
            <a:r>
              <a:rPr lang="en-US" sz="2000" dirty="0" smtClean="0"/>
              <a:t>=(</a:t>
            </a:r>
            <a:r>
              <a:rPr lang="en-US" sz="2000" dirty="0" err="1" smtClean="0"/>
              <a:t>ProgressBar</a:t>
            </a:r>
            <a:r>
              <a:rPr lang="en-US" sz="2000" dirty="0" smtClean="0"/>
              <a:t>) </a:t>
            </a:r>
            <a:r>
              <a:rPr lang="en-US" sz="2000" dirty="0" err="1" smtClean="0"/>
              <a:t>findViewById</a:t>
            </a:r>
            <a:r>
              <a:rPr lang="en-US" sz="2000" dirty="0" smtClean="0"/>
              <a:t>(</a:t>
            </a:r>
            <a:r>
              <a:rPr lang="en-US" sz="2000" dirty="0" err="1" smtClean="0"/>
              <a:t>R.id.</a:t>
            </a:r>
            <a:r>
              <a:rPr lang="en-US" sz="2000" i="1" dirty="0" err="1" smtClean="0"/>
              <a:t>simpleProgressBar</a:t>
            </a:r>
            <a:r>
              <a:rPr lang="en-US" sz="2000" dirty="0" smtClean="0"/>
              <a:t>); </a:t>
            </a:r>
          </a:p>
          <a:p>
            <a:pPr>
              <a:buNone/>
            </a:pPr>
            <a:r>
              <a:rPr lang="en-US" sz="2000" dirty="0" err="1" smtClean="0"/>
              <a:t>int</a:t>
            </a:r>
            <a:r>
              <a:rPr lang="en-US" sz="2000" dirty="0" smtClean="0"/>
              <a:t> </a:t>
            </a:r>
            <a:r>
              <a:rPr lang="en-US" sz="2000" dirty="0" err="1" smtClean="0"/>
              <a:t>maxValue</a:t>
            </a:r>
            <a:r>
              <a:rPr lang="en-US" sz="2000" dirty="0" smtClean="0"/>
              <a:t>=</a:t>
            </a:r>
            <a:r>
              <a:rPr lang="en-US" sz="2000" dirty="0" err="1" smtClean="0"/>
              <a:t>simpleProgressBar.getMax</a:t>
            </a:r>
            <a:r>
              <a:rPr lang="en-US" sz="2000" dirty="0" smtClean="0"/>
              <a:t>(); // get maximum value of the progress bar</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err="1" smtClean="0">
                <a:solidFill>
                  <a:srgbClr val="FF0000"/>
                </a:solidFill>
                <a:latin typeface="Times New Roman" pitchFamily="18" charset="0"/>
                <a:cs typeface="Times New Roman" pitchFamily="18" charset="0"/>
              </a:rPr>
              <a:t>ProgressBar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175</a:t>
            </a:fld>
            <a:endParaRPr lang="en-US"/>
          </a:p>
        </p:txBody>
      </p:sp>
      <p:sp>
        <p:nvSpPr>
          <p:cNvPr id="3" name="Content Placeholder 2"/>
          <p:cNvSpPr>
            <a:spLocks noGrp="1"/>
          </p:cNvSpPr>
          <p:nvPr>
            <p:ph sz="quarter" idx="1"/>
          </p:nvPr>
        </p:nvSpPr>
        <p:spPr>
          <a:xfrm>
            <a:off x="0" y="428604"/>
            <a:ext cx="9144000" cy="6429396"/>
          </a:xfrm>
        </p:spPr>
        <p:txBody>
          <a:bodyPr>
            <a:normAutofit lnSpcReduction="10000"/>
          </a:bodyPr>
          <a:lstStyle/>
          <a:p>
            <a:r>
              <a:rPr lang="en-US" sz="2000" b="1" dirty="0" smtClean="0"/>
              <a:t>2. </a:t>
            </a:r>
            <a:r>
              <a:rPr lang="en-US" sz="2000" b="1" dirty="0" err="1" smtClean="0"/>
              <a:t>getProgress</a:t>
            </a:r>
            <a:r>
              <a:rPr lang="en-US" sz="2000" b="1" dirty="0" smtClean="0"/>
              <a:t>() – returns current progress value</a:t>
            </a:r>
          </a:p>
          <a:p>
            <a:r>
              <a:rPr lang="en-US" sz="2000" dirty="0" smtClean="0"/>
              <a:t>We can get the current progress value from a progress bar in </a:t>
            </a:r>
            <a:r>
              <a:rPr lang="en-US" sz="2000" dirty="0" smtClean="0">
                <a:hlinkClick r:id="rId2" tooltip="JAVA For Android"/>
              </a:rPr>
              <a:t>java</a:t>
            </a:r>
            <a:r>
              <a:rPr lang="en-US" sz="2000" dirty="0" smtClean="0"/>
              <a:t> class. This method also returns a integer value. Below is the code to get current progress value from a Progress bar.</a:t>
            </a:r>
          </a:p>
          <a:p>
            <a:r>
              <a:rPr lang="en-US" sz="2000" dirty="0" err="1" smtClean="0"/>
              <a:t>ProgressBar</a:t>
            </a:r>
            <a:r>
              <a:rPr lang="en-US" sz="2000" dirty="0" smtClean="0"/>
              <a:t> </a:t>
            </a:r>
            <a:r>
              <a:rPr lang="en-US" sz="2000" dirty="0" err="1" smtClean="0"/>
              <a:t>simpleProgressBar</a:t>
            </a:r>
            <a:r>
              <a:rPr lang="en-US" sz="2000" dirty="0" smtClean="0"/>
              <a:t>=(</a:t>
            </a:r>
            <a:r>
              <a:rPr lang="en-US" sz="2000" dirty="0" err="1" smtClean="0"/>
              <a:t>ProgressBar</a:t>
            </a:r>
            <a:r>
              <a:rPr lang="en-US" sz="2000" dirty="0" smtClean="0"/>
              <a:t>)</a:t>
            </a:r>
            <a:r>
              <a:rPr lang="en-US" sz="2000" dirty="0" err="1" smtClean="0"/>
              <a:t>findViewById</a:t>
            </a:r>
            <a:r>
              <a:rPr lang="en-US" sz="2000" dirty="0" smtClean="0"/>
              <a:t>(</a:t>
            </a:r>
            <a:r>
              <a:rPr lang="en-US" sz="2000" dirty="0" err="1" smtClean="0"/>
              <a:t>R.id.</a:t>
            </a:r>
            <a:r>
              <a:rPr lang="en-US" sz="2000" i="1" dirty="0" err="1" smtClean="0"/>
              <a:t>simpleProgressBar</a:t>
            </a:r>
            <a:r>
              <a:rPr lang="en-US" sz="2000" dirty="0" smtClean="0"/>
              <a:t>); // initiate the progress bar </a:t>
            </a:r>
            <a:r>
              <a:rPr lang="en-US" sz="2000" dirty="0" err="1" smtClean="0"/>
              <a:t>int</a:t>
            </a:r>
            <a:r>
              <a:rPr lang="en-US" sz="2000" dirty="0" smtClean="0"/>
              <a:t> </a:t>
            </a:r>
            <a:r>
              <a:rPr lang="en-US" sz="2000" dirty="0" err="1" smtClean="0"/>
              <a:t>progressValue</a:t>
            </a:r>
            <a:r>
              <a:rPr lang="en-US" sz="2000" dirty="0" smtClean="0"/>
              <a:t>=</a:t>
            </a:r>
            <a:r>
              <a:rPr lang="en-US" sz="2000" dirty="0" err="1" smtClean="0"/>
              <a:t>simpleProgressBar.getProgress</a:t>
            </a:r>
            <a:r>
              <a:rPr lang="en-US" sz="2000" dirty="0" smtClean="0"/>
              <a:t>(); // get progress value from the progress bar.</a:t>
            </a:r>
          </a:p>
          <a:p>
            <a:r>
              <a:rPr lang="en-US" sz="2000" b="1" dirty="0" smtClean="0">
                <a:solidFill>
                  <a:srgbClr val="0E02AA"/>
                </a:solidFill>
              </a:rPr>
              <a:t>Attributes of </a:t>
            </a:r>
            <a:r>
              <a:rPr lang="en-US" sz="2000" b="1" dirty="0" err="1" smtClean="0">
                <a:solidFill>
                  <a:srgbClr val="0E02AA"/>
                </a:solidFill>
              </a:rPr>
              <a:t>ProgressBar</a:t>
            </a:r>
            <a:r>
              <a:rPr lang="en-US" sz="2000" b="1" dirty="0" smtClean="0">
                <a:solidFill>
                  <a:srgbClr val="0E02AA"/>
                </a:solidFill>
              </a:rPr>
              <a:t> In Android:</a:t>
            </a:r>
            <a:endParaRPr lang="en-US" sz="2000" dirty="0" smtClean="0">
              <a:solidFill>
                <a:srgbClr val="0E02AA"/>
              </a:solidFill>
            </a:endParaRPr>
          </a:p>
          <a:p>
            <a:r>
              <a:rPr lang="en-US" sz="2000" b="1" dirty="0" smtClean="0"/>
              <a:t>1. id: </a:t>
            </a:r>
            <a:r>
              <a:rPr lang="en-US" sz="2000" dirty="0" smtClean="0"/>
              <a:t>id is an attribute used to uniquely identify a Progress bar.</a:t>
            </a:r>
          </a:p>
          <a:p>
            <a:r>
              <a:rPr lang="en-US" sz="2000" b="1" dirty="0" smtClean="0"/>
              <a:t>2. max: </a:t>
            </a:r>
            <a:r>
              <a:rPr lang="en-US" sz="2000" dirty="0" smtClean="0"/>
              <a:t>max is an attribute used in android to define maximum value of the progress can take. It must be an integer value like 100, 200 etc.  </a:t>
            </a:r>
          </a:p>
          <a:p>
            <a:r>
              <a:rPr lang="en-US" sz="2000" b="1" dirty="0" smtClean="0"/>
              <a:t>3. progress: </a:t>
            </a:r>
            <a:r>
              <a:rPr lang="en-US" sz="2000" dirty="0" smtClean="0"/>
              <a:t>progress is an attribute used in android to define the default progress value between 0 and max. It must be an integer value.</a:t>
            </a:r>
          </a:p>
          <a:p>
            <a:r>
              <a:rPr lang="en-US" sz="2000" b="1" dirty="0" smtClean="0"/>
              <a:t>4. </a:t>
            </a:r>
            <a:r>
              <a:rPr lang="en-US" sz="2000" b="1" dirty="0" err="1" smtClean="0"/>
              <a:t>progressDrawable</a:t>
            </a:r>
            <a:r>
              <a:rPr lang="en-US" sz="2000" b="1" dirty="0" smtClean="0"/>
              <a:t>: </a:t>
            </a:r>
            <a:r>
              <a:rPr lang="en-US" sz="2000" dirty="0" smtClean="0"/>
              <a:t>progress </a:t>
            </a:r>
            <a:r>
              <a:rPr lang="en-US" sz="2000" dirty="0" err="1" smtClean="0"/>
              <a:t>drawable</a:t>
            </a:r>
            <a:r>
              <a:rPr lang="en-US" sz="2000" dirty="0" smtClean="0"/>
              <a:t> is an attribute used in Android to set the custom </a:t>
            </a:r>
            <a:r>
              <a:rPr lang="en-US" sz="2000" dirty="0" err="1" smtClean="0"/>
              <a:t>drawable</a:t>
            </a:r>
            <a:r>
              <a:rPr lang="en-US" sz="2000" dirty="0" smtClean="0"/>
              <a:t> for the progress mode.</a:t>
            </a:r>
          </a:p>
          <a:p>
            <a:r>
              <a:rPr lang="en-US" sz="2000" b="1" dirty="0" smtClean="0"/>
              <a:t>5. background:</a:t>
            </a:r>
            <a:r>
              <a:rPr lang="en-US" sz="2000" dirty="0" smtClean="0"/>
              <a:t> background attribute is used to set the background of a Progress bar. We can set a color or a </a:t>
            </a:r>
            <a:r>
              <a:rPr lang="en-US" sz="2000" dirty="0" err="1" smtClean="0"/>
              <a:t>drawable</a:t>
            </a:r>
            <a:r>
              <a:rPr lang="en-US" sz="2000" dirty="0" smtClean="0"/>
              <a:t> in the background of a Progress bar.</a:t>
            </a:r>
          </a:p>
          <a:p>
            <a:r>
              <a:rPr lang="en-US" sz="2000" b="1" dirty="0" smtClean="0"/>
              <a:t>6. indeterminate:</a:t>
            </a:r>
            <a:r>
              <a:rPr lang="en-US" sz="2000" dirty="0" smtClean="0"/>
              <a:t> indeterminate attribute is used in Android to enable the indeterminate mode. In this mode a progress bar shows a cyclic </a:t>
            </a:r>
            <a:r>
              <a:rPr lang="en-US" sz="2000" dirty="0" smtClean="0">
                <a:hlinkClick r:id="rId3" tooltip="Animation Tutorial"/>
              </a:rPr>
              <a:t>animation</a:t>
            </a:r>
            <a:r>
              <a:rPr lang="en-US" sz="2000" dirty="0" smtClean="0"/>
              <a:t> without an indication of progress. This mode is used in application when we don’t know the amount of work to be done. In this mode the actual working will not be shown.</a:t>
            </a:r>
          </a:p>
          <a:p>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176</a:t>
            </a:fld>
            <a:endParaRPr lang="en-US"/>
          </a:p>
        </p:txBody>
      </p:sp>
      <p:sp>
        <p:nvSpPr>
          <p:cNvPr id="4" name="Content Placeholder 3"/>
          <p:cNvSpPr>
            <a:spLocks noGrp="1"/>
          </p:cNvSpPr>
          <p:nvPr>
            <p:ph sz="quarter" idx="1"/>
          </p:nvPr>
        </p:nvSpPr>
        <p:spPr>
          <a:xfrm>
            <a:off x="0" y="0"/>
            <a:ext cx="9144000" cy="6858000"/>
          </a:xfrm>
          <a:gradFill>
            <a:gsLst>
              <a:gs pos="0">
                <a:srgbClr val="339933">
                  <a:alpha val="0"/>
                </a:srgbClr>
              </a:gs>
              <a:gs pos="50000">
                <a:schemeClr val="accent1">
                  <a:tint val="44500"/>
                  <a:satMod val="160000"/>
                </a:schemeClr>
              </a:gs>
              <a:gs pos="100000">
                <a:schemeClr val="accent1">
                  <a:tint val="23500"/>
                  <a:satMod val="160000"/>
                </a:schemeClr>
              </a:gs>
            </a:gsLst>
            <a:lin ang="5400000" scaled="0"/>
          </a:gradFill>
        </p:spPr>
        <p:txBody>
          <a:bodyPr/>
          <a:lstStyle/>
          <a:p>
            <a:pPr>
              <a:buNone/>
            </a:pPr>
            <a:r>
              <a:rPr lang="en-US" dirty="0"/>
              <a:t>    </a:t>
            </a:r>
          </a:p>
          <a:p>
            <a:pPr>
              <a:buNone/>
            </a:pPr>
            <a:endParaRPr lang="en-US" dirty="0"/>
          </a:p>
          <a:p>
            <a:pPr>
              <a:buNone/>
            </a:pPr>
            <a:r>
              <a:rPr lang="en-US" dirty="0"/>
              <a:t>                 </a:t>
            </a:r>
          </a:p>
          <a:p>
            <a:pPr>
              <a:buNone/>
            </a:pPr>
            <a:r>
              <a:rPr lang="en-US" sz="4000" b="1" spc="100" dirty="0">
                <a:solidFill>
                  <a:srgbClr val="C20EB5"/>
                </a:solidFill>
              </a:rPr>
              <a:t>			</a:t>
            </a:r>
          </a:p>
          <a:p>
            <a:pPr>
              <a:buNone/>
            </a:pPr>
            <a:endParaRPr lang="en-US" sz="4000" b="1" spc="100" dirty="0">
              <a:solidFill>
                <a:srgbClr val="C20EB5"/>
              </a:solidFill>
            </a:endParaRPr>
          </a:p>
          <a:p>
            <a:pPr>
              <a:buNone/>
            </a:pPr>
            <a:r>
              <a:rPr lang="en-US" sz="4000" b="1" spc="100" dirty="0">
                <a:solidFill>
                  <a:srgbClr val="C20EB5"/>
                </a:solidFill>
              </a:rPr>
              <a:t>                               Fragments</a:t>
            </a:r>
          </a:p>
        </p:txBody>
      </p:sp>
      <p:pic>
        <p:nvPicPr>
          <p:cNvPr id="8" name="Picture 3" descr="C:\Users\bh2\Desktop\android.JPG"/>
          <p:cNvPicPr>
            <a:picLocks noChangeAspect="1" noChangeArrowheads="1"/>
          </p:cNvPicPr>
          <p:nvPr/>
        </p:nvPicPr>
        <p:blipFill>
          <a:blip r:embed="rId2" cstate="print"/>
          <a:srcRect/>
          <a:stretch>
            <a:fillRect/>
          </a:stretch>
        </p:blipFill>
        <p:spPr bwMode="auto">
          <a:xfrm>
            <a:off x="7696200" y="5257800"/>
            <a:ext cx="1219200" cy="1348409"/>
          </a:xfrm>
          <a:prstGeom prst="rect">
            <a:avLst/>
          </a:prstGeom>
          <a:noFill/>
        </p:spPr>
      </p:pic>
      <p:pic>
        <p:nvPicPr>
          <p:cNvPr id="9" name="Picture 3" descr="C:\Users\bh2\Desktop\android.JPG"/>
          <p:cNvPicPr>
            <a:picLocks noChangeAspect="1" noChangeArrowheads="1"/>
          </p:cNvPicPr>
          <p:nvPr/>
        </p:nvPicPr>
        <p:blipFill>
          <a:blip r:embed="rId2" cstate="print"/>
          <a:srcRect/>
          <a:stretch>
            <a:fillRect/>
          </a:stretch>
        </p:blipFill>
        <p:spPr bwMode="auto">
          <a:xfrm>
            <a:off x="6858000" y="5867400"/>
            <a:ext cx="685800" cy="758480"/>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 Fragments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177</a:t>
            </a:fld>
            <a:endParaRPr lang="en-US"/>
          </a:p>
        </p:txBody>
      </p:sp>
      <p:sp>
        <p:nvSpPr>
          <p:cNvPr id="5" name="Content Placeholder 4"/>
          <p:cNvSpPr>
            <a:spLocks noGrp="1"/>
          </p:cNvSpPr>
          <p:nvPr>
            <p:ph sz="quarter" idx="1"/>
          </p:nvPr>
        </p:nvSpPr>
        <p:spPr>
          <a:xfrm>
            <a:off x="0" y="642918"/>
            <a:ext cx="9001156" cy="6215082"/>
          </a:xfrm>
        </p:spPr>
        <p:txBody>
          <a:bodyPr>
            <a:normAutofit/>
          </a:bodyPr>
          <a:lstStyle/>
          <a:p>
            <a:r>
              <a:rPr lang="en-US" sz="1800" dirty="0" smtClean="0">
                <a:latin typeface="Times New Roman" pitchFamily="18" charset="0"/>
                <a:cs typeface="Times New Roman" pitchFamily="18" charset="0"/>
              </a:rPr>
              <a:t> </a:t>
            </a:r>
            <a:r>
              <a:rPr lang="en-US" sz="1800" b="1" dirty="0" smtClean="0"/>
              <a:t>Android Fragment</a:t>
            </a:r>
            <a:r>
              <a:rPr lang="en-US" sz="1800" dirty="0" smtClean="0"/>
              <a:t> is the part of activity, it is also known as sub-activity. </a:t>
            </a:r>
          </a:p>
          <a:p>
            <a:r>
              <a:rPr lang="en-US" sz="1800" dirty="0" smtClean="0"/>
              <a:t> It represents a portion of UI that the user sees on the screen.</a:t>
            </a:r>
          </a:p>
          <a:p>
            <a:r>
              <a:rPr lang="en-US" sz="1800" dirty="0" smtClean="0"/>
              <a:t>A Fragment is a combination of an XML layout file and a java class much like an Activity.</a:t>
            </a:r>
          </a:p>
          <a:p>
            <a:r>
              <a:rPr lang="en-US" sz="1800" dirty="0" smtClean="0"/>
              <a:t>Fragments are standalone components that can contain views, events and logic.</a:t>
            </a:r>
          </a:p>
          <a:p>
            <a:r>
              <a:rPr lang="en-US" sz="1800" dirty="0" smtClean="0"/>
              <a:t>There can be more than one fragment in an activity. </a:t>
            </a:r>
          </a:p>
          <a:p>
            <a:r>
              <a:rPr lang="en-US" sz="1800" dirty="0" smtClean="0"/>
              <a:t>Fragments represent multiple screen inside one activity. </a:t>
            </a:r>
          </a:p>
          <a:p>
            <a:r>
              <a:rPr lang="en-US" sz="1800" dirty="0" smtClean="0"/>
              <a:t>Android Fragments cannot exist outside an activity.</a:t>
            </a:r>
          </a:p>
          <a:p>
            <a:r>
              <a:rPr lang="en-US" sz="1800" b="1" dirty="0" smtClean="0"/>
              <a:t>Each fragment has its own life cycle methods </a:t>
            </a:r>
            <a:r>
              <a:rPr lang="en-US" sz="1800" dirty="0" smtClean="0"/>
              <a:t>that is affected by activity life cycle because fragments are embedded in activity.</a:t>
            </a:r>
          </a:p>
          <a:p>
            <a:r>
              <a:rPr lang="en-US" sz="1800" dirty="0" smtClean="0"/>
              <a:t>Fragments encapsulate views and logic so that it is easier to reuse within activities.</a:t>
            </a:r>
          </a:p>
          <a:p>
            <a:r>
              <a:rPr lang="en-US" sz="1800" dirty="0" smtClean="0"/>
              <a:t>The </a:t>
            </a:r>
            <a:r>
              <a:rPr lang="en-US" sz="1800" b="1" dirty="0" err="1" smtClean="0"/>
              <a:t>FragmentManager</a:t>
            </a:r>
            <a:r>
              <a:rPr lang="en-US" sz="1800" dirty="0" smtClean="0"/>
              <a:t> class is responsible to make interaction between fragment objects.</a:t>
            </a:r>
          </a:p>
          <a:p>
            <a:r>
              <a:rPr lang="en-US" sz="1800" dirty="0" smtClean="0"/>
              <a:t>Another name for Fragment can be </a:t>
            </a:r>
            <a:r>
              <a:rPr lang="en-US" sz="1800" b="1" dirty="0" smtClean="0"/>
              <a:t>Sub-Activity</a:t>
            </a:r>
            <a:r>
              <a:rPr lang="en-US" sz="1800" dirty="0" smtClean="0"/>
              <a:t> as they are part of Activities.</a:t>
            </a:r>
          </a:p>
          <a:p>
            <a:r>
              <a:rPr lang="en-US" sz="1800" b="1" dirty="0" smtClean="0"/>
              <a:t>Fragments</a:t>
            </a:r>
            <a:r>
              <a:rPr lang="en-US" sz="1800" dirty="0" smtClean="0"/>
              <a:t> can be dynamically added and removed as per the requirements.</a:t>
            </a:r>
          </a:p>
          <a:p>
            <a:r>
              <a:rPr lang="en-US" sz="1800" dirty="0" smtClean="0"/>
              <a:t>Fragments improve the adaptability &amp; user experience by making the UI flexible for all devices. </a:t>
            </a:r>
            <a:endParaRPr lang="en-US" sz="1800" dirty="0">
              <a:latin typeface="Times New Roman" pitchFamily="18" charset="0"/>
              <a:cs typeface="Times New Roman" pitchFamily="18" charset="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Uses of  Fragments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178</a:t>
            </a:fld>
            <a:endParaRPr lang="en-US"/>
          </a:p>
        </p:txBody>
      </p:sp>
      <p:sp>
        <p:nvSpPr>
          <p:cNvPr id="5" name="Content Placeholder 4"/>
          <p:cNvSpPr>
            <a:spLocks noGrp="1"/>
          </p:cNvSpPr>
          <p:nvPr>
            <p:ph sz="quarter" idx="1"/>
          </p:nvPr>
        </p:nvSpPr>
        <p:spPr>
          <a:xfrm>
            <a:off x="0" y="642918"/>
            <a:ext cx="9001156" cy="6215082"/>
          </a:xfrm>
        </p:spPr>
        <p:txBody>
          <a:bodyPr>
            <a:normAutofit/>
          </a:bodyPr>
          <a:lstStyle/>
          <a:p>
            <a:pPr>
              <a:buNone/>
            </a:pPr>
            <a:r>
              <a:rPr lang="en-US" sz="1800" b="1" dirty="0" smtClean="0">
                <a:latin typeface="Times New Roman" pitchFamily="18" charset="0"/>
                <a:cs typeface="Times New Roman" pitchFamily="18" charset="0"/>
              </a:rPr>
              <a:t>Uses:</a:t>
            </a:r>
          </a:p>
          <a:p>
            <a:r>
              <a:rPr lang="en-US" sz="1800" b="1" dirty="0" smtClean="0"/>
              <a:t>Reusing View and Logic Components</a:t>
            </a:r>
            <a:r>
              <a:rPr lang="en-US" sz="1800" dirty="0" smtClean="0"/>
              <a:t> - Fragments enable re-use of parts of your screen including views and event logic over and over in different ways across many disparate activities. For example, using the same list across different data sources within an app.</a:t>
            </a:r>
          </a:p>
          <a:p>
            <a:r>
              <a:rPr lang="en-US" sz="1800" b="1" dirty="0" smtClean="0"/>
              <a:t>Tablet Support</a:t>
            </a:r>
            <a:r>
              <a:rPr lang="en-US" sz="1800" dirty="0" smtClean="0"/>
              <a:t> - Often within apps, the tablet version of an activity has a substantially different layout from the phone version which is different from the TV version. Fragments enable device-specific activities to reuse shared elements while also having differences.</a:t>
            </a:r>
          </a:p>
          <a:p>
            <a:r>
              <a:rPr lang="en-US" sz="1800" b="1" dirty="0" smtClean="0"/>
              <a:t>Screen Orientation</a:t>
            </a:r>
            <a:r>
              <a:rPr lang="en-US" sz="1800" dirty="0" smtClean="0"/>
              <a:t> - Often within apps, the portrait version of an activity has a substantially different layout from the landscape version. Fragments enable both orientations to reuse shared elements while also having differences.</a:t>
            </a:r>
          </a:p>
          <a:p>
            <a:endParaRPr lang="en-US" sz="1800" dirty="0">
              <a:latin typeface="Times New Roman" pitchFamily="18" charset="0"/>
              <a:cs typeface="Times New Roman" pitchFamily="18" charset="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381000"/>
          </a:xfrm>
        </p:spPr>
        <p:txBody>
          <a:bodyPr>
            <a:noAutofit/>
          </a:bodyPr>
          <a:lstStyle/>
          <a:p>
            <a:pPr algn="ctr"/>
            <a:r>
              <a:rPr lang="en-US" sz="2800" b="1" dirty="0">
                <a:solidFill>
                  <a:srgbClr val="FF0000"/>
                </a:solidFill>
                <a:latin typeface="Times New Roman" pitchFamily="18" charset="0"/>
                <a:cs typeface="Times New Roman" pitchFamily="18" charset="0"/>
              </a:rPr>
              <a:t>Fragments</a:t>
            </a:r>
          </a:p>
        </p:txBody>
      </p:sp>
      <p:pic>
        <p:nvPicPr>
          <p:cNvPr id="1026" name="Picture 2"/>
          <p:cNvPicPr>
            <a:picLocks noGrp="1" noChangeAspect="1" noChangeArrowheads="1"/>
          </p:cNvPicPr>
          <p:nvPr>
            <p:ph sz="quarter" idx="1"/>
          </p:nvPr>
        </p:nvPicPr>
        <p:blipFill>
          <a:blip r:embed="rId2"/>
          <a:srcRect/>
          <a:stretch>
            <a:fillRect/>
          </a:stretch>
        </p:blipFill>
        <p:spPr bwMode="auto">
          <a:xfrm>
            <a:off x="381000" y="762000"/>
            <a:ext cx="8297814"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Android benefits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18</a:t>
            </a:fld>
            <a:endParaRPr lang="en-US"/>
          </a:p>
        </p:txBody>
      </p:sp>
      <p:sp>
        <p:nvSpPr>
          <p:cNvPr id="3" name="Content Placeholder 2"/>
          <p:cNvSpPr>
            <a:spLocks noGrp="1"/>
          </p:cNvSpPr>
          <p:nvPr>
            <p:ph sz="quarter" idx="1"/>
          </p:nvPr>
        </p:nvSpPr>
        <p:spPr>
          <a:xfrm>
            <a:off x="228600" y="762000"/>
            <a:ext cx="8534400" cy="5638800"/>
          </a:xfrm>
        </p:spPr>
        <p:txBody>
          <a:bodyPr>
            <a:normAutofit/>
          </a:bodyPr>
          <a:lstStyle/>
          <a:p>
            <a:pPr>
              <a:buNone/>
            </a:pPr>
            <a:r>
              <a:rPr lang="en-US" sz="2000" b="1" dirty="0">
                <a:latin typeface="Times New Roman" pitchFamily="18" charset="0"/>
                <a:cs typeface="Times New Roman" pitchFamily="18" charset="0"/>
              </a:rPr>
              <a:t>Benefits:</a:t>
            </a:r>
          </a:p>
          <a:p>
            <a:pPr>
              <a:buFont typeface="Arial" pitchFamily="34" charset="0"/>
              <a:buChar char="•"/>
            </a:pPr>
            <a:r>
              <a:rPr lang="en-US" sz="2000" dirty="0">
                <a:latin typeface="Times New Roman" pitchFamily="18" charset="0"/>
                <a:cs typeface="Times New Roman" pitchFamily="18" charset="0"/>
              </a:rPr>
              <a:t>Powerful SDK</a:t>
            </a:r>
          </a:p>
          <a:p>
            <a:pPr>
              <a:buFont typeface="Arial" pitchFamily="34" charset="0"/>
              <a:buChar char="•"/>
            </a:pPr>
            <a:r>
              <a:rPr lang="en-US" sz="2000" dirty="0">
                <a:latin typeface="Times New Roman" pitchFamily="18" charset="0"/>
                <a:cs typeface="Times New Roman" pitchFamily="18" charset="0"/>
              </a:rPr>
              <a:t>Open Source</a:t>
            </a:r>
          </a:p>
          <a:p>
            <a:pPr>
              <a:buFont typeface="Arial" pitchFamily="34" charset="0"/>
              <a:buChar char="•"/>
            </a:pPr>
            <a:r>
              <a:rPr lang="en-US" sz="2000" dirty="0">
                <a:latin typeface="Times New Roman" pitchFamily="18" charset="0"/>
                <a:cs typeface="Times New Roman" pitchFamily="18" charset="0"/>
              </a:rPr>
              <a:t> Excellent documentation</a:t>
            </a:r>
          </a:p>
          <a:p>
            <a:pPr>
              <a:buFont typeface="Arial" pitchFamily="34" charset="0"/>
              <a:buChar char="•"/>
            </a:pPr>
            <a:r>
              <a:rPr lang="en-US" sz="2000" dirty="0">
                <a:latin typeface="Times New Roman" pitchFamily="18" charset="0"/>
                <a:cs typeface="Times New Roman" pitchFamily="18" charset="0"/>
              </a:rPr>
              <a:t> Over 6 </a:t>
            </a:r>
            <a:r>
              <a:rPr lang="en-US" sz="2000" dirty="0" err="1">
                <a:latin typeface="Times New Roman" pitchFamily="18" charset="0"/>
                <a:cs typeface="Times New Roman" pitchFamily="18" charset="0"/>
              </a:rPr>
              <a:t>lakhs</a:t>
            </a:r>
            <a:r>
              <a:rPr lang="en-US" sz="2000" dirty="0">
                <a:latin typeface="Times New Roman" pitchFamily="18" charset="0"/>
                <a:cs typeface="Times New Roman" pitchFamily="18" charset="0"/>
              </a:rPr>
              <a:t> premium applications built for this platform.</a:t>
            </a:r>
          </a:p>
          <a:p>
            <a:pPr>
              <a:buFont typeface="Arial" pitchFamily="34" charset="0"/>
              <a:buChar char="•"/>
            </a:pPr>
            <a:r>
              <a:rPr lang="en-US" sz="2000" dirty="0">
                <a:latin typeface="Times New Roman" pitchFamily="18" charset="0"/>
                <a:cs typeface="Times New Roman" pitchFamily="18" charset="0"/>
              </a:rPr>
              <a:t> Integration of Google products and services into the OS. (Calendar, Google Maps, Google Drive, Gmail etc..)</a:t>
            </a:r>
          </a:p>
          <a:p>
            <a:pPr>
              <a:buFont typeface="Arial" pitchFamily="34" charset="0"/>
              <a:buChar char="•"/>
            </a:pPr>
            <a:r>
              <a:rPr lang="en-US" sz="2000" dirty="0">
                <a:latin typeface="Times New Roman" pitchFamily="18" charset="0"/>
                <a:cs typeface="Times New Roman" pitchFamily="18" charset="0"/>
              </a:rPr>
              <a:t> Ability to run multiple applications at the same time.</a:t>
            </a:r>
          </a:p>
          <a:p>
            <a:pPr>
              <a:buFont typeface="Arial" pitchFamily="34" charset="0"/>
              <a:buChar char="•"/>
            </a:pPr>
            <a:r>
              <a:rPr lang="en-US" sz="2000" dirty="0">
                <a:latin typeface="Times New Roman" pitchFamily="18" charset="0"/>
                <a:cs typeface="Times New Roman" pitchFamily="18" charset="0"/>
              </a:rPr>
              <a:t> Multi language support</a:t>
            </a:r>
          </a:p>
          <a:p>
            <a:pPr>
              <a:buFont typeface="Arial" pitchFamily="34" charset="0"/>
              <a:buChar char="•"/>
            </a:pPr>
            <a:r>
              <a:rPr lang="en-US" sz="2000" dirty="0">
                <a:latin typeface="Times New Roman" pitchFamily="18" charset="0"/>
                <a:cs typeface="Times New Roman" pitchFamily="18" charset="0"/>
              </a:rPr>
              <a:t> Multimedia, Tethering support</a:t>
            </a:r>
          </a:p>
          <a:p>
            <a:pPr>
              <a:buFont typeface="Arial" pitchFamily="34" charset="0"/>
              <a:buChar char="•"/>
            </a:pPr>
            <a:r>
              <a:rPr lang="en-US" sz="2000" dirty="0">
                <a:latin typeface="Times New Roman" pitchFamily="18" charset="0"/>
                <a:cs typeface="Times New Roman" pitchFamily="18" charset="0"/>
              </a:rPr>
              <a:t>Support of 2D, 3D graphics</a:t>
            </a:r>
          </a:p>
          <a:p>
            <a:pPr>
              <a:buFont typeface="Arial" pitchFamily="34" charset="0"/>
              <a:buChar char="•"/>
            </a:pPr>
            <a:r>
              <a:rPr lang="en-US" sz="2000" dirty="0">
                <a:latin typeface="Times New Roman" pitchFamily="18" charset="0"/>
                <a:cs typeface="Times New Roman" pitchFamily="18" charset="0"/>
              </a:rPr>
              <a:t> Better Notification system</a:t>
            </a:r>
          </a:p>
          <a:p>
            <a:pPr>
              <a:buNone/>
            </a:pP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685800"/>
          </a:xfrm>
        </p:spPr>
        <p:txBody>
          <a:bodyPr>
            <a:normAutofit/>
          </a:bodyPr>
          <a:lstStyle/>
          <a:p>
            <a:pPr algn="ctr"/>
            <a:r>
              <a:rPr lang="en-US" sz="3200" b="1" dirty="0">
                <a:solidFill>
                  <a:srgbClr val="C20EB5"/>
                </a:solidFill>
              </a:rPr>
              <a:t>   Fragments</a:t>
            </a:r>
          </a:p>
        </p:txBody>
      </p:sp>
      <p:pic>
        <p:nvPicPr>
          <p:cNvPr id="1026" name="Picture 2"/>
          <p:cNvPicPr>
            <a:picLocks noGrp="1" noChangeAspect="1" noChangeArrowheads="1"/>
          </p:cNvPicPr>
          <p:nvPr>
            <p:ph sz="quarter" idx="1"/>
          </p:nvPr>
        </p:nvPicPr>
        <p:blipFill>
          <a:blip r:embed="rId2"/>
          <a:srcRect/>
          <a:stretch>
            <a:fillRect/>
          </a:stretch>
        </p:blipFill>
        <p:spPr bwMode="auto">
          <a:xfrm>
            <a:off x="228600" y="914400"/>
            <a:ext cx="3848100" cy="26479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267200" y="838200"/>
            <a:ext cx="3980501" cy="2590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1219200" y="3581400"/>
            <a:ext cx="5943600" cy="3019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0"/>
            <a:ext cx="7772400" cy="357166"/>
          </a:xfrm>
        </p:spPr>
        <p:txBody>
          <a:bodyPr>
            <a:normAutofit fontScale="90000"/>
          </a:bodyPr>
          <a:lstStyle/>
          <a:p>
            <a:pPr algn="ctr"/>
            <a:r>
              <a:rPr lang="en-US" sz="3200" b="1" dirty="0" smtClean="0">
                <a:solidFill>
                  <a:srgbClr val="C20EB5"/>
                </a:solidFill>
              </a:rPr>
              <a:t/>
            </a:r>
            <a:br>
              <a:rPr lang="en-US" sz="3200" b="1" dirty="0" smtClean="0">
                <a:solidFill>
                  <a:srgbClr val="C20EB5"/>
                </a:solidFill>
              </a:rPr>
            </a:br>
            <a:r>
              <a:rPr lang="en-US" sz="3200" b="1" dirty="0" smtClean="0">
                <a:solidFill>
                  <a:srgbClr val="C20EB5"/>
                </a:solidFill>
              </a:rPr>
              <a:t>   Fragment Lifecycle</a:t>
            </a:r>
            <a:endParaRPr lang="en-US" sz="3200" b="1" dirty="0">
              <a:solidFill>
                <a:srgbClr val="C20EB5"/>
              </a:solidFill>
            </a:endParaRPr>
          </a:p>
        </p:txBody>
      </p:sp>
      <p:sp>
        <p:nvSpPr>
          <p:cNvPr id="6" name="Content Placeholder 5"/>
          <p:cNvSpPr>
            <a:spLocks noGrp="1"/>
          </p:cNvSpPr>
          <p:nvPr>
            <p:ph sz="quarter" idx="1"/>
          </p:nvPr>
        </p:nvSpPr>
        <p:spPr>
          <a:xfrm>
            <a:off x="0" y="357166"/>
            <a:ext cx="9144000" cy="6500834"/>
          </a:xfrm>
        </p:spPr>
        <p:txBody>
          <a:bodyPr/>
          <a:lstStyle/>
          <a:p>
            <a:pPr>
              <a:buNone/>
            </a:pPr>
            <a:r>
              <a:rPr lang="en-US" dirty="0" smtClean="0"/>
              <a:t>  </a:t>
            </a:r>
            <a:endParaRPr lang="en-US" dirty="0"/>
          </a:p>
        </p:txBody>
      </p:sp>
      <p:pic>
        <p:nvPicPr>
          <p:cNvPr id="3" name="Picture 2"/>
          <p:cNvPicPr>
            <a:picLocks noChangeAspect="1" noChangeArrowheads="1"/>
          </p:cNvPicPr>
          <p:nvPr/>
        </p:nvPicPr>
        <p:blipFill>
          <a:blip r:embed="rId2"/>
          <a:srcRect/>
          <a:stretch>
            <a:fillRect/>
          </a:stretch>
        </p:blipFill>
        <p:spPr bwMode="auto">
          <a:xfrm>
            <a:off x="2571736" y="285728"/>
            <a:ext cx="5000660" cy="6357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 Fragment  Lifecycle methods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182</a:t>
            </a:fld>
            <a:endParaRPr lang="en-US"/>
          </a:p>
        </p:txBody>
      </p:sp>
      <p:sp>
        <p:nvSpPr>
          <p:cNvPr id="5" name="Content Placeholder 4"/>
          <p:cNvSpPr>
            <a:spLocks noGrp="1"/>
          </p:cNvSpPr>
          <p:nvPr>
            <p:ph sz="quarter" idx="1"/>
          </p:nvPr>
        </p:nvSpPr>
        <p:spPr>
          <a:xfrm>
            <a:off x="0" y="571480"/>
            <a:ext cx="9001156" cy="6286520"/>
          </a:xfrm>
        </p:spPr>
        <p:txBody>
          <a:bodyPr>
            <a:normAutofit/>
          </a:bodyPr>
          <a:lstStyle/>
          <a:p>
            <a:pPr>
              <a:buNone/>
            </a:pPr>
            <a:r>
              <a:rPr lang="en-US" b="1" dirty="0" smtClean="0"/>
              <a:t> </a:t>
            </a:r>
            <a:endParaRPr lang="en-US" dirty="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1" y="571481"/>
          <a:ext cx="9144002" cy="6139358"/>
        </p:xfrm>
        <a:graphic>
          <a:graphicData uri="http://schemas.openxmlformats.org/drawingml/2006/table">
            <a:tbl>
              <a:tblPr firstRow="1" bandRow="1">
                <a:tableStyleId>{5C22544A-7EE6-4342-B048-85BDC9FD1C3A}</a:tableStyleId>
              </a:tblPr>
              <a:tblGrid>
                <a:gridCol w="524656"/>
                <a:gridCol w="2404271"/>
                <a:gridCol w="6215075"/>
              </a:tblGrid>
              <a:tr h="510058">
                <a:tc>
                  <a:txBody>
                    <a:bodyPr/>
                    <a:lstStyle/>
                    <a:p>
                      <a:pPr algn="ctr"/>
                      <a:r>
                        <a:rPr lang="en-US" sz="1400" dirty="0" smtClean="0">
                          <a:latin typeface="Times New Roman" pitchFamily="18" charset="0"/>
                          <a:cs typeface="Times New Roman" pitchFamily="18" charset="0"/>
                        </a:rPr>
                        <a:t>SL. NO.</a:t>
                      </a:r>
                      <a:endParaRPr lang="en-US" sz="1400" dirty="0">
                        <a:latin typeface="Times New Roman" pitchFamily="18" charset="0"/>
                        <a:cs typeface="Times New Roman" pitchFamily="18" charset="0"/>
                      </a:endParaRPr>
                    </a:p>
                  </a:txBody>
                  <a:tcPr/>
                </a:tc>
                <a:tc>
                  <a:txBody>
                    <a:bodyPr/>
                    <a:lstStyle/>
                    <a:p>
                      <a:pPr algn="ctr"/>
                      <a:r>
                        <a:rPr lang="en-US" sz="1400" dirty="0" smtClean="0">
                          <a:latin typeface="Times New Roman" pitchFamily="18" charset="0"/>
                          <a:cs typeface="Times New Roman" pitchFamily="18" charset="0"/>
                        </a:rPr>
                        <a:t>METHOD</a:t>
                      </a:r>
                      <a:endParaRPr lang="en-US" sz="1400" dirty="0">
                        <a:latin typeface="Times New Roman" pitchFamily="18" charset="0"/>
                        <a:cs typeface="Times New Roman" pitchFamily="18" charset="0"/>
                      </a:endParaRPr>
                    </a:p>
                  </a:txBody>
                  <a:tcPr/>
                </a:tc>
                <a:tc>
                  <a:txBody>
                    <a:bodyPr/>
                    <a:lstStyle/>
                    <a:p>
                      <a:pPr algn="ctr"/>
                      <a:r>
                        <a:rPr lang="en-US" sz="1400" dirty="0" smtClean="0">
                          <a:latin typeface="Times New Roman" pitchFamily="18" charset="0"/>
                          <a:cs typeface="Times New Roman" pitchFamily="18" charset="0"/>
                        </a:rPr>
                        <a:t>DESCRIPTION</a:t>
                      </a:r>
                      <a:endParaRPr lang="en-US" sz="1400" dirty="0">
                        <a:latin typeface="Times New Roman" pitchFamily="18" charset="0"/>
                        <a:cs typeface="Times New Roman" pitchFamily="18" charset="0"/>
                      </a:endParaRPr>
                    </a:p>
                  </a:txBody>
                  <a:tcPr/>
                </a:tc>
              </a:tr>
              <a:tr h="390044">
                <a:tc>
                  <a:txBody>
                    <a:bodyPr/>
                    <a:lstStyle/>
                    <a:p>
                      <a:pPr algn="just" fontAlgn="t"/>
                      <a:r>
                        <a:rPr lang="en-US" sz="1600">
                          <a:solidFill>
                            <a:srgbClr val="333333"/>
                          </a:solidFill>
                          <a:latin typeface="Times New Roman" pitchFamily="18" charset="0"/>
                          <a:cs typeface="Times New Roman" pitchFamily="18" charset="0"/>
                        </a:rPr>
                        <a:t>1)</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onAttach(Activity)</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it is called only once when it is attached with activity.</a:t>
                      </a:r>
                    </a:p>
                  </a:txBody>
                  <a:tcPr marL="76200" marR="76200" marT="76200" marB="76200"/>
                </a:tc>
              </a:tr>
              <a:tr h="503238">
                <a:tc>
                  <a:txBody>
                    <a:bodyPr/>
                    <a:lstStyle/>
                    <a:p>
                      <a:pPr algn="just" fontAlgn="t"/>
                      <a:r>
                        <a:rPr lang="en-US" sz="1600">
                          <a:solidFill>
                            <a:srgbClr val="333333"/>
                          </a:solidFill>
                          <a:latin typeface="Times New Roman" pitchFamily="18" charset="0"/>
                          <a:cs typeface="Times New Roman" pitchFamily="18" charset="0"/>
                        </a:rPr>
                        <a:t>2)</a:t>
                      </a:r>
                    </a:p>
                  </a:txBody>
                  <a:tcPr marL="76200" marR="76200" marT="76200" marB="76200"/>
                </a:tc>
                <a:tc>
                  <a:txBody>
                    <a:bodyPr/>
                    <a:lstStyle/>
                    <a:p>
                      <a:pPr algn="just" fontAlgn="t"/>
                      <a:r>
                        <a:rPr lang="en-US" sz="1600" dirty="0" err="1">
                          <a:solidFill>
                            <a:srgbClr val="333333"/>
                          </a:solidFill>
                          <a:latin typeface="Times New Roman" pitchFamily="18" charset="0"/>
                          <a:cs typeface="Times New Roman" pitchFamily="18" charset="0"/>
                        </a:rPr>
                        <a:t>onCreate</a:t>
                      </a:r>
                      <a:r>
                        <a:rPr lang="en-US" sz="1600" dirty="0">
                          <a:solidFill>
                            <a:srgbClr val="333333"/>
                          </a:solidFill>
                          <a:latin typeface="Times New Roman" pitchFamily="18" charset="0"/>
                          <a:cs typeface="Times New Roman" pitchFamily="18" charset="0"/>
                        </a:rPr>
                        <a:t>(Bundle)</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It is used to initialize the fragment.</a:t>
                      </a:r>
                    </a:p>
                  </a:txBody>
                  <a:tcPr marL="76200" marR="76200" marT="76200" marB="76200"/>
                </a:tc>
              </a:tr>
              <a:tr h="630071">
                <a:tc>
                  <a:txBody>
                    <a:bodyPr/>
                    <a:lstStyle/>
                    <a:p>
                      <a:pPr algn="just" fontAlgn="t"/>
                      <a:r>
                        <a:rPr lang="en-US" sz="1600">
                          <a:solidFill>
                            <a:srgbClr val="333333"/>
                          </a:solidFill>
                          <a:latin typeface="Times New Roman" pitchFamily="18" charset="0"/>
                          <a:cs typeface="Times New Roman" pitchFamily="18" charset="0"/>
                        </a:rPr>
                        <a:t>3)</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onCreateView(LayoutInflater, ViewGroup, Bundle)</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creates and returns view hierarchy.</a:t>
                      </a:r>
                    </a:p>
                  </a:txBody>
                  <a:tcPr marL="76200" marR="76200" marT="76200" marB="76200"/>
                </a:tc>
              </a:tr>
              <a:tr h="423868">
                <a:tc>
                  <a:txBody>
                    <a:bodyPr/>
                    <a:lstStyle/>
                    <a:p>
                      <a:pPr algn="just" fontAlgn="t"/>
                      <a:r>
                        <a:rPr lang="en-US" sz="1600">
                          <a:solidFill>
                            <a:srgbClr val="333333"/>
                          </a:solidFill>
                          <a:latin typeface="Times New Roman" pitchFamily="18" charset="0"/>
                          <a:cs typeface="Times New Roman" pitchFamily="18" charset="0"/>
                        </a:rPr>
                        <a:t>4)</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onActivityCreated(Bundle)</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It is invoked after the completion of onCreate() method.</a:t>
                      </a:r>
                    </a:p>
                  </a:txBody>
                  <a:tcPr marL="76200" marR="76200" marT="76200" marB="76200"/>
                </a:tc>
              </a:tr>
              <a:tr h="630071">
                <a:tc>
                  <a:txBody>
                    <a:bodyPr/>
                    <a:lstStyle/>
                    <a:p>
                      <a:pPr algn="just" fontAlgn="t"/>
                      <a:r>
                        <a:rPr lang="en-US" sz="1600">
                          <a:solidFill>
                            <a:srgbClr val="333333"/>
                          </a:solidFill>
                          <a:latin typeface="Times New Roman" pitchFamily="18" charset="0"/>
                          <a:cs typeface="Times New Roman" pitchFamily="18" charset="0"/>
                        </a:rPr>
                        <a:t>5)</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onViewStateRestored(Bundle)</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It provides information to the fragment that all the saved state of fragment view hierarchy has been restored.</a:t>
                      </a:r>
                    </a:p>
                  </a:txBody>
                  <a:tcPr marL="76200" marR="76200" marT="76200" marB="76200"/>
                </a:tc>
              </a:tr>
              <a:tr h="394637">
                <a:tc>
                  <a:txBody>
                    <a:bodyPr/>
                    <a:lstStyle/>
                    <a:p>
                      <a:pPr algn="just" fontAlgn="t"/>
                      <a:r>
                        <a:rPr lang="en-US" sz="1600">
                          <a:solidFill>
                            <a:srgbClr val="333333"/>
                          </a:solidFill>
                          <a:latin typeface="Times New Roman" pitchFamily="18" charset="0"/>
                          <a:cs typeface="Times New Roman" pitchFamily="18" charset="0"/>
                        </a:rPr>
                        <a:t>6)</a:t>
                      </a:r>
                    </a:p>
                  </a:txBody>
                  <a:tcPr marL="76200" marR="76200" marT="76200" marB="76200"/>
                </a:tc>
                <a:tc>
                  <a:txBody>
                    <a:bodyPr/>
                    <a:lstStyle/>
                    <a:p>
                      <a:pPr algn="just" fontAlgn="t"/>
                      <a:r>
                        <a:rPr lang="en-US" sz="1600" dirty="0" err="1">
                          <a:solidFill>
                            <a:srgbClr val="333333"/>
                          </a:solidFill>
                          <a:latin typeface="Times New Roman" pitchFamily="18" charset="0"/>
                          <a:cs typeface="Times New Roman" pitchFamily="18" charset="0"/>
                        </a:rPr>
                        <a:t>onStart</a:t>
                      </a:r>
                      <a:r>
                        <a:rPr lang="en-US" sz="1600" dirty="0">
                          <a:solidFill>
                            <a:srgbClr val="333333"/>
                          </a:solidFill>
                          <a:latin typeface="Times New Roman" pitchFamily="18" charset="0"/>
                          <a:cs typeface="Times New Roman" pitchFamily="18" charset="0"/>
                        </a:rPr>
                        <a:t>()</a:t>
                      </a:r>
                    </a:p>
                  </a:txBody>
                  <a:tcPr marL="76200" marR="76200" marT="76200" marB="76200"/>
                </a:tc>
                <a:tc>
                  <a:txBody>
                    <a:bodyPr/>
                    <a:lstStyle/>
                    <a:p>
                      <a:pPr algn="just" fontAlgn="t"/>
                      <a:r>
                        <a:rPr lang="en-US" sz="1600" dirty="0">
                          <a:solidFill>
                            <a:srgbClr val="333333"/>
                          </a:solidFill>
                          <a:latin typeface="Times New Roman" pitchFamily="18" charset="0"/>
                          <a:cs typeface="Times New Roman" pitchFamily="18" charset="0"/>
                        </a:rPr>
                        <a:t>makes the fragment visible.</a:t>
                      </a:r>
                    </a:p>
                  </a:txBody>
                  <a:tcPr marL="76200" marR="76200" marT="76200" marB="76200"/>
                </a:tc>
              </a:tr>
              <a:tr h="396412">
                <a:tc>
                  <a:txBody>
                    <a:bodyPr/>
                    <a:lstStyle/>
                    <a:p>
                      <a:pPr algn="just" fontAlgn="t"/>
                      <a:r>
                        <a:rPr lang="en-US" sz="1600">
                          <a:solidFill>
                            <a:srgbClr val="333333"/>
                          </a:solidFill>
                          <a:latin typeface="Times New Roman" pitchFamily="18" charset="0"/>
                          <a:cs typeface="Times New Roman" pitchFamily="18" charset="0"/>
                        </a:rPr>
                        <a:t>7)</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onResume()</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makes the fragment interactive.</a:t>
                      </a:r>
                    </a:p>
                  </a:txBody>
                  <a:tcPr marL="76200" marR="76200" marT="76200" marB="76200"/>
                </a:tc>
              </a:tr>
              <a:tr h="390044">
                <a:tc>
                  <a:txBody>
                    <a:bodyPr/>
                    <a:lstStyle/>
                    <a:p>
                      <a:pPr algn="just" fontAlgn="t"/>
                      <a:r>
                        <a:rPr lang="en-US" sz="1600">
                          <a:solidFill>
                            <a:srgbClr val="333333"/>
                          </a:solidFill>
                          <a:latin typeface="Times New Roman" pitchFamily="18" charset="0"/>
                          <a:cs typeface="Times New Roman" pitchFamily="18" charset="0"/>
                        </a:rPr>
                        <a:t>8)</a:t>
                      </a:r>
                    </a:p>
                  </a:txBody>
                  <a:tcPr marL="76200" marR="76200" marT="76200" marB="76200"/>
                </a:tc>
                <a:tc>
                  <a:txBody>
                    <a:bodyPr/>
                    <a:lstStyle/>
                    <a:p>
                      <a:pPr algn="just" fontAlgn="t"/>
                      <a:r>
                        <a:rPr lang="en-US" sz="1600" dirty="0" err="1">
                          <a:solidFill>
                            <a:srgbClr val="333333"/>
                          </a:solidFill>
                          <a:latin typeface="Times New Roman" pitchFamily="18" charset="0"/>
                          <a:cs typeface="Times New Roman" pitchFamily="18" charset="0"/>
                        </a:rPr>
                        <a:t>onPause</a:t>
                      </a:r>
                      <a:r>
                        <a:rPr lang="en-US" sz="1600" dirty="0">
                          <a:solidFill>
                            <a:srgbClr val="333333"/>
                          </a:solidFill>
                          <a:latin typeface="Times New Roman" pitchFamily="18" charset="0"/>
                          <a:cs typeface="Times New Roman" pitchFamily="18" charset="0"/>
                        </a:rPr>
                        <a:t>()</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is called when fragment is no longer interactive.</a:t>
                      </a:r>
                    </a:p>
                  </a:txBody>
                  <a:tcPr marL="76200" marR="76200" marT="76200" marB="76200"/>
                </a:tc>
              </a:tr>
              <a:tr h="390044">
                <a:tc>
                  <a:txBody>
                    <a:bodyPr/>
                    <a:lstStyle/>
                    <a:p>
                      <a:pPr algn="just" fontAlgn="t"/>
                      <a:r>
                        <a:rPr lang="en-US" sz="1600">
                          <a:solidFill>
                            <a:srgbClr val="333333"/>
                          </a:solidFill>
                          <a:latin typeface="Times New Roman" pitchFamily="18" charset="0"/>
                          <a:cs typeface="Times New Roman" pitchFamily="18" charset="0"/>
                        </a:rPr>
                        <a:t>9)</a:t>
                      </a:r>
                    </a:p>
                  </a:txBody>
                  <a:tcPr marL="76200" marR="76200" marT="76200" marB="76200"/>
                </a:tc>
                <a:tc>
                  <a:txBody>
                    <a:bodyPr/>
                    <a:lstStyle/>
                    <a:p>
                      <a:pPr algn="just" fontAlgn="t"/>
                      <a:r>
                        <a:rPr lang="en-US" sz="1600">
                          <a:solidFill>
                            <a:srgbClr val="333333"/>
                          </a:solidFill>
                          <a:latin typeface="Times New Roman" pitchFamily="18" charset="0"/>
                          <a:cs typeface="Times New Roman" pitchFamily="18" charset="0"/>
                        </a:rPr>
                        <a:t>onStop()</a:t>
                      </a:r>
                    </a:p>
                  </a:txBody>
                  <a:tcPr marL="76200" marR="76200" marT="76200" marB="76200"/>
                </a:tc>
                <a:tc>
                  <a:txBody>
                    <a:bodyPr/>
                    <a:lstStyle/>
                    <a:p>
                      <a:pPr algn="just" fontAlgn="t"/>
                      <a:r>
                        <a:rPr lang="en-US" sz="1600" dirty="0">
                          <a:solidFill>
                            <a:srgbClr val="333333"/>
                          </a:solidFill>
                          <a:latin typeface="Times New Roman" pitchFamily="18" charset="0"/>
                          <a:cs typeface="Times New Roman" pitchFamily="18" charset="0"/>
                        </a:rPr>
                        <a:t>is called when fragment is no longer visible.</a:t>
                      </a:r>
                    </a:p>
                  </a:txBody>
                  <a:tcPr marL="76200" marR="76200" marT="76200" marB="76200"/>
                </a:tc>
              </a:tr>
              <a:tr h="390044">
                <a:tc>
                  <a:txBody>
                    <a:bodyPr/>
                    <a:lstStyle/>
                    <a:p>
                      <a:pPr algn="just" fontAlgn="t"/>
                      <a:r>
                        <a:rPr kumimoji="0" lang="en-US" sz="1600" kern="1200">
                          <a:solidFill>
                            <a:srgbClr val="333333"/>
                          </a:solidFill>
                          <a:latin typeface="Times New Roman" pitchFamily="18" charset="0"/>
                          <a:ea typeface="+mn-ea"/>
                          <a:cs typeface="Times New Roman" pitchFamily="18" charset="0"/>
                        </a:rPr>
                        <a:t>10)</a:t>
                      </a:r>
                    </a:p>
                  </a:txBody>
                  <a:tcPr marL="76200" marR="76200" marT="76200" marB="76200"/>
                </a:tc>
                <a:tc>
                  <a:txBody>
                    <a:bodyPr/>
                    <a:lstStyle/>
                    <a:p>
                      <a:pPr algn="just" fontAlgn="t"/>
                      <a:r>
                        <a:rPr kumimoji="0" lang="en-US" sz="1600" kern="1200" dirty="0" err="1">
                          <a:solidFill>
                            <a:srgbClr val="333333"/>
                          </a:solidFill>
                          <a:latin typeface="Times New Roman" pitchFamily="18" charset="0"/>
                          <a:ea typeface="+mn-ea"/>
                          <a:cs typeface="Times New Roman" pitchFamily="18" charset="0"/>
                        </a:rPr>
                        <a:t>onDestroyView</a:t>
                      </a:r>
                      <a:r>
                        <a:rPr kumimoji="0" lang="en-US" sz="1600" kern="1200" dirty="0">
                          <a:solidFill>
                            <a:srgbClr val="333333"/>
                          </a:solidFill>
                          <a:latin typeface="Times New Roman" pitchFamily="18" charset="0"/>
                          <a:ea typeface="+mn-ea"/>
                          <a:cs typeface="Times New Roman" pitchFamily="18" charset="0"/>
                        </a:rPr>
                        <a:t>()</a:t>
                      </a:r>
                    </a:p>
                  </a:txBody>
                  <a:tcPr marL="76200" marR="76200" marT="76200" marB="76200"/>
                </a:tc>
                <a:tc>
                  <a:txBody>
                    <a:bodyPr/>
                    <a:lstStyle/>
                    <a:p>
                      <a:pPr algn="just" fontAlgn="t"/>
                      <a:r>
                        <a:rPr kumimoji="0" lang="en-US" sz="1600" kern="1200" dirty="0">
                          <a:solidFill>
                            <a:srgbClr val="333333"/>
                          </a:solidFill>
                          <a:latin typeface="Times New Roman" pitchFamily="18" charset="0"/>
                          <a:ea typeface="+mn-ea"/>
                          <a:cs typeface="Times New Roman" pitchFamily="18" charset="0"/>
                        </a:rPr>
                        <a:t>allows the fragment to clean up resources.</a:t>
                      </a:r>
                    </a:p>
                  </a:txBody>
                  <a:tcPr marL="76200" marR="76200" marT="76200" marB="76200"/>
                </a:tc>
              </a:tr>
              <a:tr h="393628">
                <a:tc>
                  <a:txBody>
                    <a:bodyPr/>
                    <a:lstStyle/>
                    <a:p>
                      <a:pPr algn="just" fontAlgn="t"/>
                      <a:r>
                        <a:rPr kumimoji="0" lang="en-US" sz="1600" kern="1200" dirty="0">
                          <a:solidFill>
                            <a:srgbClr val="333333"/>
                          </a:solidFill>
                          <a:latin typeface="Times New Roman" pitchFamily="18" charset="0"/>
                          <a:ea typeface="+mn-ea"/>
                          <a:cs typeface="Times New Roman" pitchFamily="18" charset="0"/>
                        </a:rPr>
                        <a:t>11)</a:t>
                      </a:r>
                    </a:p>
                  </a:txBody>
                  <a:tcPr marL="76200" marR="76200" marT="76200" marB="76200"/>
                </a:tc>
                <a:tc>
                  <a:txBody>
                    <a:bodyPr/>
                    <a:lstStyle/>
                    <a:p>
                      <a:pPr algn="just" fontAlgn="t"/>
                      <a:r>
                        <a:rPr kumimoji="0" lang="en-US" sz="1600" kern="1200" dirty="0" err="1">
                          <a:solidFill>
                            <a:srgbClr val="333333"/>
                          </a:solidFill>
                          <a:latin typeface="Times New Roman" pitchFamily="18" charset="0"/>
                          <a:ea typeface="+mn-ea"/>
                          <a:cs typeface="Times New Roman" pitchFamily="18" charset="0"/>
                        </a:rPr>
                        <a:t>onDestroy</a:t>
                      </a:r>
                      <a:r>
                        <a:rPr kumimoji="0" lang="en-US" sz="1600" kern="1200" dirty="0">
                          <a:solidFill>
                            <a:srgbClr val="333333"/>
                          </a:solidFill>
                          <a:latin typeface="Times New Roman" pitchFamily="18" charset="0"/>
                          <a:ea typeface="+mn-ea"/>
                          <a:cs typeface="Times New Roman" pitchFamily="18" charset="0"/>
                        </a:rPr>
                        <a:t>()</a:t>
                      </a:r>
                    </a:p>
                  </a:txBody>
                  <a:tcPr marL="76200" marR="76200" marT="76200" marB="76200"/>
                </a:tc>
                <a:tc>
                  <a:txBody>
                    <a:bodyPr/>
                    <a:lstStyle/>
                    <a:p>
                      <a:pPr algn="just" fontAlgn="t"/>
                      <a:r>
                        <a:rPr kumimoji="0" lang="en-US" sz="1600" kern="1200" dirty="0">
                          <a:solidFill>
                            <a:srgbClr val="333333"/>
                          </a:solidFill>
                          <a:latin typeface="Times New Roman" pitchFamily="18" charset="0"/>
                          <a:ea typeface="+mn-ea"/>
                          <a:cs typeface="Times New Roman" pitchFamily="18" charset="0"/>
                        </a:rPr>
                        <a:t>allows the fragment to do final clean up of fragment state.</a:t>
                      </a:r>
                    </a:p>
                  </a:txBody>
                  <a:tcPr marL="76200" marR="76200" marT="76200" marB="76200"/>
                </a:tc>
              </a:tr>
              <a:tr h="630071">
                <a:tc>
                  <a:txBody>
                    <a:bodyPr/>
                    <a:lstStyle/>
                    <a:p>
                      <a:pPr algn="just" fontAlgn="t"/>
                      <a:r>
                        <a:rPr kumimoji="0" lang="en-US" sz="1600" kern="1200">
                          <a:solidFill>
                            <a:srgbClr val="333333"/>
                          </a:solidFill>
                          <a:latin typeface="Times New Roman" pitchFamily="18" charset="0"/>
                          <a:ea typeface="+mn-ea"/>
                          <a:cs typeface="Times New Roman" pitchFamily="18" charset="0"/>
                        </a:rPr>
                        <a:t>12)</a:t>
                      </a:r>
                    </a:p>
                  </a:txBody>
                  <a:tcPr marL="76200" marR="76200" marT="76200" marB="76200"/>
                </a:tc>
                <a:tc>
                  <a:txBody>
                    <a:bodyPr/>
                    <a:lstStyle/>
                    <a:p>
                      <a:pPr algn="just" fontAlgn="t"/>
                      <a:r>
                        <a:rPr kumimoji="0" lang="en-US" sz="1600" kern="1200" dirty="0" err="1">
                          <a:solidFill>
                            <a:srgbClr val="333333"/>
                          </a:solidFill>
                          <a:latin typeface="Times New Roman" pitchFamily="18" charset="0"/>
                          <a:ea typeface="+mn-ea"/>
                          <a:cs typeface="Times New Roman" pitchFamily="18" charset="0"/>
                        </a:rPr>
                        <a:t>onDetach</a:t>
                      </a:r>
                      <a:r>
                        <a:rPr kumimoji="0" lang="en-US" sz="1600" kern="1200" dirty="0">
                          <a:solidFill>
                            <a:srgbClr val="333333"/>
                          </a:solidFill>
                          <a:latin typeface="Times New Roman" pitchFamily="18" charset="0"/>
                          <a:ea typeface="+mn-ea"/>
                          <a:cs typeface="Times New Roman" pitchFamily="18" charset="0"/>
                        </a:rPr>
                        <a:t>()</a:t>
                      </a:r>
                    </a:p>
                  </a:txBody>
                  <a:tcPr marL="76200" marR="76200" marT="76200" marB="76200"/>
                </a:tc>
                <a:tc>
                  <a:txBody>
                    <a:bodyPr/>
                    <a:lstStyle/>
                    <a:p>
                      <a:pPr algn="just" fontAlgn="t"/>
                      <a:r>
                        <a:rPr kumimoji="0" lang="en-US" sz="1600" kern="1200" dirty="0">
                          <a:solidFill>
                            <a:srgbClr val="333333"/>
                          </a:solidFill>
                          <a:latin typeface="Times New Roman" pitchFamily="18" charset="0"/>
                          <a:ea typeface="+mn-ea"/>
                          <a:cs typeface="Times New Roman" pitchFamily="18" charset="0"/>
                        </a:rPr>
                        <a:t>It is called immediately prior to the fragment no longer being associated with its activity.</a:t>
                      </a:r>
                    </a:p>
                  </a:txBody>
                  <a:tcPr marL="76200" marR="76200" marT="76200" marB="76200"/>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smtClean="0">
                <a:solidFill>
                  <a:srgbClr val="FF0000"/>
                </a:solidFill>
                <a:latin typeface="Times New Roman" pitchFamily="18" charset="0"/>
                <a:cs typeface="Times New Roman" pitchFamily="18" charset="0"/>
              </a:rPr>
              <a:t> Fragment Types</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183</a:t>
            </a:fld>
            <a:endParaRPr lang="en-US"/>
          </a:p>
        </p:txBody>
      </p:sp>
      <p:sp>
        <p:nvSpPr>
          <p:cNvPr id="5" name="Content Placeholder 4"/>
          <p:cNvSpPr>
            <a:spLocks noGrp="1"/>
          </p:cNvSpPr>
          <p:nvPr>
            <p:ph sz="quarter" idx="1"/>
          </p:nvPr>
        </p:nvSpPr>
        <p:spPr>
          <a:xfrm>
            <a:off x="0" y="685800"/>
            <a:ext cx="9001156" cy="6172200"/>
          </a:xfrm>
        </p:spPr>
        <p:txBody>
          <a:bodyPr>
            <a:normAutofit/>
          </a:bodyPr>
          <a:lstStyle/>
          <a:p>
            <a:pPr>
              <a:buNone/>
            </a:pPr>
            <a:r>
              <a:rPr lang="en-US" b="1" dirty="0" smtClean="0"/>
              <a:t>Fragment Types:</a:t>
            </a:r>
          </a:p>
          <a:p>
            <a:pPr fontAlgn="base">
              <a:buNone/>
            </a:pPr>
            <a:r>
              <a:rPr lang="en-US" b="1" dirty="0" smtClean="0"/>
              <a:t>1. Single Fragments</a:t>
            </a:r>
          </a:p>
          <a:p>
            <a:pPr fontAlgn="base"/>
            <a:r>
              <a:rPr lang="en-US" dirty="0" smtClean="0"/>
              <a:t>Single fragments show only a single view for the user on the screen. These are for handheld devices such as mobile phones.</a:t>
            </a:r>
          </a:p>
          <a:p>
            <a:pPr fontAlgn="base">
              <a:buNone/>
            </a:pPr>
            <a:r>
              <a:rPr lang="en-US" dirty="0" smtClean="0"/>
              <a:t>2. </a:t>
            </a:r>
            <a:r>
              <a:rPr lang="en-US" b="1" dirty="0" smtClean="0"/>
              <a:t>List Fragments</a:t>
            </a:r>
          </a:p>
          <a:p>
            <a:pPr fontAlgn="base"/>
            <a:r>
              <a:rPr lang="en-US" dirty="0" smtClean="0"/>
              <a:t>List fragments are those that have a special list view feature. In this, there’s a list and the user can choose to see a Sub-Activity.</a:t>
            </a:r>
          </a:p>
          <a:p>
            <a:pPr fontAlgn="base">
              <a:buNone/>
            </a:pPr>
            <a:r>
              <a:rPr lang="en-US" dirty="0" smtClean="0"/>
              <a:t>3. </a:t>
            </a:r>
            <a:r>
              <a:rPr lang="en-US" b="1" dirty="0" smtClean="0"/>
              <a:t>Fragment Transactions</a:t>
            </a:r>
          </a:p>
          <a:p>
            <a:pPr fontAlgn="base"/>
            <a:r>
              <a:rPr lang="en-US" dirty="0" smtClean="0"/>
              <a:t>Fragment transactions are for the transition from one fragment to another. It supports switching between two fragments.</a:t>
            </a:r>
          </a:p>
          <a:p>
            <a:pPr marL="514350" indent="-514350">
              <a:buFont typeface="+mj-lt"/>
              <a:buAutoNum type="arabicPeriod"/>
            </a:pPr>
            <a:endParaRPr lang="en-US" dirty="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276204"/>
          </a:xfrm>
        </p:spPr>
        <p:txBody>
          <a:bodyPr>
            <a:noAutofit/>
          </a:bodyPr>
          <a:lstStyle/>
          <a:p>
            <a:pPr algn="ctr"/>
            <a:r>
              <a:rPr lang="en-US" sz="2800" b="1" dirty="0" smtClean="0">
                <a:solidFill>
                  <a:srgbClr val="FF0000"/>
                </a:solidFill>
                <a:latin typeface="Times New Roman" pitchFamily="18" charset="0"/>
                <a:cs typeface="Times New Roman" pitchFamily="18" charset="0"/>
              </a:rPr>
              <a:t> Fragments  </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184</a:t>
            </a:fld>
            <a:endParaRPr lang="en-US"/>
          </a:p>
        </p:txBody>
      </p:sp>
      <p:sp>
        <p:nvSpPr>
          <p:cNvPr id="5" name="Content Placeholder 4"/>
          <p:cNvSpPr>
            <a:spLocks noGrp="1"/>
          </p:cNvSpPr>
          <p:nvPr>
            <p:ph sz="quarter" idx="1"/>
          </p:nvPr>
        </p:nvSpPr>
        <p:spPr>
          <a:xfrm>
            <a:off x="0" y="285728"/>
            <a:ext cx="9001156" cy="6572272"/>
          </a:xfrm>
        </p:spPr>
        <p:txBody>
          <a:bodyPr>
            <a:normAutofit fontScale="92500" lnSpcReduction="10000"/>
          </a:bodyPr>
          <a:lstStyle/>
          <a:p>
            <a:pPr>
              <a:buNone/>
            </a:pPr>
            <a:r>
              <a:rPr lang="en-US" sz="1800" b="1" dirty="0" smtClean="0">
                <a:latin typeface="Times New Roman" pitchFamily="18" charset="0"/>
                <a:cs typeface="Times New Roman" pitchFamily="18" charset="0"/>
              </a:rPr>
              <a:t> Embedding a Fragment in an Activity:</a:t>
            </a:r>
          </a:p>
          <a:p>
            <a:pPr>
              <a:buNone/>
            </a:pPr>
            <a:r>
              <a:rPr lang="en-US" sz="1800" dirty="0" smtClean="0">
                <a:latin typeface="Times New Roman" pitchFamily="18" charset="0"/>
                <a:cs typeface="Times New Roman" pitchFamily="18" charset="0"/>
              </a:rPr>
              <a:t>There are two ways to add a fragment to an activity: </a:t>
            </a:r>
          </a:p>
          <a:p>
            <a:pPr marL="514350" indent="-514350">
              <a:buFont typeface="+mj-lt"/>
              <a:buAutoNum type="arabicPeriod"/>
            </a:pPr>
            <a:r>
              <a:rPr lang="en-US" sz="1800" dirty="0" smtClean="0">
                <a:latin typeface="Times New Roman" pitchFamily="18" charset="0"/>
                <a:cs typeface="Times New Roman" pitchFamily="18" charset="0"/>
              </a:rPr>
              <a:t>dynamically using </a:t>
            </a:r>
            <a:r>
              <a:rPr lang="en-US" sz="1800" b="1" dirty="0" smtClean="0">
                <a:latin typeface="Times New Roman" pitchFamily="18" charset="0"/>
                <a:cs typeface="Times New Roman" pitchFamily="18" charset="0"/>
              </a:rPr>
              <a:t>Java</a:t>
            </a:r>
            <a:r>
              <a:rPr lang="en-US" sz="1800" dirty="0" smtClean="0">
                <a:latin typeface="Times New Roman" pitchFamily="18" charset="0"/>
                <a:cs typeface="Times New Roman" pitchFamily="18" charset="0"/>
              </a:rPr>
              <a:t> and </a:t>
            </a:r>
          </a:p>
          <a:p>
            <a:pPr marL="514350" indent="-514350">
              <a:buFont typeface="+mj-lt"/>
              <a:buAutoNum type="arabicPeriod"/>
            </a:pPr>
            <a:r>
              <a:rPr lang="en-US" sz="1800" dirty="0" smtClean="0">
                <a:latin typeface="Times New Roman" pitchFamily="18" charset="0"/>
                <a:cs typeface="Times New Roman" pitchFamily="18" charset="0"/>
              </a:rPr>
              <a:t>statically using </a:t>
            </a:r>
            <a:r>
              <a:rPr lang="en-US" sz="1800" b="1" dirty="0" smtClean="0">
                <a:latin typeface="Times New Roman" pitchFamily="18" charset="0"/>
                <a:cs typeface="Times New Roman" pitchFamily="18" charset="0"/>
              </a:rPr>
              <a:t>XML</a:t>
            </a:r>
            <a:r>
              <a:rPr lang="en-US" sz="1800" dirty="0" smtClean="0">
                <a:latin typeface="Times New Roman" pitchFamily="18" charset="0"/>
                <a:cs typeface="Times New Roman" pitchFamily="18" charset="0"/>
              </a:rPr>
              <a:t>.</a:t>
            </a:r>
          </a:p>
          <a:p>
            <a:pPr marL="514350" indent="-514350">
              <a:buNone/>
            </a:pPr>
            <a:r>
              <a:rPr lang="en-US" sz="1800" b="1" dirty="0" smtClean="0">
                <a:latin typeface="Times New Roman" pitchFamily="18" charset="0"/>
                <a:cs typeface="Times New Roman" pitchFamily="18" charset="0"/>
              </a:rPr>
              <a:t>Method 1:</a:t>
            </a:r>
          </a:p>
          <a:p>
            <a:pPr>
              <a:buNone/>
            </a:pPr>
            <a:r>
              <a:rPr lang="en-US" sz="1800" b="1" dirty="0" smtClean="0">
                <a:latin typeface="Times New Roman" pitchFamily="18" charset="0"/>
                <a:cs typeface="Times New Roman" pitchFamily="18" charset="0"/>
              </a:rPr>
              <a:t>import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androidx.appcompat.app.AppCompatActivity</a:t>
            </a:r>
            <a:r>
              <a:rPr lang="en-US" sz="1800" b="1"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p>
          <a:p>
            <a:pPr>
              <a:buNone/>
            </a:pPr>
            <a:r>
              <a:rPr lang="en-US" sz="1800" b="1" dirty="0" smtClean="0">
                <a:latin typeface="Times New Roman" pitchFamily="18" charset="0"/>
                <a:cs typeface="Times New Roman" pitchFamily="18" charset="0"/>
              </a:rPr>
              <a:t>public</a:t>
            </a: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class</a:t>
            </a:r>
            <a:r>
              <a:rPr lang="en-US" sz="1800" dirty="0" smtClean="0">
                <a:latin typeface="Times New Roman" pitchFamily="18" charset="0"/>
                <a:cs typeface="Times New Roman" pitchFamily="18" charset="0"/>
              </a:rPr>
              <a:t> </a:t>
            </a:r>
            <a:r>
              <a:rPr lang="en-US" sz="1800" b="1" dirty="0" err="1" smtClean="0">
                <a:latin typeface="Times New Roman" pitchFamily="18" charset="0"/>
                <a:cs typeface="Times New Roman" pitchFamily="18" charset="0"/>
              </a:rPr>
              <a:t>MainActivity</a:t>
            </a: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extends</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AppCompatActivity</a:t>
            </a: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r>
              <a:rPr lang="en-US" sz="1800" i="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a:t>
            </a:r>
            <a:r>
              <a:rPr lang="en-US" sz="1800" b="1" smtClean="0">
                <a:latin typeface="Times New Roman" pitchFamily="18" charset="0"/>
                <a:cs typeface="Times New Roman" pitchFamily="18" charset="0"/>
              </a:rPr>
              <a:t>}</a:t>
            </a:r>
            <a:endParaRPr lang="en-US" sz="1800" b="1" dirty="0" smtClean="0">
              <a:latin typeface="Times New Roman" pitchFamily="18" charset="0"/>
              <a:cs typeface="Times New Roman" pitchFamily="18" charset="0"/>
              <a:sym typeface="Wingdings" pitchFamily="2" charset="2"/>
            </a:endParaRPr>
          </a:p>
          <a:p>
            <a:r>
              <a:rPr lang="en-US" sz="1800" dirty="0" smtClean="0"/>
              <a:t>Any activity using fragments should make sure to extend  from </a:t>
            </a:r>
            <a:r>
              <a:rPr lang="en-US" sz="1800" dirty="0" err="1" smtClean="0"/>
              <a:t>FragmentActivity</a:t>
            </a:r>
            <a:r>
              <a:rPr lang="en-US" sz="1800" dirty="0" smtClean="0"/>
              <a:t> or </a:t>
            </a:r>
            <a:r>
              <a:rPr lang="en-US" sz="1800" dirty="0" err="1" smtClean="0"/>
              <a:t>AppCompatActivity</a:t>
            </a:r>
            <a:r>
              <a:rPr lang="en-US" sz="1800" dirty="0" smtClean="0"/>
              <a:t>:</a:t>
            </a:r>
            <a:endParaRPr lang="en-US" sz="1800" dirty="0">
              <a:latin typeface="Times New Roman" pitchFamily="18" charset="0"/>
              <a:cs typeface="Times New Roman" pitchFamily="18" charset="0"/>
              <a:sym typeface="Wingdings" pitchFamily="2" charset="2"/>
            </a:endParaRPr>
          </a:p>
          <a:p>
            <a:pPr marL="0" lvl="1" indent="0">
              <a:buNone/>
            </a:pPr>
            <a:r>
              <a:rPr lang="en-US" sz="1800" b="1" dirty="0" smtClean="0">
                <a:latin typeface="Times New Roman" pitchFamily="18" charset="0"/>
                <a:cs typeface="Times New Roman" pitchFamily="18" charset="0"/>
              </a:rPr>
              <a:t>Method 2: </a:t>
            </a:r>
            <a:r>
              <a:rPr lang="en-US" sz="1600" dirty="0" smtClean="0"/>
              <a:t>o add the fragment </a:t>
            </a:r>
            <a:r>
              <a:rPr lang="en-US" sz="1600" b="1" dirty="0" smtClean="0"/>
              <a:t>statically</a:t>
            </a:r>
            <a:r>
              <a:rPr lang="en-US" sz="1600" dirty="0" smtClean="0"/>
              <a:t>, simply embed the fragment in the activity's xml layout file:</a:t>
            </a:r>
            <a:endParaRPr lang="en-US" sz="1800" b="1" dirty="0" smtClean="0">
              <a:latin typeface="Times New Roman" pitchFamily="18" charset="0"/>
              <a:cs typeface="Times New Roman" pitchFamily="18" charset="0"/>
            </a:endParaRPr>
          </a:p>
          <a:p>
            <a:pPr marL="0" lvl="1" indent="319088">
              <a:buNone/>
            </a:pPr>
            <a:endParaRPr lang="en-US" sz="1800" dirty="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&lt;?xml version="1.0" encoding="utf-8"?&gt;</a:t>
            </a:r>
          </a:p>
          <a:p>
            <a:pPr>
              <a:buNone/>
            </a:pPr>
            <a:r>
              <a:rPr lang="en-US" sz="1800" dirty="0" smtClean="0">
                <a:latin typeface="Times New Roman" pitchFamily="18" charset="0"/>
                <a:cs typeface="Times New Roman" pitchFamily="18" charset="0"/>
              </a:rPr>
              <a:t>&lt;</a:t>
            </a:r>
            <a:r>
              <a:rPr lang="en-US" sz="1800" dirty="0" err="1" smtClean="0">
                <a:latin typeface="Times New Roman" pitchFamily="18" charset="0"/>
                <a:cs typeface="Times New Roman" pitchFamily="18" charset="0"/>
              </a:rPr>
              <a:t>LinearLayout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xmlns:android</a:t>
            </a:r>
            <a:r>
              <a:rPr lang="en-US" sz="1800" dirty="0" smtClean="0">
                <a:latin typeface="Times New Roman" pitchFamily="18" charset="0"/>
                <a:cs typeface="Times New Roman" pitchFamily="18" charset="0"/>
              </a:rPr>
              <a:t>="http://schemas.android.com/apk/res/android"</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android:layout_width</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match_parent</a:t>
            </a: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android:layout_height</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match_parent</a:t>
            </a: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android:orientation</a:t>
            </a:r>
            <a:r>
              <a:rPr lang="en-US" sz="1800" dirty="0" smtClean="0">
                <a:latin typeface="Times New Roman" pitchFamily="18" charset="0"/>
                <a:cs typeface="Times New Roman" pitchFamily="18" charset="0"/>
              </a:rPr>
              <a:t>="vertical" &gt;</a:t>
            </a:r>
          </a:p>
          <a:p>
            <a:pPr>
              <a:buNone/>
            </a:pPr>
            <a:r>
              <a:rPr lang="en-US" sz="1800" dirty="0" smtClean="0">
                <a:latin typeface="Times New Roman" pitchFamily="18" charset="0"/>
                <a:cs typeface="Times New Roman" pitchFamily="18" charset="0"/>
              </a:rPr>
              <a:t>    &lt;fragment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android:name</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com.example.android.FooFragment</a:t>
            </a: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android:id</a:t>
            </a:r>
            <a:r>
              <a:rPr lang="en-US" sz="1800" dirty="0" smtClean="0">
                <a:latin typeface="Times New Roman" pitchFamily="18" charset="0"/>
                <a:cs typeface="Times New Roman" pitchFamily="18" charset="0"/>
              </a:rPr>
              <a:t>="@+id/</a:t>
            </a:r>
            <a:r>
              <a:rPr lang="en-US" sz="1800" dirty="0" err="1" smtClean="0">
                <a:latin typeface="Times New Roman" pitchFamily="18" charset="0"/>
                <a:cs typeface="Times New Roman" pitchFamily="18" charset="0"/>
              </a:rPr>
              <a:t>fooFragment</a:t>
            </a: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android:layout_width</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match_parent</a:t>
            </a:r>
            <a:r>
              <a:rPr lang="en-US" sz="1800" dirty="0" smtClean="0">
                <a:latin typeface="Times New Roman" pitchFamily="18" charset="0"/>
                <a:cs typeface="Times New Roman" pitchFamily="18" charset="0"/>
              </a:rPr>
              <a:t>" </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android:layout_height</a:t>
            </a:r>
            <a:r>
              <a:rPr lang="en-US" sz="1800" dirty="0" smtClean="0">
                <a:latin typeface="Times New Roman" pitchFamily="18" charset="0"/>
                <a:cs typeface="Times New Roman" pitchFamily="18" charset="0"/>
              </a:rPr>
              <a:t>="</a:t>
            </a:r>
            <a:r>
              <a:rPr lang="en-US" sz="1800" dirty="0" err="1" smtClean="0">
                <a:latin typeface="Times New Roman" pitchFamily="18" charset="0"/>
                <a:cs typeface="Times New Roman" pitchFamily="18" charset="0"/>
              </a:rPr>
              <a:t>match_parent</a:t>
            </a:r>
            <a:r>
              <a:rPr lang="en-US" sz="1800" dirty="0" smtClean="0">
                <a:latin typeface="Times New Roman" pitchFamily="18" charset="0"/>
                <a:cs typeface="Times New Roman" pitchFamily="18" charset="0"/>
              </a:rPr>
              <a:t>" /&gt;</a:t>
            </a:r>
          </a:p>
          <a:p>
            <a:pPr>
              <a:buNone/>
            </a:pPr>
            <a:r>
              <a:rPr lang="en-US" sz="1800" dirty="0" smtClean="0">
                <a:latin typeface="Times New Roman" pitchFamily="18" charset="0"/>
                <a:cs typeface="Times New Roman" pitchFamily="18" charset="0"/>
              </a:rPr>
              <a:t>&lt;/</a:t>
            </a:r>
            <a:r>
              <a:rPr lang="en-US" sz="1800" dirty="0" err="1" smtClean="0">
                <a:latin typeface="Times New Roman" pitchFamily="18" charset="0"/>
                <a:cs typeface="Times New Roman" pitchFamily="18" charset="0"/>
              </a:rPr>
              <a:t>LinearLayout</a:t>
            </a:r>
            <a:r>
              <a:rPr lang="en-US" sz="1800" dirty="0" smtClean="0">
                <a:latin typeface="Times New Roman" pitchFamily="18" charset="0"/>
                <a:cs typeface="Times New Roman" pitchFamily="18" charset="0"/>
              </a:rPr>
              <a:t>&gt;</a:t>
            </a:r>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ListFragment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185</a:t>
            </a:fld>
            <a:endParaRPr lang="en-US"/>
          </a:p>
        </p:txBody>
      </p:sp>
      <p:sp>
        <p:nvSpPr>
          <p:cNvPr id="5" name="Content Placeholder 4"/>
          <p:cNvSpPr>
            <a:spLocks noGrp="1"/>
          </p:cNvSpPr>
          <p:nvPr>
            <p:ph sz="quarter" idx="1"/>
          </p:nvPr>
        </p:nvSpPr>
        <p:spPr>
          <a:xfrm>
            <a:off x="381000" y="685800"/>
            <a:ext cx="8305800" cy="5334000"/>
          </a:xfrm>
        </p:spPr>
        <p:txBody>
          <a:bodyPr>
            <a:normAutofit/>
          </a:bodyPr>
          <a:lstStyle/>
          <a:p>
            <a:r>
              <a:rPr lang="en-US" dirty="0"/>
              <a:t> A list fragment is a fragment that contains a </a:t>
            </a:r>
            <a:r>
              <a:rPr lang="en-US" dirty="0" err="1"/>
              <a:t>ListView</a:t>
            </a:r>
            <a:r>
              <a:rPr lang="en-US" dirty="0"/>
              <a:t>, displaying a list of items from a data source such as an array or a Cursor. </a:t>
            </a:r>
          </a:p>
          <a:p>
            <a:r>
              <a:rPr lang="en-US" dirty="0"/>
              <a:t>A list fragment is very useful, as you may often have one fragment</a:t>
            </a:r>
          </a:p>
          <a:p>
            <a:pPr>
              <a:buNone/>
            </a:pPr>
            <a:r>
              <a:rPr lang="en-US" dirty="0"/>
              <a:t>	that contains a list of items (such as a list of RSS postings), and another fragment that displays details about the selected posting.</a:t>
            </a:r>
          </a:p>
          <a:p>
            <a:r>
              <a:rPr lang="en-US" dirty="0"/>
              <a:t>To create a list fragment, you need to extend the ListFragment</a:t>
            </a:r>
          </a:p>
          <a:p>
            <a:pPr>
              <a:buNone/>
            </a:pPr>
            <a:r>
              <a:rPr lang="en-US"/>
              <a:t>	base class. </a:t>
            </a:r>
            <a:r>
              <a:rPr lang="en-US" dirty="0"/>
              <a:t>	</a:t>
            </a:r>
            <a:endParaRPr lang="en-US" dirty="0">
              <a:sym typeface="Wingdings" pitchFamily="2" charset="2"/>
            </a:endParaRPr>
          </a:p>
          <a:p>
            <a:pPr marL="0" lvl="1" indent="319088">
              <a:buNone/>
            </a:pPr>
            <a:endParaRPr lang="en-US" sz="18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ListFragment</a:t>
            </a:r>
          </a:p>
        </p:txBody>
      </p:sp>
      <p:sp>
        <p:nvSpPr>
          <p:cNvPr id="5" name="Content Placeholder 4"/>
          <p:cNvSpPr>
            <a:spLocks noGrp="1"/>
          </p:cNvSpPr>
          <p:nvPr>
            <p:ph sz="quarter" idx="1"/>
          </p:nvPr>
        </p:nvSpPr>
        <p:spPr>
          <a:xfrm>
            <a:off x="0" y="685800"/>
            <a:ext cx="9144000" cy="6172200"/>
          </a:xfrm>
        </p:spPr>
        <p:txBody>
          <a:bodyPr>
            <a:normAutofit fontScale="92500"/>
          </a:bodyPr>
          <a:lstStyle/>
          <a:p>
            <a:pPr marL="0" lvl="1" indent="0">
              <a:buNone/>
            </a:pPr>
            <a:r>
              <a:rPr lang="en-US" dirty="0">
                <a:latin typeface="Times New Roman" pitchFamily="18" charset="0"/>
                <a:cs typeface="Times New Roman" pitchFamily="18" charset="0"/>
              </a:rPr>
              <a:t>A list fragment is a fragment that contains a     </a:t>
            </a:r>
            <a:r>
              <a:rPr lang="en-US" dirty="0" err="1">
                <a:latin typeface="Times New Roman" pitchFamily="18" charset="0"/>
                <a:cs typeface="Times New Roman" pitchFamily="18" charset="0"/>
              </a:rPr>
              <a:t>ListView</a:t>
            </a:r>
            <a:r>
              <a:rPr lang="en-US" dirty="0">
                <a:latin typeface="Times New Roman" pitchFamily="18" charset="0"/>
                <a:cs typeface="Times New Roman" pitchFamily="18" charset="0"/>
              </a:rPr>
              <a:t>, displaying a list of items from a data source such as an array or a Cursor.</a:t>
            </a:r>
          </a:p>
          <a:p>
            <a:pPr marL="0" lvl="1" indent="0">
              <a:buNone/>
            </a:pPr>
            <a:endParaRPr lang="en-US" dirty="0">
              <a:latin typeface="Times New Roman" pitchFamily="18" charset="0"/>
              <a:cs typeface="Times New Roman" pitchFamily="18" charset="0"/>
            </a:endParaRPr>
          </a:p>
          <a:p>
            <a:pPr marL="0" lvl="1" indent="0">
              <a:buNone/>
            </a:pPr>
            <a:r>
              <a:rPr lang="en-US" dirty="0">
                <a:latin typeface="Times New Roman" pitchFamily="18" charset="0"/>
                <a:cs typeface="Times New Roman" pitchFamily="18" charset="0"/>
              </a:rPr>
              <a:t>In the class extended from Fragment, </a:t>
            </a:r>
          </a:p>
          <a:p>
            <a:pPr marL="0" lvl="1" indent="0">
              <a:buNone/>
            </a:pPr>
            <a:r>
              <a:rPr lang="en-US" b="1" dirty="0">
                <a:latin typeface="Times New Roman" pitchFamily="18" charset="0"/>
                <a:cs typeface="Times New Roman" pitchFamily="18" charset="0"/>
              </a:rPr>
              <a:t>public static class </a:t>
            </a:r>
            <a:r>
              <a:rPr lang="en-US" b="1" dirty="0" err="1">
                <a:latin typeface="Times New Roman" pitchFamily="18" charset="0"/>
                <a:cs typeface="Times New Roman" pitchFamily="18" charset="0"/>
              </a:rPr>
              <a:t>ExampleFragment</a:t>
            </a:r>
            <a:r>
              <a:rPr lang="en-US" b="1" dirty="0">
                <a:latin typeface="Times New Roman" pitchFamily="18" charset="0"/>
                <a:cs typeface="Times New Roman" pitchFamily="18" charset="0"/>
              </a:rPr>
              <a:t> extends Fragment </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@Override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public View </a:t>
            </a:r>
            <a:r>
              <a:rPr lang="en-US" dirty="0" err="1">
                <a:latin typeface="Times New Roman" pitchFamily="18" charset="0"/>
                <a:cs typeface="Times New Roman" pitchFamily="18" charset="0"/>
              </a:rPr>
              <a:t>onCreateView</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LayoutInflater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inflater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ViewGroup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container,Bundle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savedInstanceState</a:t>
            </a:r>
            <a:r>
              <a:rPr lang="en-US" dirty="0">
                <a:latin typeface="Times New Roman" pitchFamily="18" charset="0"/>
                <a:cs typeface="Times New Roman" pitchFamily="18" charset="0"/>
              </a:rPr>
              <a:t>)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 Inflate the layout for this fragment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return </a:t>
            </a:r>
            <a:r>
              <a:rPr lang="en-US" b="1" dirty="0" err="1">
                <a:latin typeface="Times New Roman" pitchFamily="18" charset="0"/>
                <a:cs typeface="Times New Roman" pitchFamily="18" charset="0"/>
              </a:rPr>
              <a:t>inflater.inflate</a:t>
            </a:r>
            <a:r>
              <a:rPr lang="en-US" b="1" dirty="0">
                <a:latin typeface="Times New Roman" pitchFamily="18" charset="0"/>
                <a:cs typeface="Times New Roman" pitchFamily="18" charset="0"/>
              </a:rPr>
              <a:t>(</a:t>
            </a:r>
            <a:r>
              <a:rPr lang="en-US" b="1" dirty="0" err="1">
                <a:latin typeface="Times New Roman" pitchFamily="18" charset="0"/>
                <a:cs typeface="Times New Roman" pitchFamily="18" charset="0"/>
              </a:rPr>
              <a:t>R.layout.example_fragment</a:t>
            </a:r>
            <a:r>
              <a:rPr lang="en-US" b="1" dirty="0">
                <a:latin typeface="Times New Roman" pitchFamily="18" charset="0"/>
                <a:cs typeface="Times New Roman" pitchFamily="18" charset="0"/>
              </a:rPr>
              <a:t>, container, false);</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p>
          <a:p>
            <a:pPr marL="0" lvl="1" indent="0">
              <a:buNone/>
            </a:pPr>
            <a:r>
              <a:rPr lang="en-US" b="1" dirty="0">
                <a:latin typeface="Times New Roman" pitchFamily="18" charset="0"/>
                <a:cs typeface="Times New Roman" pitchFamily="18" charset="0"/>
              </a:rPr>
              <a:t>Id</a:t>
            </a:r>
            <a:r>
              <a:rPr lang="en-US" dirty="0">
                <a:latin typeface="Times New Roman" pitchFamily="18" charset="0"/>
                <a:cs typeface="Times New Roman" pitchFamily="18" charset="0"/>
              </a:rPr>
              <a:t>  </a:t>
            </a:r>
            <a:r>
              <a:rPr lang="en-US" dirty="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rPr>
              <a:t>The resource ID of the layout you want to inflate.</a:t>
            </a:r>
          </a:p>
          <a:p>
            <a:pPr marL="0" lvl="1" indent="0">
              <a:buNone/>
            </a:pPr>
            <a:r>
              <a:rPr lang="en-US" b="1" dirty="0">
                <a:latin typeface="Times New Roman" pitchFamily="18" charset="0"/>
                <a:cs typeface="Times New Roman" pitchFamily="18" charset="0"/>
              </a:rPr>
              <a:t>Container</a:t>
            </a:r>
            <a:r>
              <a:rPr lang="en-US" dirty="0">
                <a:latin typeface="Times New Roman" pitchFamily="18" charset="0"/>
                <a:cs typeface="Times New Roman" pitchFamily="18" charset="0"/>
              </a:rPr>
              <a:t> </a:t>
            </a:r>
            <a:r>
              <a:rPr lang="en-US" dirty="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rPr>
              <a:t>parent of the inflated layout. </a:t>
            </a:r>
          </a:p>
          <a:p>
            <a:pPr marL="0" lvl="1" indent="0">
              <a:buNone/>
            </a:pPr>
            <a:r>
              <a:rPr lang="en-US" b="1" dirty="0">
                <a:latin typeface="Times New Roman" pitchFamily="18" charset="0"/>
                <a:cs typeface="Times New Roman" pitchFamily="18" charset="0"/>
              </a:rPr>
              <a:t>Boolean value (3</a:t>
            </a:r>
            <a:r>
              <a:rPr lang="en-US" b="1" baseline="30000" dirty="0">
                <a:latin typeface="Times New Roman" pitchFamily="18" charset="0"/>
                <a:cs typeface="Times New Roman" pitchFamily="18" charset="0"/>
              </a:rPr>
              <a:t>rd</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param</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sym typeface="Wingdings" pitchFamily="2" charset="2"/>
              </a:rPr>
              <a:t> </a:t>
            </a:r>
            <a:r>
              <a:rPr lang="en-US" dirty="0">
                <a:latin typeface="Times New Roman" pitchFamily="18" charset="0"/>
                <a:cs typeface="Times New Roman" pitchFamily="18" charset="0"/>
              </a:rPr>
              <a:t>Indicates whether the inflated layout should be attached to the </a:t>
            </a:r>
            <a:r>
              <a:rPr lang="en-US" dirty="0" err="1">
                <a:latin typeface="Times New Roman" pitchFamily="18" charset="0"/>
                <a:cs typeface="Times New Roman" pitchFamily="18" charset="0"/>
                <a:hlinkClick r:id="rId2"/>
              </a:rPr>
              <a:t>ViewGroup</a:t>
            </a:r>
            <a:r>
              <a:rPr lang="en-US" dirty="0">
                <a:latin typeface="Times New Roman" pitchFamily="18" charset="0"/>
                <a:cs typeface="Times New Roman" pitchFamily="18" charset="0"/>
              </a:rPr>
              <a:t> (the second parameter) during inflation. </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
            </a:r>
            <a:br>
              <a:rPr lang="en-US" sz="2800" b="1" dirty="0">
                <a:solidFill>
                  <a:srgbClr val="FF0000"/>
                </a:solidFill>
                <a:latin typeface="Times New Roman" pitchFamily="18" charset="0"/>
                <a:cs typeface="Times New Roman" pitchFamily="18" charset="0"/>
              </a:rPr>
            </a:br>
            <a:r>
              <a:rPr lang="en-US" sz="2800" b="1" dirty="0">
                <a:solidFill>
                  <a:srgbClr val="FF0000"/>
                </a:solidFill>
                <a:latin typeface="Times New Roman" pitchFamily="18" charset="0"/>
                <a:cs typeface="Times New Roman" pitchFamily="18" charset="0"/>
              </a:rPr>
              <a:t> DialogFragment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187</a:t>
            </a:fld>
            <a:endParaRPr lang="en-US"/>
          </a:p>
        </p:txBody>
      </p:sp>
      <p:sp>
        <p:nvSpPr>
          <p:cNvPr id="5" name="Content Placeholder 4"/>
          <p:cNvSpPr>
            <a:spLocks noGrp="1"/>
          </p:cNvSpPr>
          <p:nvPr>
            <p:ph sz="quarter" idx="1"/>
          </p:nvPr>
        </p:nvSpPr>
        <p:spPr>
          <a:xfrm>
            <a:off x="0" y="685800"/>
            <a:ext cx="9144000" cy="5334000"/>
          </a:xfrm>
        </p:spPr>
        <p:txBody>
          <a:bodyPr>
            <a:normAutofit/>
          </a:bodyPr>
          <a:lstStyle/>
          <a:p>
            <a:pPr>
              <a:buFont typeface="Wingdings" pitchFamily="2" charset="2"/>
              <a:buChar char="§"/>
            </a:pPr>
            <a:r>
              <a:rPr lang="en-US" sz="2400" dirty="0">
                <a:latin typeface="Times New Roman" pitchFamily="18" charset="0"/>
                <a:cs typeface="Times New Roman" pitchFamily="18" charset="0"/>
              </a:rPr>
              <a:t>A dialog fragment floats on top of an activity and is displayed modally. </a:t>
            </a:r>
          </a:p>
          <a:p>
            <a:pPr>
              <a:buFont typeface="Wingdings" pitchFamily="2" charset="2"/>
              <a:buChar char="§"/>
            </a:pPr>
            <a:r>
              <a:rPr lang="en-US" sz="2400" dirty="0">
                <a:latin typeface="Times New Roman" pitchFamily="18" charset="0"/>
                <a:cs typeface="Times New Roman" pitchFamily="18" charset="0"/>
              </a:rPr>
              <a:t>Dialog fragments are useful for cases in which you need to obtain the user’s response before continuing with execution. </a:t>
            </a:r>
          </a:p>
          <a:p>
            <a:pPr marL="341313" indent="-341313">
              <a:buFont typeface="Wingdings" pitchFamily="2" charset="2"/>
              <a:buChar char="§"/>
            </a:pPr>
            <a:r>
              <a:rPr lang="en-US" sz="2400" dirty="0">
                <a:latin typeface="Times New Roman" pitchFamily="18" charset="0"/>
                <a:cs typeface="Times New Roman" pitchFamily="18" charset="0"/>
              </a:rPr>
              <a:t>To create a dialog fragment, you need to extend the DialogFragment base class.</a:t>
            </a:r>
          </a:p>
          <a:p>
            <a:pPr marL="341313" indent="-341313">
              <a:buFont typeface="Wingdings" pitchFamily="2" charset="2"/>
              <a:buChar char="§"/>
            </a:pPr>
            <a:r>
              <a:rPr lang="en-US" sz="2400" dirty="0">
                <a:latin typeface="Times New Roman" pitchFamily="18" charset="0"/>
                <a:cs typeface="Times New Roman" pitchFamily="18" charset="0"/>
              </a:rPr>
              <a:t>Call </a:t>
            </a:r>
            <a:r>
              <a:rPr lang="en-US" sz="2400" b="1" dirty="0" err="1">
                <a:latin typeface="Times New Roman" pitchFamily="18" charset="0"/>
                <a:cs typeface="Times New Roman" pitchFamily="18" charset="0"/>
              </a:rPr>
              <a:t>getFragmentManager</a:t>
            </a:r>
            <a:r>
              <a:rPr lang="en-US" sz="2400" dirty="0">
                <a:latin typeface="Times New Roman" pitchFamily="18" charset="0"/>
                <a:cs typeface="Times New Roman" pitchFamily="18" charset="0"/>
              </a:rPr>
              <a:t>() of Activity class to Return the </a:t>
            </a:r>
            <a:r>
              <a:rPr lang="en-US" sz="2400" dirty="0" err="1">
                <a:latin typeface="Times New Roman" pitchFamily="18" charset="0"/>
                <a:cs typeface="Times New Roman" pitchFamily="18" charset="0"/>
              </a:rPr>
              <a:t>FragmentManager</a:t>
            </a:r>
            <a:r>
              <a:rPr lang="en-US" sz="2400" dirty="0">
                <a:latin typeface="Times New Roman" pitchFamily="18" charset="0"/>
                <a:cs typeface="Times New Roman" pitchFamily="18" charset="0"/>
              </a:rPr>
              <a:t> for interacting with fragments associated with this fragment's activity.</a:t>
            </a:r>
          </a:p>
          <a:p>
            <a:pPr marL="341313" indent="-341313">
              <a:buFont typeface="Wingdings" pitchFamily="2" charset="2"/>
              <a:buChar char="§"/>
            </a:pPr>
            <a:r>
              <a:rPr lang="en-US" sz="2400" dirty="0">
                <a:latin typeface="Times New Roman" pitchFamily="18" charset="0"/>
                <a:cs typeface="Times New Roman" pitchFamily="18" charset="0"/>
              </a:rPr>
              <a:t>abstract </a:t>
            </a:r>
            <a:r>
              <a:rPr lang="en-US" sz="2400" dirty="0" err="1">
                <a:latin typeface="Times New Roman" pitchFamily="18" charset="0"/>
                <a:cs typeface="Times New Roman" pitchFamily="18" charset="0"/>
              </a:rPr>
              <a:t>FragmentTransaction</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beginTransaction</a:t>
            </a:r>
            <a:r>
              <a:rPr lang="en-US" sz="2400" dirty="0">
                <a:latin typeface="Times New Roman" pitchFamily="18" charset="0"/>
                <a:cs typeface="Times New Roman" pitchFamily="18" charset="0"/>
              </a:rPr>
              <a:t>() Start a series of edit operations on the Fragments associated with this </a:t>
            </a:r>
            <a:r>
              <a:rPr lang="en-US" sz="2400" dirty="0" err="1">
                <a:latin typeface="Times New Roman" pitchFamily="18" charset="0"/>
                <a:cs typeface="Times New Roman" pitchFamily="18" charset="0"/>
              </a:rPr>
              <a:t>FragmentManager</a:t>
            </a:r>
            <a:r>
              <a:rPr lang="en-US" sz="2400" dirty="0">
                <a:latin typeface="Times New Roman" pitchFamily="18" charset="0"/>
                <a:cs typeface="Times New Roman" pitchFamily="18" charset="0"/>
              </a:rPr>
              <a:t>. </a:t>
            </a:r>
          </a:p>
          <a:p>
            <a:pPr marL="341313" indent="-341313">
              <a:buFont typeface="Wingdings" pitchFamily="2" charset="2"/>
              <a:buChar char="§"/>
            </a:pPr>
            <a:endParaRPr lang="en-US" sz="2400" dirty="0">
              <a:latin typeface="Times New Roman" pitchFamily="18" charset="0"/>
              <a:cs typeface="Times New Roman"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
            </a:r>
            <a:br>
              <a:rPr lang="en-US" sz="2800" b="1" dirty="0">
                <a:solidFill>
                  <a:srgbClr val="FF0000"/>
                </a:solidFill>
                <a:latin typeface="Times New Roman" pitchFamily="18" charset="0"/>
                <a:cs typeface="Times New Roman" pitchFamily="18" charset="0"/>
              </a:rPr>
            </a:br>
            <a:r>
              <a:rPr lang="en-US" sz="2800" b="1" dirty="0">
                <a:solidFill>
                  <a:srgbClr val="FF0000"/>
                </a:solidFill>
                <a:latin typeface="Times New Roman" pitchFamily="18" charset="0"/>
                <a:cs typeface="Times New Roman" pitchFamily="18" charset="0"/>
              </a:rPr>
              <a:t> PreferenceFragment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188</a:t>
            </a:fld>
            <a:endParaRPr lang="en-US"/>
          </a:p>
        </p:txBody>
      </p:sp>
      <p:sp>
        <p:nvSpPr>
          <p:cNvPr id="5" name="Content Placeholder 4"/>
          <p:cNvSpPr>
            <a:spLocks noGrp="1"/>
          </p:cNvSpPr>
          <p:nvPr>
            <p:ph sz="quarter" idx="1"/>
          </p:nvPr>
        </p:nvSpPr>
        <p:spPr>
          <a:xfrm>
            <a:off x="381000" y="685800"/>
            <a:ext cx="8305800" cy="5334000"/>
          </a:xfrm>
        </p:spPr>
        <p:txBody>
          <a:bodyPr>
            <a:normAutofit/>
          </a:bodyPr>
          <a:lstStyle/>
          <a:p>
            <a:r>
              <a:rPr lang="en-US" sz="2000" dirty="0">
                <a:latin typeface="Times New Roman" pitchFamily="18" charset="0"/>
                <a:cs typeface="Times New Roman" pitchFamily="18" charset="0"/>
              </a:rPr>
              <a:t>Your Android applications will typically provide preferences that allow users to personalize the application for their own use. </a:t>
            </a:r>
          </a:p>
          <a:p>
            <a:pPr>
              <a:buNone/>
            </a:pP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For example, you may allow users to save the login credentials that they use to access their web resources, or save information such as how often the feeds must be refreshed (such as in an RSS reader application), and so on.</a:t>
            </a:r>
          </a:p>
          <a:p>
            <a:pPr>
              <a:buNone/>
            </a:pP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In Android, you can use the </a:t>
            </a:r>
            <a:r>
              <a:rPr lang="en-US" sz="2000" dirty="0" err="1">
                <a:latin typeface="Times New Roman" pitchFamily="18" charset="0"/>
                <a:cs typeface="Times New Roman" pitchFamily="18" charset="0"/>
              </a:rPr>
              <a:t>PreferenceActivity</a:t>
            </a:r>
            <a:r>
              <a:rPr lang="en-US" sz="2000" dirty="0">
                <a:latin typeface="Times New Roman" pitchFamily="18" charset="0"/>
                <a:cs typeface="Times New Roman" pitchFamily="18" charset="0"/>
              </a:rPr>
              <a:t> base class to display an activity for the user to edit the preferences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87362"/>
          </a:xfrm>
        </p:spPr>
        <p:txBody>
          <a:bodyPr>
            <a:noAutofit/>
          </a:bodyPr>
          <a:lstStyle/>
          <a:p>
            <a:pPr algn="ctr"/>
            <a:r>
              <a:rPr lang="en-US" sz="2800" b="1" dirty="0">
                <a:solidFill>
                  <a:srgbClr val="FF0000"/>
                </a:solidFill>
                <a:latin typeface="Times New Roman" pitchFamily="18" charset="0"/>
                <a:cs typeface="Times New Roman" pitchFamily="18" charset="0"/>
              </a:rPr>
              <a:t/>
            </a:r>
            <a:br>
              <a:rPr lang="en-US" sz="2800" b="1" dirty="0">
                <a:solidFill>
                  <a:srgbClr val="FF0000"/>
                </a:solidFill>
                <a:latin typeface="Times New Roman" pitchFamily="18" charset="0"/>
                <a:cs typeface="Times New Roman" pitchFamily="18" charset="0"/>
              </a:rPr>
            </a:br>
            <a:r>
              <a:rPr lang="en-US" sz="2800" b="1" dirty="0">
                <a:solidFill>
                  <a:srgbClr val="FF0000"/>
                </a:solidFill>
                <a:latin typeface="Times New Roman" pitchFamily="18" charset="0"/>
                <a:cs typeface="Times New Roman" pitchFamily="18" charset="0"/>
              </a:rPr>
              <a:t> PreferenceFragment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189</a:t>
            </a:fld>
            <a:endParaRPr lang="en-US"/>
          </a:p>
        </p:txBody>
      </p:sp>
      <p:sp>
        <p:nvSpPr>
          <p:cNvPr id="5" name="Content Placeholder 4"/>
          <p:cNvSpPr>
            <a:spLocks noGrp="1"/>
          </p:cNvSpPr>
          <p:nvPr>
            <p:ph sz="quarter" idx="1"/>
          </p:nvPr>
        </p:nvSpPr>
        <p:spPr>
          <a:xfrm>
            <a:off x="381000" y="685800"/>
            <a:ext cx="8305800" cy="5334000"/>
          </a:xfrm>
        </p:spPr>
        <p:txBody>
          <a:bodyPr>
            <a:normAutofit/>
          </a:bodyPr>
          <a:lstStyle/>
          <a:p>
            <a:r>
              <a:rPr lang="en-US" sz="2000" dirty="0">
                <a:latin typeface="Times New Roman" pitchFamily="18" charset="0"/>
                <a:cs typeface="Times New Roman" pitchFamily="18" charset="0"/>
              </a:rPr>
              <a:t>Handling of user preferences (editing, and storing) can be handled by using a hierarchy of preferences via XML.</a:t>
            </a:r>
          </a:p>
          <a:p>
            <a:r>
              <a:rPr lang="en-US" sz="2000" dirty="0">
                <a:latin typeface="Times New Roman" pitchFamily="18" charset="0"/>
                <a:cs typeface="Times New Roman" pitchFamily="18" charset="0"/>
              </a:rPr>
              <a:t> Easy and powerful way of handling user preferences.</a:t>
            </a:r>
          </a:p>
          <a:p>
            <a:r>
              <a:rPr lang="en-US" sz="2000" dirty="0">
                <a:latin typeface="Times New Roman" pitchFamily="18" charset="0"/>
                <a:cs typeface="Times New Roman" pitchFamily="18" charset="0"/>
              </a:rPr>
              <a:t>PreferenceFragment contains a hierarchy of preference objects as lists. These preferences will automatically save to </a:t>
            </a:r>
            <a:r>
              <a:rPr lang="en-US" sz="2000" dirty="0" err="1">
                <a:latin typeface="Times New Roman" pitchFamily="18" charset="0"/>
                <a:cs typeface="Times New Roman" pitchFamily="18" charset="0"/>
              </a:rPr>
              <a:t>SharedPreferences</a:t>
            </a:r>
            <a:r>
              <a:rPr lang="en-US" sz="2000" dirty="0">
                <a:latin typeface="Times New Roman" pitchFamily="18" charset="0"/>
                <a:cs typeface="Times New Roman" pitchFamily="18" charset="0"/>
              </a:rPr>
              <a:t>  as the user interacts with them. </a:t>
            </a:r>
          </a:p>
          <a:p>
            <a:r>
              <a:rPr lang="en-US" sz="2000" dirty="0">
                <a:latin typeface="Times New Roman" pitchFamily="18" charset="0"/>
                <a:cs typeface="Times New Roman" pitchFamily="18" charset="0"/>
              </a:rPr>
              <a:t>To retrieve an instance of </a:t>
            </a:r>
            <a:r>
              <a:rPr lang="en-US" sz="2000" dirty="0" err="1">
                <a:latin typeface="Times New Roman" pitchFamily="18" charset="0"/>
                <a:cs typeface="Times New Roman" pitchFamily="18" charset="0"/>
              </a:rPr>
              <a:t>SharedPreferences</a:t>
            </a:r>
            <a:r>
              <a:rPr lang="en-US" sz="2000" dirty="0">
                <a:latin typeface="Times New Roman" pitchFamily="18" charset="0"/>
                <a:cs typeface="Times New Roman" pitchFamily="18" charset="0"/>
              </a:rPr>
              <a:t> that the preference hierarchy in this fragment will use, call </a:t>
            </a:r>
            <a:r>
              <a:rPr lang="en-US" sz="2000" dirty="0" err="1">
                <a:latin typeface="Times New Roman" pitchFamily="18" charset="0"/>
                <a:cs typeface="Times New Roman" pitchFamily="18" charset="0"/>
              </a:rPr>
              <a:t>PreferenceManager.getDefaultSharedPreferences</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android.content.Context</a:t>
            </a:r>
            <a:r>
              <a:rPr lang="en-US" sz="2000" dirty="0">
                <a:latin typeface="Times New Roman" pitchFamily="18" charset="0"/>
                <a:cs typeface="Times New Roman" pitchFamily="18" charset="0"/>
              </a:rPr>
              <a:t>) with a context in the same package as this fragment.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467600" cy="609600"/>
          </a:xfrm>
        </p:spPr>
        <p:txBody>
          <a:bodyPr>
            <a:noAutofit/>
          </a:bodyPr>
          <a:lstStyle/>
          <a:p>
            <a:pPr algn="ctr"/>
            <a:r>
              <a:rPr lang="en-US" sz="2400" cap="none" dirty="0">
                <a:solidFill>
                  <a:srgbClr val="0E02AA"/>
                </a:solidFill>
              </a:rPr>
              <a:t>Traditional Programming Model</a:t>
            </a:r>
          </a:p>
        </p:txBody>
      </p:sp>
      <p:sp>
        <p:nvSpPr>
          <p:cNvPr id="10" name="Slide Number Placeholder 9"/>
          <p:cNvSpPr>
            <a:spLocks noGrp="1"/>
          </p:cNvSpPr>
          <p:nvPr>
            <p:ph type="sldNum" sz="quarter" idx="12"/>
          </p:nvPr>
        </p:nvSpPr>
        <p:spPr/>
        <p:txBody>
          <a:bodyPr/>
          <a:lstStyle/>
          <a:p>
            <a:fld id="{0896AEB2-E4BA-4B09-8EE0-24E347BD55C0}" type="slidenum">
              <a:rPr lang="en-US" smtClean="0"/>
              <a:pPr/>
              <a:t>19</a:t>
            </a:fld>
            <a:endParaRPr lang="en-US"/>
          </a:p>
        </p:txBody>
      </p:sp>
      <p:pic>
        <p:nvPicPr>
          <p:cNvPr id="1026" name="Picture 2"/>
          <p:cNvPicPr>
            <a:picLocks noChangeAspect="1" noChangeArrowheads="1"/>
          </p:cNvPicPr>
          <p:nvPr/>
        </p:nvPicPr>
        <p:blipFill>
          <a:blip r:embed="rId2"/>
          <a:srcRect/>
          <a:stretch>
            <a:fillRect/>
          </a:stretch>
        </p:blipFill>
        <p:spPr bwMode="auto">
          <a:xfrm>
            <a:off x="2590800" y="1219200"/>
            <a:ext cx="3886200" cy="4493994"/>
          </a:xfrm>
          <a:prstGeom prst="rect">
            <a:avLst/>
          </a:prstGeom>
          <a:noFill/>
          <a:ln w="9525">
            <a:noFill/>
            <a:miter lim="800000"/>
            <a:headEnd/>
            <a:tailEnd/>
          </a:ln>
          <a:effectLst/>
        </p:spPr>
      </p:pic>
    </p:spTree>
    <p:extLst>
      <p:ext uri="{BB962C8B-B14F-4D97-AF65-F5344CB8AC3E}">
        <p14:creationId xmlns="" xmlns:p14="http://schemas.microsoft.com/office/powerpoint/2010/main" val="21566219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190</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2590800" y="685800"/>
            <a:ext cx="43434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E02AA"/>
              </a:solidFill>
              <a:latin typeface="Bodoni MT Black" pitchFamily="18" charset="0"/>
            </a:endParaRPr>
          </a:p>
        </p:txBody>
      </p:sp>
      <p:sp>
        <p:nvSpPr>
          <p:cNvPr id="6" name="TextBox 5"/>
          <p:cNvSpPr txBox="1"/>
          <p:nvPr/>
        </p:nvSpPr>
        <p:spPr>
          <a:xfrm>
            <a:off x="3200400" y="3048000"/>
            <a:ext cx="3581400" cy="3046988"/>
          </a:xfrm>
          <a:prstGeom prst="rect">
            <a:avLst/>
          </a:prstGeom>
          <a:noFill/>
        </p:spPr>
        <p:txBody>
          <a:bodyPr wrap="square" rtlCol="0">
            <a:spAutoFit/>
          </a:bodyPr>
          <a:lstStyle/>
          <a:p>
            <a:pPr marL="342900" indent="-342900">
              <a:buAutoNum type="arabicPeriod"/>
            </a:pPr>
            <a:endParaRPr lang="en-US" sz="2400" dirty="0"/>
          </a:p>
          <a:p>
            <a:pPr marL="342900" indent="-342900">
              <a:buAutoNum type="arabicPeriod"/>
            </a:pPr>
            <a:r>
              <a:rPr lang="en-US" sz="2400" dirty="0"/>
              <a:t>WebView</a:t>
            </a:r>
          </a:p>
          <a:p>
            <a:pPr marL="342900" indent="-342900">
              <a:buFontTx/>
              <a:buAutoNum type="arabicPeriod"/>
            </a:pPr>
            <a:r>
              <a:rPr lang="en-US" sz="2400" dirty="0"/>
              <a:t>Gallery view</a:t>
            </a:r>
          </a:p>
          <a:p>
            <a:pPr marL="342900" indent="-342900">
              <a:buAutoNum type="arabicPeriod"/>
            </a:pPr>
            <a:r>
              <a:rPr lang="en-US" sz="2400" dirty="0"/>
              <a:t>ImageSwitcher</a:t>
            </a:r>
          </a:p>
          <a:p>
            <a:pPr marL="342900" indent="-342900">
              <a:buAutoNum type="arabicPeriod"/>
            </a:pPr>
            <a:r>
              <a:rPr lang="en-US" sz="2400" dirty="0"/>
              <a:t>Fragments – ListFragment, DialogFragment &amp; PreferenceFragment</a:t>
            </a:r>
          </a:p>
          <a:p>
            <a:pPr marL="342900" indent="-342900">
              <a:buAutoNum type="arabicPeriod"/>
            </a:pPr>
            <a:r>
              <a:rPr lang="en-US" sz="2400" dirty="0"/>
              <a:t> Dialogs</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WebView</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191</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r>
              <a:rPr lang="en-US" sz="2000" dirty="0">
                <a:latin typeface="Times New Roman" pitchFamily="18" charset="0"/>
                <a:cs typeface="Times New Roman" pitchFamily="18" charset="0"/>
              </a:rPr>
              <a:t> </a:t>
            </a:r>
            <a:r>
              <a:rPr lang="en-US" sz="2000" dirty="0"/>
              <a:t>WebView is a view that display web pages inside your application. </a:t>
            </a:r>
          </a:p>
          <a:p>
            <a:r>
              <a:rPr lang="en-US" sz="2000" dirty="0">
                <a:solidFill>
                  <a:srgbClr val="009900"/>
                </a:solidFill>
                <a:latin typeface="Times New Roman" pitchFamily="18" charset="0"/>
                <a:cs typeface="Times New Roman" pitchFamily="18" charset="0"/>
                <a:sym typeface="Wingdings" pitchFamily="2" charset="2"/>
              </a:rPr>
              <a:t> </a:t>
            </a:r>
            <a:r>
              <a:rPr lang="en-US" sz="2000" dirty="0"/>
              <a:t>You can also specify HTML string and can show it inside your application using WebView. WebView makes turns your application to a web application. </a:t>
            </a:r>
          </a:p>
          <a:p>
            <a:r>
              <a:rPr lang="en-US" sz="2000" dirty="0">
                <a:solidFill>
                  <a:srgbClr val="009900"/>
                </a:solidFill>
                <a:latin typeface="Times New Roman" pitchFamily="18" charset="0"/>
                <a:cs typeface="Times New Roman" pitchFamily="18" charset="0"/>
                <a:sym typeface="Wingdings" pitchFamily="2" charset="2"/>
              </a:rPr>
              <a:t> </a:t>
            </a:r>
            <a:r>
              <a:rPr lang="en-US" sz="2000" dirty="0"/>
              <a:t>In order to load a web </a:t>
            </a:r>
            <a:r>
              <a:rPr lang="en-US" sz="2000" dirty="0" err="1"/>
              <a:t>url</a:t>
            </a:r>
            <a:r>
              <a:rPr lang="en-US" sz="2000" dirty="0"/>
              <a:t> into the WebView, you need to call a method </a:t>
            </a:r>
            <a:r>
              <a:rPr lang="en-US" sz="2000" b="1" dirty="0" err="1"/>
              <a:t>loadUrl</a:t>
            </a:r>
            <a:r>
              <a:rPr lang="en-US" sz="2000" b="1" dirty="0"/>
              <a:t>(String </a:t>
            </a:r>
            <a:r>
              <a:rPr lang="en-US" sz="2000" b="1" dirty="0" err="1"/>
              <a:t>url</a:t>
            </a:r>
            <a:r>
              <a:rPr lang="en-US" sz="2000" b="1" dirty="0"/>
              <a:t>)</a:t>
            </a:r>
            <a:r>
              <a:rPr lang="en-US" sz="2000" dirty="0"/>
              <a:t> of the WebView class, specifying the required </a:t>
            </a:r>
            <a:r>
              <a:rPr lang="en-US" sz="2000" dirty="0" err="1"/>
              <a:t>url</a:t>
            </a:r>
            <a:r>
              <a:rPr lang="en-US" sz="2000" dirty="0"/>
              <a:t>. </a:t>
            </a:r>
          </a:p>
          <a:p>
            <a:pPr>
              <a:buNone/>
            </a:pPr>
            <a:r>
              <a:rPr lang="en-US" sz="2000" dirty="0">
                <a:solidFill>
                  <a:srgbClr val="009900"/>
                </a:solidFill>
                <a:latin typeface="Times New Roman" pitchFamily="18" charset="0"/>
                <a:cs typeface="Times New Roman" pitchFamily="18" charset="0"/>
                <a:sym typeface="Wingdings" pitchFamily="2" charset="2"/>
              </a:rPr>
              <a:t>   Ex:    </a:t>
            </a:r>
            <a:r>
              <a:rPr lang="en-US" sz="2000" dirty="0"/>
              <a:t>WebView browser = (WebView) </a:t>
            </a:r>
            <a:r>
              <a:rPr lang="en-US" sz="2000" dirty="0" err="1"/>
              <a:t>findViewById</a:t>
            </a:r>
            <a:r>
              <a:rPr lang="en-US" sz="2000" dirty="0"/>
              <a:t>(</a:t>
            </a:r>
            <a:r>
              <a:rPr lang="en-US" sz="2000" dirty="0" err="1"/>
              <a:t>R.id.webview</a:t>
            </a:r>
            <a:r>
              <a:rPr lang="en-US" sz="2000" dirty="0"/>
              <a:t>);</a:t>
            </a:r>
          </a:p>
          <a:p>
            <a:pPr>
              <a:buNone/>
            </a:pPr>
            <a:r>
              <a:rPr lang="en-US" sz="2000" dirty="0">
                <a:solidFill>
                  <a:srgbClr val="009900"/>
                </a:solidFill>
                <a:latin typeface="Times New Roman" pitchFamily="18" charset="0"/>
                <a:cs typeface="Times New Roman" pitchFamily="18" charset="0"/>
                <a:sym typeface="Wingdings" pitchFamily="2" charset="2"/>
              </a:rPr>
              <a:t>		</a:t>
            </a:r>
            <a:r>
              <a:rPr lang="en-US" sz="2000" dirty="0" err="1"/>
              <a:t>browser.loadUrl</a:t>
            </a:r>
            <a:r>
              <a:rPr lang="en-US" sz="2000" dirty="0"/>
              <a:t>("http://www.google.com");  </a:t>
            </a:r>
          </a:p>
          <a:p>
            <a:pPr>
              <a:buNone/>
            </a:pPr>
            <a:r>
              <a:rPr lang="en-US" sz="2000" b="1" dirty="0">
                <a:solidFill>
                  <a:srgbClr val="009900"/>
                </a:solidFill>
                <a:latin typeface="Times New Roman" pitchFamily="18" charset="0"/>
                <a:cs typeface="Times New Roman" pitchFamily="18" charset="0"/>
                <a:sym typeface="Wingdings" pitchFamily="2" charset="2"/>
              </a:rPr>
              <a:t>WebView class methods:</a:t>
            </a:r>
          </a:p>
          <a:p>
            <a:pPr>
              <a:buNone/>
            </a:pPr>
            <a:r>
              <a:rPr lang="en-US" sz="2000" b="1" dirty="0" err="1"/>
              <a:t>getUrl</a:t>
            </a:r>
            <a:r>
              <a:rPr lang="en-US" sz="2000" b="1" dirty="0"/>
              <a:t>()  </a:t>
            </a:r>
            <a:r>
              <a:rPr lang="en-US" sz="2000" b="1" dirty="0">
                <a:sym typeface="Wingdings" pitchFamily="2" charset="2"/>
              </a:rPr>
              <a:t> </a:t>
            </a:r>
            <a:r>
              <a:rPr lang="en-US" sz="2000" dirty="0"/>
              <a:t>return the </a:t>
            </a:r>
            <a:r>
              <a:rPr lang="en-US" sz="2000" dirty="0" err="1"/>
              <a:t>url</a:t>
            </a:r>
            <a:r>
              <a:rPr lang="en-US" sz="2000" dirty="0"/>
              <a:t> of the current page. </a:t>
            </a:r>
          </a:p>
          <a:p>
            <a:pPr>
              <a:buNone/>
            </a:pPr>
            <a:r>
              <a:rPr lang="en-US" sz="2000" b="1" dirty="0" err="1"/>
              <a:t>getTitle</a:t>
            </a:r>
            <a:r>
              <a:rPr lang="en-US" sz="2000" b="1" dirty="0"/>
              <a:t>() </a:t>
            </a:r>
            <a:r>
              <a:rPr lang="en-US" sz="2000" b="1" dirty="0">
                <a:sym typeface="Wingdings" pitchFamily="2" charset="2"/>
              </a:rPr>
              <a:t> </a:t>
            </a:r>
            <a:r>
              <a:rPr lang="en-US" sz="2000" dirty="0"/>
              <a:t>This method return the title of the current page. </a:t>
            </a:r>
          </a:p>
          <a:p>
            <a:pPr>
              <a:buNone/>
            </a:pPr>
            <a:r>
              <a:rPr lang="en-US" sz="2000" b="1" dirty="0"/>
              <a:t>destroy() </a:t>
            </a:r>
            <a:r>
              <a:rPr lang="en-US" sz="2000" b="1" dirty="0">
                <a:sym typeface="Wingdings" pitchFamily="2" charset="2"/>
              </a:rPr>
              <a:t> </a:t>
            </a:r>
            <a:r>
              <a:rPr lang="en-US" sz="2000" dirty="0"/>
              <a:t>This method destroy the internal state of WebView.</a:t>
            </a:r>
          </a:p>
          <a:p>
            <a:pPr>
              <a:buNone/>
            </a:pPr>
            <a:r>
              <a:rPr lang="en-US" sz="2000" b="1" dirty="0" err="1"/>
              <a:t>clearHistory</a:t>
            </a:r>
            <a:r>
              <a:rPr lang="en-US" sz="2000" b="1" dirty="0"/>
              <a:t>() </a:t>
            </a:r>
            <a:r>
              <a:rPr lang="en-US" sz="2000" b="1" dirty="0">
                <a:sym typeface="Wingdings" pitchFamily="2" charset="2"/>
              </a:rPr>
              <a:t> </a:t>
            </a:r>
            <a:r>
              <a:rPr lang="en-US" sz="2000" dirty="0"/>
              <a:t>This method will clear the WebView forward and backward history. </a:t>
            </a:r>
          </a:p>
          <a:p>
            <a:pPr>
              <a:buNone/>
            </a:pPr>
            <a:r>
              <a:rPr lang="en-US" sz="2000" b="1" dirty="0" err="1"/>
              <a:t>canGoForward</a:t>
            </a:r>
            <a:r>
              <a:rPr lang="en-US" sz="2000" b="1" dirty="0"/>
              <a:t>() </a:t>
            </a:r>
            <a:r>
              <a:rPr lang="en-US" sz="2000" b="1" dirty="0">
                <a:sym typeface="Wingdings" pitchFamily="2" charset="2"/>
              </a:rPr>
              <a:t> </a:t>
            </a:r>
            <a:r>
              <a:rPr lang="en-US" sz="2000" dirty="0"/>
              <a:t>This method specifies the WebView has a forward history item.</a:t>
            </a:r>
          </a:p>
          <a:p>
            <a:pPr>
              <a:buNone/>
            </a:pPr>
            <a:r>
              <a:rPr lang="en-US" sz="2000" b="1" dirty="0" err="1"/>
              <a:t>canGoBack</a:t>
            </a:r>
            <a:r>
              <a:rPr lang="en-US" sz="2000" b="1" dirty="0"/>
              <a:t>() </a:t>
            </a:r>
            <a:r>
              <a:rPr lang="en-US" sz="2000" b="1" dirty="0">
                <a:sym typeface="Wingdings" pitchFamily="2" charset="2"/>
              </a:rPr>
              <a:t> </a:t>
            </a:r>
            <a:r>
              <a:rPr lang="en-US" sz="2000" dirty="0"/>
              <a:t>This method specifies the WebView has a back history item. </a:t>
            </a:r>
          </a:p>
          <a:p>
            <a:pPr>
              <a:buNone/>
            </a:pPr>
            <a:r>
              <a:rPr lang="en-US" sz="2000" b="1" dirty="0" err="1"/>
              <a:t>getProgress</a:t>
            </a:r>
            <a:r>
              <a:rPr lang="en-US" sz="2000" b="1" dirty="0"/>
              <a:t>() </a:t>
            </a:r>
            <a:r>
              <a:rPr lang="en-US" sz="2000" b="1" dirty="0">
                <a:sym typeface="Wingdings" pitchFamily="2" charset="2"/>
              </a:rPr>
              <a:t> </a:t>
            </a:r>
            <a:r>
              <a:rPr lang="en-US" sz="2000" dirty="0"/>
              <a:t>This method gets the progress of the current page. </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Gallery view</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192</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r>
              <a:rPr lang="en-US" sz="2000" dirty="0">
                <a:latin typeface="Times New Roman" pitchFamily="18" charset="0"/>
                <a:cs typeface="Times New Roman" pitchFamily="18" charset="0"/>
              </a:rPr>
              <a:t> </a:t>
            </a:r>
            <a:r>
              <a:rPr lang="en-US" sz="2000" dirty="0"/>
              <a:t>The Gallery is a view that shows items (such as images) </a:t>
            </a:r>
            <a:r>
              <a:rPr lang="en-US" sz="2000"/>
              <a:t>in a center-locked</a:t>
            </a:r>
            <a:r>
              <a:rPr lang="en-US" sz="2000" dirty="0"/>
              <a:t>, horizontal scrolling list.</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err="1">
                <a:solidFill>
                  <a:srgbClr val="FF0000"/>
                </a:solidFill>
                <a:latin typeface="Times New Roman" pitchFamily="18" charset="0"/>
                <a:cs typeface="Times New Roman" pitchFamily="18" charset="0"/>
              </a:rPr>
              <a:t>ImageAdapter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193</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pPr>
              <a:buNone/>
            </a:pPr>
            <a:r>
              <a:rPr lang="en-US" sz="2000" dirty="0">
                <a:latin typeface="Times New Roman" pitchFamily="18" charset="0"/>
                <a:cs typeface="Times New Roman" pitchFamily="18" charset="0"/>
              </a:rPr>
              <a:t>public class </a:t>
            </a:r>
            <a:r>
              <a:rPr lang="en-US" sz="2000" b="1" dirty="0" err="1">
                <a:latin typeface="Times New Roman" pitchFamily="18" charset="0"/>
                <a:cs typeface="Times New Roman" pitchFamily="18" charset="0"/>
              </a:rPr>
              <a:t>ImageAdapter</a:t>
            </a:r>
            <a:r>
              <a:rPr lang="en-US" sz="2000" dirty="0">
                <a:latin typeface="Times New Roman" pitchFamily="18" charset="0"/>
                <a:cs typeface="Times New Roman" pitchFamily="18" charset="0"/>
              </a:rPr>
              <a:t> extends </a:t>
            </a:r>
            <a:r>
              <a:rPr lang="en-US" sz="2000" dirty="0" err="1">
                <a:latin typeface="Times New Roman" pitchFamily="18" charset="0"/>
                <a:cs typeface="Times New Roman" pitchFamily="18" charset="0"/>
              </a:rPr>
              <a:t>BaseAdapter</a:t>
            </a:r>
            <a:r>
              <a:rPr lang="en-US" sz="2000" dirty="0">
                <a:latin typeface="Times New Roman" pitchFamily="18" charset="0"/>
                <a:cs typeface="Times New Roman" pitchFamily="18" charset="0"/>
              </a:rPr>
              <a:t> {</a:t>
            </a:r>
          </a:p>
          <a:p>
            <a:pPr lvl="1">
              <a:buNone/>
            </a:pPr>
            <a:r>
              <a:rPr lang="en-US" sz="2000" dirty="0">
                <a:latin typeface="Times New Roman" pitchFamily="18" charset="0"/>
                <a:cs typeface="Times New Roman" pitchFamily="18" charset="0"/>
              </a:rPr>
              <a:t>public </a:t>
            </a:r>
            <a:r>
              <a:rPr lang="en-US" sz="2000" b="1" dirty="0" err="1">
                <a:latin typeface="Times New Roman" pitchFamily="18" charset="0"/>
                <a:cs typeface="Times New Roman" pitchFamily="18" charset="0"/>
              </a:rPr>
              <a:t>ImageAdapter</a:t>
            </a:r>
            <a:r>
              <a:rPr lang="en-US" sz="2000" dirty="0">
                <a:latin typeface="Times New Roman" pitchFamily="18" charset="0"/>
                <a:cs typeface="Times New Roman" pitchFamily="18" charset="0"/>
              </a:rPr>
              <a:t>(Context c) { ... }</a:t>
            </a:r>
          </a:p>
          <a:p>
            <a:pPr lvl="1">
              <a:buNone/>
            </a:pPr>
            <a:r>
              <a:rPr lang="en-US" sz="2000" dirty="0">
                <a:latin typeface="Times New Roman" pitchFamily="18" charset="0"/>
                <a:cs typeface="Times New Roman" pitchFamily="18" charset="0"/>
              </a:rPr>
              <a:t>	//---returns the number of images---</a:t>
            </a:r>
          </a:p>
          <a:p>
            <a:pPr lvl="1">
              <a:buNone/>
            </a:pPr>
            <a:r>
              <a:rPr lang="en-US" sz="2000" dirty="0">
                <a:latin typeface="Times New Roman" pitchFamily="18" charset="0"/>
                <a:cs typeface="Times New Roman" pitchFamily="18" charset="0"/>
              </a:rPr>
              <a:t>public </a:t>
            </a:r>
            <a:r>
              <a:rPr lang="en-US" sz="2000" dirty="0" err="1">
                <a:latin typeface="Times New Roman" pitchFamily="18" charset="0"/>
                <a:cs typeface="Times New Roman" pitchFamily="18" charset="0"/>
              </a:rPr>
              <a:t>int</a:t>
            </a:r>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getCount</a:t>
            </a:r>
            <a:r>
              <a:rPr lang="en-US" sz="2000" dirty="0">
                <a:latin typeface="Times New Roman" pitchFamily="18" charset="0"/>
                <a:cs typeface="Times New Roman" pitchFamily="18" charset="0"/>
              </a:rPr>
              <a:t>() { ... }</a:t>
            </a:r>
          </a:p>
          <a:p>
            <a:pPr lvl="1">
              <a:buNone/>
            </a:pPr>
            <a:r>
              <a:rPr lang="en-US" sz="2000" dirty="0">
                <a:latin typeface="Times New Roman" pitchFamily="18" charset="0"/>
                <a:cs typeface="Times New Roman" pitchFamily="18" charset="0"/>
              </a:rPr>
              <a:t>	//---returns the item---</a:t>
            </a:r>
          </a:p>
          <a:p>
            <a:pPr lvl="1">
              <a:buNone/>
            </a:pPr>
            <a:r>
              <a:rPr lang="en-US" sz="2000" dirty="0">
                <a:latin typeface="Times New Roman" pitchFamily="18" charset="0"/>
                <a:cs typeface="Times New Roman" pitchFamily="18" charset="0"/>
              </a:rPr>
              <a:t>public Object </a:t>
            </a:r>
            <a:r>
              <a:rPr lang="en-US" sz="2000" b="1" dirty="0" err="1">
                <a:latin typeface="Times New Roman" pitchFamily="18" charset="0"/>
                <a:cs typeface="Times New Roman" pitchFamily="18" charset="0"/>
              </a:rPr>
              <a:t>getItem</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int</a:t>
            </a:r>
            <a:r>
              <a:rPr lang="en-US" sz="2000" dirty="0">
                <a:latin typeface="Times New Roman" pitchFamily="18" charset="0"/>
                <a:cs typeface="Times New Roman" pitchFamily="18" charset="0"/>
              </a:rPr>
              <a:t> position) { ... }</a:t>
            </a:r>
          </a:p>
          <a:p>
            <a:pPr lvl="1">
              <a:buNone/>
            </a:pPr>
            <a:r>
              <a:rPr lang="en-US" sz="2000" dirty="0">
                <a:latin typeface="Times New Roman" pitchFamily="18" charset="0"/>
                <a:cs typeface="Times New Roman" pitchFamily="18" charset="0"/>
              </a:rPr>
              <a:t>	//---returns the ID of an item---</a:t>
            </a:r>
          </a:p>
          <a:p>
            <a:pPr lvl="1">
              <a:buNone/>
            </a:pPr>
            <a:r>
              <a:rPr lang="en-US" sz="2000" dirty="0">
                <a:latin typeface="Times New Roman" pitchFamily="18" charset="0"/>
                <a:cs typeface="Times New Roman" pitchFamily="18" charset="0"/>
              </a:rPr>
              <a:t>public long </a:t>
            </a:r>
            <a:r>
              <a:rPr lang="en-US" sz="2000" b="1" dirty="0" err="1">
                <a:latin typeface="Times New Roman" pitchFamily="18" charset="0"/>
                <a:cs typeface="Times New Roman" pitchFamily="18" charset="0"/>
              </a:rPr>
              <a:t>getItemId</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int</a:t>
            </a:r>
            <a:r>
              <a:rPr lang="en-US" sz="2000" dirty="0">
                <a:latin typeface="Times New Roman" pitchFamily="18" charset="0"/>
                <a:cs typeface="Times New Roman" pitchFamily="18" charset="0"/>
              </a:rPr>
              <a:t> position) { ... }</a:t>
            </a:r>
          </a:p>
          <a:p>
            <a:pPr lvl="1">
              <a:buNone/>
            </a:pPr>
            <a:r>
              <a:rPr lang="en-US" sz="2000" dirty="0">
                <a:latin typeface="Times New Roman" pitchFamily="18" charset="0"/>
                <a:cs typeface="Times New Roman" pitchFamily="18" charset="0"/>
              </a:rPr>
              <a:t>	//---returns an ImageView view---</a:t>
            </a:r>
          </a:p>
          <a:p>
            <a:pPr lvl="1">
              <a:buNone/>
            </a:pPr>
            <a:r>
              <a:rPr lang="en-US" sz="2000" dirty="0">
                <a:latin typeface="Times New Roman" pitchFamily="18" charset="0"/>
                <a:cs typeface="Times New Roman" pitchFamily="18" charset="0"/>
              </a:rPr>
              <a:t>public View </a:t>
            </a:r>
            <a:r>
              <a:rPr lang="en-US" sz="2000" b="1" dirty="0" err="1">
                <a:latin typeface="Times New Roman" pitchFamily="18" charset="0"/>
                <a:cs typeface="Times New Roman" pitchFamily="18" charset="0"/>
              </a:rPr>
              <a:t>getView</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int</a:t>
            </a:r>
            <a:r>
              <a:rPr lang="en-US" sz="2000" dirty="0">
                <a:latin typeface="Times New Roman" pitchFamily="18" charset="0"/>
                <a:cs typeface="Times New Roman" pitchFamily="18" charset="0"/>
              </a:rPr>
              <a:t> position, View </a:t>
            </a:r>
            <a:r>
              <a:rPr lang="en-US" sz="2000" dirty="0" err="1">
                <a:latin typeface="Times New Roman" pitchFamily="18" charset="0"/>
                <a:cs typeface="Times New Roman" pitchFamily="18" charset="0"/>
              </a:rPr>
              <a:t>convertView</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ViewGroup</a:t>
            </a:r>
            <a:r>
              <a:rPr lang="en-US" sz="2000" dirty="0">
                <a:latin typeface="Times New Roman" pitchFamily="18" charset="0"/>
                <a:cs typeface="Times New Roman" pitchFamily="18" charset="0"/>
              </a:rPr>
              <a:t> parent) { ... }</a:t>
            </a:r>
          </a:p>
          <a:p>
            <a:pPr>
              <a:buNone/>
            </a:pPr>
            <a:r>
              <a:rPr lang="en-US" sz="2000" dirty="0">
                <a:latin typeface="Times New Roman" pitchFamily="18" charset="0"/>
                <a:cs typeface="Times New Roman" pitchFamily="18" charset="0"/>
              </a:rPr>
              <a:t>}</a:t>
            </a:r>
            <a:endParaRPr lang="en-US" sz="2000" dirty="0">
              <a:solidFill>
                <a:srgbClr val="009900"/>
              </a:solidFill>
              <a:latin typeface="Times New Roman" pitchFamily="18" charset="0"/>
              <a:cs typeface="Times New Roman" pitchFamily="18" charset="0"/>
              <a:sym typeface="Wingdings" pitchFamily="2" charset="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err="1">
                <a:solidFill>
                  <a:srgbClr val="FF0000"/>
                </a:solidFill>
                <a:latin typeface="Times New Roman" pitchFamily="18" charset="0"/>
                <a:cs typeface="Times New Roman" pitchFamily="18" charset="0"/>
              </a:rPr>
              <a:t>ImageAdapter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194</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pPr>
              <a:buFont typeface="Wingdings" pitchFamily="2" charset="2"/>
              <a:buChar char="Ø"/>
            </a:pPr>
            <a:r>
              <a:rPr lang="en-US" sz="2000" dirty="0">
                <a:latin typeface="Times New Roman" pitchFamily="18" charset="0"/>
                <a:cs typeface="Times New Roman" pitchFamily="18" charset="0"/>
              </a:rPr>
              <a:t> </a:t>
            </a:r>
            <a:r>
              <a:rPr lang="en-US" sz="2000" b="1" dirty="0" err="1"/>
              <a:t>getView</a:t>
            </a:r>
            <a:r>
              <a:rPr lang="en-US" sz="2000" b="1" dirty="0"/>
              <a:t>() </a:t>
            </a:r>
            <a:r>
              <a:rPr lang="en-US" sz="2000" dirty="0"/>
              <a:t>method returns a View at the specified position.</a:t>
            </a:r>
          </a:p>
          <a:p>
            <a:pPr algn="just">
              <a:buFont typeface="Wingdings" pitchFamily="2" charset="2"/>
              <a:buChar char="Ø"/>
            </a:pPr>
            <a:r>
              <a:rPr lang="en-US" sz="2000" dirty="0"/>
              <a:t>This method creates a new </a:t>
            </a:r>
            <a:r>
              <a:rPr lang="en-US" sz="2000" dirty="0">
                <a:hlinkClick r:id="rId2"/>
              </a:rPr>
              <a:t>View</a:t>
            </a:r>
            <a:r>
              <a:rPr lang="en-US" sz="2000" dirty="0"/>
              <a:t> for each image added to the </a:t>
            </a:r>
            <a:r>
              <a:rPr lang="en-US" sz="2000" dirty="0" err="1"/>
              <a:t>ImageAdapter</a:t>
            </a:r>
            <a:r>
              <a:rPr lang="en-US" sz="2000" dirty="0"/>
              <a:t>. When this is called, a </a:t>
            </a:r>
            <a:r>
              <a:rPr lang="en-US" sz="2000" dirty="0">
                <a:hlinkClick r:id="rId2"/>
              </a:rPr>
              <a:t>View</a:t>
            </a:r>
            <a:r>
              <a:rPr lang="en-US" sz="2000" dirty="0"/>
              <a:t> is passed in, which is normally a recycled object (at least after this has been called once), so there's a check to see if the object is null. If it </a:t>
            </a:r>
            <a:r>
              <a:rPr lang="en-US" sz="2000" i="1" dirty="0"/>
              <a:t>is</a:t>
            </a:r>
            <a:r>
              <a:rPr lang="en-US" sz="2000" dirty="0"/>
              <a:t> null, an </a:t>
            </a:r>
            <a:r>
              <a:rPr lang="en-US" sz="2000" dirty="0">
                <a:hlinkClick r:id="rId3"/>
              </a:rPr>
              <a:t>ImageView</a:t>
            </a:r>
            <a:r>
              <a:rPr lang="en-US" sz="2000" dirty="0"/>
              <a:t> is instantiated and configured with desired properties for the image presentation: </a:t>
            </a:r>
          </a:p>
          <a:p>
            <a:pPr>
              <a:buFont typeface="Wingdings" pitchFamily="2" charset="2"/>
              <a:buChar char="Ø"/>
            </a:pPr>
            <a:r>
              <a:rPr lang="en-US" sz="2000" b="1" dirty="0"/>
              <a:t>setLayoutParams(</a:t>
            </a:r>
            <a:r>
              <a:rPr lang="en-US" sz="2000" b="1" dirty="0" err="1"/>
              <a:t>ViewGroup.LayoutParams</a:t>
            </a:r>
            <a:r>
              <a:rPr lang="en-US" sz="2000" b="1" dirty="0"/>
              <a:t>)</a:t>
            </a:r>
            <a:r>
              <a:rPr lang="en-US" sz="2000" dirty="0"/>
              <a:t> sets the height and width for the View—this ensures that, no matter the size of the </a:t>
            </a:r>
            <a:r>
              <a:rPr lang="en-US" sz="2000" dirty="0" err="1"/>
              <a:t>drawable</a:t>
            </a:r>
            <a:r>
              <a:rPr lang="en-US" sz="2000" dirty="0"/>
              <a:t>, each image is resized and cropped to fit in these dimensions, as appropriate.</a:t>
            </a:r>
          </a:p>
          <a:p>
            <a:pPr>
              <a:buFont typeface="Wingdings" pitchFamily="2" charset="2"/>
              <a:buChar char="Ø"/>
            </a:pPr>
            <a:r>
              <a:rPr lang="en-US" sz="2000" b="1" dirty="0"/>
              <a:t>setScaleType(</a:t>
            </a:r>
            <a:r>
              <a:rPr lang="en-US" sz="2000" b="1" dirty="0" err="1"/>
              <a:t>ImageView.ScaleType</a:t>
            </a:r>
            <a:r>
              <a:rPr lang="en-US" sz="2000" b="1" dirty="0"/>
              <a:t>) </a:t>
            </a:r>
            <a:r>
              <a:rPr lang="en-US" sz="2000" dirty="0"/>
              <a:t>declares that images should be cropped toward the center. </a:t>
            </a:r>
            <a:endParaRPr lang="en-US" sz="2000" dirty="0">
              <a:latin typeface="Times New Roman" pitchFamily="18" charset="0"/>
              <a:cs typeface="Times New Roman" pitchFamily="18"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err="1">
                <a:solidFill>
                  <a:srgbClr val="FF0000"/>
                </a:solidFill>
                <a:latin typeface="Times New Roman" pitchFamily="18" charset="0"/>
                <a:cs typeface="Times New Roman" pitchFamily="18" charset="0"/>
              </a:rPr>
              <a:t>ImageAdapter</a:t>
            </a:r>
            <a:endParaRPr lang="en-US" sz="28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195</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pPr>
              <a:buFont typeface="Wingdings" pitchFamily="2" charset="2"/>
              <a:buChar char="Ø"/>
            </a:pPr>
            <a:r>
              <a:rPr lang="en-US" sz="24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getView</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method returns a View at the specified position.</a:t>
            </a:r>
          </a:p>
          <a:p>
            <a:pPr algn="just">
              <a:buFont typeface="Wingdings" pitchFamily="2" charset="2"/>
              <a:buChar char="Ø"/>
            </a:pPr>
            <a:r>
              <a:rPr lang="en-US" sz="2000" dirty="0">
                <a:latin typeface="Times New Roman" pitchFamily="18" charset="0"/>
                <a:cs typeface="Times New Roman" pitchFamily="18" charset="0"/>
              </a:rPr>
              <a:t>This method creates a new </a:t>
            </a:r>
            <a:r>
              <a:rPr lang="en-US" sz="2000" dirty="0">
                <a:latin typeface="Times New Roman" pitchFamily="18" charset="0"/>
                <a:cs typeface="Times New Roman" pitchFamily="18" charset="0"/>
                <a:hlinkClick r:id="rId2"/>
              </a:rPr>
              <a:t>View</a:t>
            </a:r>
            <a:r>
              <a:rPr lang="en-US" sz="2000" dirty="0">
                <a:latin typeface="Times New Roman" pitchFamily="18" charset="0"/>
                <a:cs typeface="Times New Roman" pitchFamily="18" charset="0"/>
              </a:rPr>
              <a:t> for each image added to the </a:t>
            </a:r>
            <a:r>
              <a:rPr lang="en-US" sz="2000" dirty="0" err="1">
                <a:latin typeface="Times New Roman" pitchFamily="18" charset="0"/>
                <a:cs typeface="Times New Roman" pitchFamily="18" charset="0"/>
              </a:rPr>
              <a:t>ImageAdapter</a:t>
            </a:r>
            <a:r>
              <a:rPr lang="en-US" sz="2000" dirty="0">
                <a:latin typeface="Times New Roman" pitchFamily="18" charset="0"/>
                <a:cs typeface="Times New Roman" pitchFamily="18" charset="0"/>
              </a:rPr>
              <a:t>. When this is called, a </a:t>
            </a:r>
            <a:r>
              <a:rPr lang="en-US" sz="2000" dirty="0">
                <a:latin typeface="Times New Roman" pitchFamily="18" charset="0"/>
                <a:cs typeface="Times New Roman" pitchFamily="18" charset="0"/>
                <a:hlinkClick r:id="rId2"/>
              </a:rPr>
              <a:t>View</a:t>
            </a:r>
            <a:r>
              <a:rPr lang="en-US" sz="2000" dirty="0">
                <a:latin typeface="Times New Roman" pitchFamily="18" charset="0"/>
                <a:cs typeface="Times New Roman" pitchFamily="18" charset="0"/>
              </a:rPr>
              <a:t> is passed in, which is normally a recycled object (at least after this has been called once), so there's a check to see if the object is null. If it </a:t>
            </a:r>
            <a:r>
              <a:rPr lang="en-US" sz="2000" i="1" dirty="0">
                <a:latin typeface="Times New Roman" pitchFamily="18" charset="0"/>
                <a:cs typeface="Times New Roman" pitchFamily="18" charset="0"/>
              </a:rPr>
              <a:t>is</a:t>
            </a:r>
            <a:r>
              <a:rPr lang="en-US" sz="2000" dirty="0">
                <a:latin typeface="Times New Roman" pitchFamily="18" charset="0"/>
                <a:cs typeface="Times New Roman" pitchFamily="18" charset="0"/>
              </a:rPr>
              <a:t> null, an </a:t>
            </a:r>
            <a:r>
              <a:rPr lang="en-US" sz="2000" dirty="0">
                <a:latin typeface="Times New Roman" pitchFamily="18" charset="0"/>
                <a:cs typeface="Times New Roman" pitchFamily="18" charset="0"/>
                <a:hlinkClick r:id="rId3"/>
              </a:rPr>
              <a:t>ImageView</a:t>
            </a:r>
            <a:r>
              <a:rPr lang="en-US" sz="2000" dirty="0">
                <a:latin typeface="Times New Roman" pitchFamily="18" charset="0"/>
                <a:cs typeface="Times New Roman" pitchFamily="18" charset="0"/>
              </a:rPr>
              <a:t> is instantiated and configured with desired properties for the image presentation: </a:t>
            </a:r>
          </a:p>
          <a:p>
            <a:pPr>
              <a:buFont typeface="Wingdings" pitchFamily="2" charset="2"/>
              <a:buChar char="Ø"/>
            </a:pPr>
            <a:r>
              <a:rPr lang="en-US" sz="2000" b="1" dirty="0">
                <a:latin typeface="Times New Roman" pitchFamily="18" charset="0"/>
                <a:cs typeface="Times New Roman" pitchFamily="18" charset="0"/>
              </a:rPr>
              <a:t>setLayoutParams(</a:t>
            </a:r>
            <a:r>
              <a:rPr lang="en-US" sz="2000" b="1" dirty="0" err="1">
                <a:latin typeface="Times New Roman" pitchFamily="18" charset="0"/>
                <a:cs typeface="Times New Roman" pitchFamily="18" charset="0"/>
              </a:rPr>
              <a:t>ViewGroup.LayoutParams</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sets the height and width for the View—this ensures that, no matter the size of the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 each image is resized and cropped to fit in these dimensions, as appropriate.</a:t>
            </a:r>
          </a:p>
          <a:p>
            <a:pPr>
              <a:buFont typeface="Wingdings" pitchFamily="2" charset="2"/>
              <a:buChar char="Ø"/>
            </a:pPr>
            <a:r>
              <a:rPr lang="en-US" sz="2000" b="1" dirty="0">
                <a:latin typeface="Times New Roman" pitchFamily="18" charset="0"/>
                <a:cs typeface="Times New Roman" pitchFamily="18" charset="0"/>
              </a:rPr>
              <a:t>setScaleType(</a:t>
            </a:r>
            <a:r>
              <a:rPr lang="en-US" sz="2000" b="1" dirty="0" err="1">
                <a:latin typeface="Times New Roman" pitchFamily="18" charset="0"/>
                <a:cs typeface="Times New Roman" pitchFamily="18" charset="0"/>
              </a:rPr>
              <a:t>ImageView.ScaleType</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declares that images should be cropped toward the center.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467600" cy="381000"/>
          </a:xfrm>
        </p:spPr>
        <p:txBody>
          <a:bodyPr>
            <a:noAutofit/>
          </a:bodyPr>
          <a:lstStyle/>
          <a:p>
            <a:pPr algn="ctr"/>
            <a:r>
              <a:rPr lang="en-US" sz="2800" b="1" dirty="0">
                <a:solidFill>
                  <a:srgbClr val="FF0000"/>
                </a:solidFill>
                <a:latin typeface="Times New Roman" pitchFamily="18" charset="0"/>
                <a:cs typeface="Times New Roman" pitchFamily="18" charset="0"/>
              </a:rPr>
              <a:t>ImageSwitcher</a:t>
            </a:r>
          </a:p>
        </p:txBody>
      </p:sp>
      <p:sp>
        <p:nvSpPr>
          <p:cNvPr id="4" name="Slide Number Placeholder 3"/>
          <p:cNvSpPr>
            <a:spLocks noGrp="1"/>
          </p:cNvSpPr>
          <p:nvPr>
            <p:ph type="sldNum" sz="quarter" idx="12"/>
          </p:nvPr>
        </p:nvSpPr>
        <p:spPr/>
        <p:txBody>
          <a:bodyPr/>
          <a:lstStyle/>
          <a:p>
            <a:fld id="{0896AEB2-E4BA-4B09-8EE0-24E347BD55C0}" type="slidenum">
              <a:rPr lang="en-US" smtClean="0"/>
              <a:pPr/>
              <a:t>196</a:t>
            </a:fld>
            <a:endParaRPr lang="en-US"/>
          </a:p>
        </p:txBody>
      </p:sp>
      <p:sp>
        <p:nvSpPr>
          <p:cNvPr id="3" name="Content Placeholder 2"/>
          <p:cNvSpPr>
            <a:spLocks noGrp="1"/>
          </p:cNvSpPr>
          <p:nvPr>
            <p:ph sz="quarter" idx="1"/>
          </p:nvPr>
        </p:nvSpPr>
        <p:spPr>
          <a:xfrm>
            <a:off x="0" y="685800"/>
            <a:ext cx="9144000" cy="6172200"/>
          </a:xfrm>
        </p:spPr>
        <p:txBody>
          <a:bodyPr>
            <a:normAutofit/>
          </a:bodyPr>
          <a:lstStyle/>
          <a:p>
            <a:r>
              <a:rPr lang="en-US" sz="2400" dirty="0">
                <a:latin typeface="Times New Roman" pitchFamily="18" charset="0"/>
                <a:cs typeface="Times New Roman" pitchFamily="18" charset="0"/>
              </a:rPr>
              <a:t> </a:t>
            </a:r>
            <a:r>
              <a:rPr lang="en-US" dirty="0"/>
              <a:t>Gallery view together with an ImageView to display a series of thumbnail images so that when one is selected, it is displayed in the ImageView.</a:t>
            </a:r>
          </a:p>
          <a:p>
            <a:r>
              <a:rPr lang="en-US" dirty="0">
                <a:latin typeface="Times New Roman" pitchFamily="18" charset="0"/>
                <a:cs typeface="Times New Roman" pitchFamily="18" charset="0"/>
              </a:rPr>
              <a:t> </a:t>
            </a:r>
            <a:r>
              <a:rPr lang="en-US" dirty="0"/>
              <a:t>Gallery view together with an ImageSwitcher to display a series of images so that when one is selected, an animation occurs in taking transition from one image to another image.</a:t>
            </a:r>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0200" y="3276600"/>
            <a:ext cx="5791200" cy="3200400"/>
          </a:xfrm>
        </p:spPr>
        <p:txBody>
          <a:bodyPr>
            <a:noAutofit/>
          </a:bodyPr>
          <a:lstStyle/>
          <a:p>
            <a:pPr algn="ctr"/>
            <a:r>
              <a:rPr lang="en-US" sz="2400" dirty="0">
                <a:solidFill>
                  <a:srgbClr val="00B050"/>
                </a:solidFill>
              </a:rPr>
              <a:t>By`</a:t>
            </a:r>
          </a:p>
          <a:p>
            <a:pPr algn="ctr"/>
            <a:r>
              <a:rPr lang="en-US" sz="2800" b="1" i="1" spc="300" dirty="0">
                <a:solidFill>
                  <a:srgbClr val="5F0A01"/>
                </a:solidFill>
                <a:latin typeface="Bodoni MT" pitchFamily="18" charset="0"/>
              </a:rPr>
              <a:t>K. </a:t>
            </a:r>
            <a:r>
              <a:rPr lang="en-US" sz="2800" b="1" i="1" spc="300" dirty="0" err="1">
                <a:solidFill>
                  <a:srgbClr val="5F0A01"/>
                </a:solidFill>
                <a:latin typeface="Bodoni MT" pitchFamily="18" charset="0"/>
              </a:rPr>
              <a:t>Bhaskara</a:t>
            </a:r>
            <a:r>
              <a:rPr lang="en-US" sz="2800" b="1" i="1" spc="300" dirty="0">
                <a:solidFill>
                  <a:srgbClr val="5F0A01"/>
                </a:solidFill>
                <a:latin typeface="Bodoni MT" pitchFamily="18" charset="0"/>
              </a:rPr>
              <a:t> </a:t>
            </a:r>
            <a:r>
              <a:rPr lang="en-US" sz="2800" b="1" i="1" spc="300" dirty="0" err="1">
                <a:solidFill>
                  <a:srgbClr val="5F0A01"/>
                </a:solidFill>
                <a:latin typeface="Bodoni MT" pitchFamily="18" charset="0"/>
              </a:rPr>
              <a:t>Rao</a:t>
            </a:r>
            <a:endParaRPr lang="en-US" sz="2800" b="1" i="1" spc="300" dirty="0">
              <a:solidFill>
                <a:srgbClr val="5F0A01"/>
              </a:solidFill>
              <a:latin typeface="Bodoni MT" pitchFamily="18" charset="0"/>
            </a:endParaRPr>
          </a:p>
          <a:p>
            <a:r>
              <a:rPr lang="en-US" sz="2400" b="1" dirty="0">
                <a:solidFill>
                  <a:srgbClr val="002060"/>
                </a:solidFill>
              </a:rPr>
              <a:t>Asst. Prof. </a:t>
            </a:r>
          </a:p>
          <a:p>
            <a:r>
              <a:rPr lang="en-US" sz="2400" b="1" dirty="0">
                <a:solidFill>
                  <a:srgbClr val="FF0000"/>
                </a:solidFill>
              </a:rPr>
              <a:t>Dept. of Information Technology</a:t>
            </a:r>
          </a:p>
          <a:p>
            <a:r>
              <a:rPr lang="en-US" sz="2400" b="1" dirty="0">
                <a:solidFill>
                  <a:srgbClr val="7428C8"/>
                </a:solidFill>
              </a:rPr>
              <a:t>BEC, </a:t>
            </a:r>
            <a:r>
              <a:rPr lang="en-US" sz="2400" b="1" dirty="0" err="1">
                <a:solidFill>
                  <a:srgbClr val="7428C8"/>
                </a:solidFill>
              </a:rPr>
              <a:t>Bapatla</a:t>
            </a:r>
            <a:endParaRPr lang="en-US" sz="2400" b="1" dirty="0">
              <a:solidFill>
                <a:srgbClr val="7428C8"/>
              </a:solidFill>
            </a:endParaRPr>
          </a:p>
          <a:p>
            <a:r>
              <a:rPr lang="en-US" sz="2400" b="1" smtClean="0">
                <a:solidFill>
                  <a:srgbClr val="339933"/>
                </a:solidFill>
              </a:rPr>
              <a:t>2023-24</a:t>
            </a:r>
            <a:endParaRPr lang="en-US" sz="2400" b="1" dirty="0">
              <a:solidFill>
                <a:srgbClr val="339933"/>
              </a:solidFill>
            </a:endParaRPr>
          </a:p>
          <a:p>
            <a:endParaRPr lang="en-US" sz="2400" dirty="0">
              <a:solidFill>
                <a:srgbClr val="7428C8"/>
              </a:solidFill>
            </a:endParaRPr>
          </a:p>
          <a:p>
            <a:endParaRPr lang="en-US" sz="2400" dirty="0">
              <a:solidFill>
                <a:srgbClr val="002060"/>
              </a:solidFill>
            </a:endParaRPr>
          </a:p>
          <a:p>
            <a:pPr algn="ctr"/>
            <a:endParaRPr lang="en-US" sz="2400" dirty="0">
              <a:solidFill>
                <a:srgbClr val="5F0A01"/>
              </a:solidFill>
            </a:endParaRPr>
          </a:p>
          <a:p>
            <a:pPr algn="ctr"/>
            <a:endParaRPr lang="en-US" sz="2400"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2</a:t>
            </a:fld>
            <a:endParaRPr lang="en-US"/>
          </a:p>
        </p:txBody>
      </p:sp>
      <p:sp>
        <p:nvSpPr>
          <p:cNvPr id="2" name="Title 1"/>
          <p:cNvSpPr>
            <a:spLocks noGrp="1"/>
          </p:cNvSpPr>
          <p:nvPr>
            <p:ph type="ctrTitle"/>
          </p:nvPr>
        </p:nvSpPr>
        <p:spPr>
          <a:xfrm>
            <a:off x="381000" y="1828800"/>
            <a:ext cx="8458200" cy="751362"/>
          </a:xfrm>
        </p:spPr>
        <p:txBody>
          <a:bodyPr>
            <a:noAutofit/>
          </a:bodyPr>
          <a:lstStyle/>
          <a:p>
            <a:pPr algn="ctr"/>
            <a:r>
              <a:rPr lang="en-US" sz="3500" b="0" u="dotted" dirty="0">
                <a:solidFill>
                  <a:srgbClr val="FFFF00"/>
                </a:solidFill>
                <a:latin typeface="+mn-lt"/>
                <a:ea typeface="+mn-ea"/>
                <a:cs typeface="+mn-cs"/>
              </a:rPr>
              <a:t>Mobile Application </a:t>
            </a:r>
            <a:r>
              <a:rPr lang="en-US" sz="3500" b="0" u="dotted" dirty="0" smtClean="0">
                <a:solidFill>
                  <a:srgbClr val="FFFF00"/>
                </a:solidFill>
                <a:latin typeface="+mn-lt"/>
                <a:ea typeface="+mn-ea"/>
                <a:cs typeface="+mn-cs"/>
              </a:rPr>
              <a:t>Development (20IT505/JO01) </a:t>
            </a:r>
            <a:endParaRPr lang="en-US" sz="3500" b="0" u="dotted" dirty="0">
              <a:solidFill>
                <a:srgbClr val="FFFF00"/>
              </a:solidFill>
              <a:latin typeface="+mn-lt"/>
              <a:ea typeface="+mn-ea"/>
              <a:cs typeface="+mn-cs"/>
            </a:endParaRPr>
          </a:p>
        </p:txBody>
      </p:sp>
      <p:pic>
        <p:nvPicPr>
          <p:cNvPr id="1026" name="Picture 2" descr="C:\Users\bh2\Desktop\android.JPG"/>
          <p:cNvPicPr>
            <a:picLocks noChangeAspect="1" noChangeArrowheads="1"/>
          </p:cNvPicPr>
          <p:nvPr/>
        </p:nvPicPr>
        <p:blipFill>
          <a:blip r:embed="rId2"/>
          <a:srcRect/>
          <a:stretch>
            <a:fillRect/>
          </a:stretch>
        </p:blipFill>
        <p:spPr bwMode="auto">
          <a:xfrm>
            <a:off x="7467600" y="3962400"/>
            <a:ext cx="1389449" cy="16764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467600" cy="609600"/>
          </a:xfrm>
        </p:spPr>
        <p:txBody>
          <a:bodyPr>
            <a:noAutofit/>
          </a:bodyPr>
          <a:lstStyle/>
          <a:p>
            <a:pPr algn="ctr"/>
            <a:r>
              <a:rPr lang="en-US" sz="2400" cap="none" dirty="0">
                <a:solidFill>
                  <a:srgbClr val="0E02AA"/>
                </a:solidFill>
              </a:rPr>
              <a:t>Android Programming Model</a:t>
            </a:r>
          </a:p>
        </p:txBody>
      </p:sp>
      <p:sp>
        <p:nvSpPr>
          <p:cNvPr id="10" name="Slide Number Placeholder 9"/>
          <p:cNvSpPr>
            <a:spLocks noGrp="1"/>
          </p:cNvSpPr>
          <p:nvPr>
            <p:ph type="sldNum" sz="quarter" idx="12"/>
          </p:nvPr>
        </p:nvSpPr>
        <p:spPr/>
        <p:txBody>
          <a:bodyPr/>
          <a:lstStyle/>
          <a:p>
            <a:fld id="{0896AEB2-E4BA-4B09-8EE0-24E347BD55C0}" type="slidenum">
              <a:rPr lang="en-US" smtClean="0"/>
              <a:pPr/>
              <a:t>20</a:t>
            </a:fld>
            <a:endParaRPr lang="en-US"/>
          </a:p>
        </p:txBody>
      </p:sp>
      <p:pic>
        <p:nvPicPr>
          <p:cNvPr id="2050" name="Picture 2"/>
          <p:cNvPicPr>
            <a:picLocks noChangeAspect="1" noChangeArrowheads="1"/>
          </p:cNvPicPr>
          <p:nvPr/>
        </p:nvPicPr>
        <p:blipFill>
          <a:blip r:embed="rId2"/>
          <a:srcRect/>
          <a:stretch>
            <a:fillRect/>
          </a:stretch>
        </p:blipFill>
        <p:spPr bwMode="auto">
          <a:xfrm>
            <a:off x="1676400" y="1143000"/>
            <a:ext cx="5349666" cy="4628687"/>
          </a:xfrm>
          <a:prstGeom prst="rect">
            <a:avLst/>
          </a:prstGeom>
          <a:noFill/>
          <a:ln w="9525">
            <a:noFill/>
            <a:miter lim="800000"/>
            <a:headEnd/>
            <a:tailEnd/>
          </a:ln>
          <a:effectLst/>
        </p:spPr>
      </p:pic>
    </p:spTree>
    <p:extLst>
      <p:ext uri="{BB962C8B-B14F-4D97-AF65-F5344CB8AC3E}">
        <p14:creationId xmlns="" xmlns:p14="http://schemas.microsoft.com/office/powerpoint/2010/main" val="215662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467600" cy="457200"/>
          </a:xfrm>
        </p:spPr>
        <p:txBody>
          <a:bodyPr>
            <a:noAutofit/>
          </a:bodyPr>
          <a:lstStyle/>
          <a:p>
            <a:pPr algn="ctr"/>
            <a:r>
              <a:rPr lang="en-US" sz="2400" cap="none" dirty="0">
                <a:solidFill>
                  <a:srgbClr val="0E02AA"/>
                </a:solidFill>
              </a:rPr>
              <a:t>Compiling &amp; Packaging of Java files </a:t>
            </a:r>
          </a:p>
        </p:txBody>
      </p:sp>
      <p:sp>
        <p:nvSpPr>
          <p:cNvPr id="10" name="Slide Number Placeholder 9"/>
          <p:cNvSpPr>
            <a:spLocks noGrp="1"/>
          </p:cNvSpPr>
          <p:nvPr>
            <p:ph type="sldNum" sz="quarter" idx="12"/>
          </p:nvPr>
        </p:nvSpPr>
        <p:spPr/>
        <p:txBody>
          <a:bodyPr/>
          <a:lstStyle/>
          <a:p>
            <a:fld id="{0896AEB2-E4BA-4B09-8EE0-24E347BD55C0}" type="slidenum">
              <a:rPr lang="en-US" smtClean="0"/>
              <a:pPr/>
              <a:t>21</a:t>
            </a:fld>
            <a:endParaRPr lang="en-US"/>
          </a:p>
        </p:txBody>
      </p:sp>
      <p:pic>
        <p:nvPicPr>
          <p:cNvPr id="1026" name="Picture 2"/>
          <p:cNvPicPr>
            <a:picLocks noChangeAspect="1" noChangeArrowheads="1"/>
          </p:cNvPicPr>
          <p:nvPr/>
        </p:nvPicPr>
        <p:blipFill>
          <a:blip r:embed="rId2"/>
          <a:srcRect/>
          <a:stretch>
            <a:fillRect/>
          </a:stretch>
        </p:blipFill>
        <p:spPr bwMode="auto">
          <a:xfrm>
            <a:off x="990600" y="609600"/>
            <a:ext cx="6920022" cy="38148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2452" y="4343400"/>
            <a:ext cx="9071548" cy="1676400"/>
          </a:xfrm>
          <a:prstGeom prst="rect">
            <a:avLst/>
          </a:prstGeom>
          <a:noFill/>
          <a:ln w="9525">
            <a:noFill/>
            <a:miter lim="800000"/>
            <a:headEnd/>
            <a:tailEnd/>
          </a:ln>
          <a:effectLst/>
        </p:spPr>
      </p:pic>
    </p:spTree>
    <p:extLst>
      <p:ext uri="{BB962C8B-B14F-4D97-AF65-F5344CB8AC3E}">
        <p14:creationId xmlns="" xmlns:p14="http://schemas.microsoft.com/office/powerpoint/2010/main" val="2156621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22</a:t>
            </a:fld>
            <a:endParaRPr lang="en-US"/>
          </a:p>
        </p:txBody>
      </p:sp>
      <p:sp>
        <p:nvSpPr>
          <p:cNvPr id="3" name="Content Placeholder 2"/>
          <p:cNvSpPr>
            <a:spLocks noGrp="1"/>
          </p:cNvSpPr>
          <p:nvPr>
            <p:ph sz="quarter" idx="1"/>
          </p:nvPr>
        </p:nvSpPr>
        <p:spPr>
          <a:xfrm>
            <a:off x="219501" y="419100"/>
            <a:ext cx="3581400" cy="6248400"/>
          </a:xfrm>
        </p:spPr>
        <p:txBody>
          <a:bodyPr>
            <a:normAutofit fontScale="25000" lnSpcReduction="20000"/>
          </a:bodyPr>
          <a:lstStyle/>
          <a:p>
            <a:pPr>
              <a:buClr>
                <a:srgbClr val="0E02AA"/>
              </a:buClr>
              <a:buFont typeface="Arial" pitchFamily="34" charset="0"/>
              <a:buChar char="•"/>
            </a:pPr>
            <a:r>
              <a:rPr lang="en-US" sz="7200" dirty="0"/>
              <a:t>Android 1.0</a:t>
            </a:r>
          </a:p>
          <a:p>
            <a:pPr>
              <a:buClr>
                <a:srgbClr val="0E02AA"/>
              </a:buClr>
              <a:buFont typeface="Arial" pitchFamily="34" charset="0"/>
              <a:buChar char="•"/>
            </a:pPr>
            <a:r>
              <a:rPr lang="en-US" sz="7200" dirty="0"/>
              <a:t>Android 1.1</a:t>
            </a:r>
          </a:p>
          <a:p>
            <a:pPr>
              <a:buClr>
                <a:srgbClr val="0E02AA"/>
              </a:buClr>
              <a:buFont typeface="Arial" pitchFamily="34" charset="0"/>
              <a:buChar char="•"/>
            </a:pPr>
            <a:r>
              <a:rPr lang="en-US" sz="7200" dirty="0"/>
              <a:t>Android 1.5 (Cupcake)</a:t>
            </a:r>
          </a:p>
          <a:p>
            <a:pPr>
              <a:buClr>
                <a:srgbClr val="0E02AA"/>
              </a:buClr>
              <a:buFont typeface="Arial" pitchFamily="34" charset="0"/>
              <a:buChar char="•"/>
            </a:pPr>
            <a:r>
              <a:rPr lang="en-US" sz="7200" dirty="0"/>
              <a:t>Android 1.6 (Donut)</a:t>
            </a:r>
          </a:p>
          <a:p>
            <a:pPr>
              <a:buClr>
                <a:srgbClr val="0E02AA"/>
              </a:buClr>
              <a:buFont typeface="Arial" pitchFamily="34" charset="0"/>
              <a:buChar char="•"/>
            </a:pPr>
            <a:r>
              <a:rPr lang="en-US" sz="7200" dirty="0"/>
              <a:t>Android 2.0 (Éclair)</a:t>
            </a:r>
          </a:p>
          <a:p>
            <a:pPr>
              <a:buClr>
                <a:srgbClr val="0E02AA"/>
              </a:buClr>
              <a:buFont typeface="Arial" pitchFamily="34" charset="0"/>
              <a:buChar char="•"/>
            </a:pPr>
            <a:r>
              <a:rPr lang="en-US" sz="7200" dirty="0"/>
              <a:t>Android 2.1 (Éclair)</a:t>
            </a:r>
          </a:p>
          <a:p>
            <a:pPr>
              <a:buClr>
                <a:srgbClr val="0E02AA"/>
              </a:buClr>
              <a:buFont typeface="Arial" pitchFamily="34" charset="0"/>
              <a:buChar char="•"/>
            </a:pPr>
            <a:r>
              <a:rPr lang="en-US" sz="7200" dirty="0"/>
              <a:t>Android 2.2 (Froyo)</a:t>
            </a:r>
          </a:p>
          <a:p>
            <a:pPr>
              <a:buClr>
                <a:srgbClr val="0E02AA"/>
              </a:buClr>
              <a:buFont typeface="Arial" pitchFamily="34" charset="0"/>
              <a:buChar char="•"/>
            </a:pPr>
            <a:r>
              <a:rPr lang="en-US" sz="7200" dirty="0"/>
              <a:t>Android 2.3 (Gingerbread)</a:t>
            </a:r>
          </a:p>
          <a:p>
            <a:pPr>
              <a:buClr>
                <a:srgbClr val="0E02AA"/>
              </a:buClr>
              <a:buFont typeface="Arial" pitchFamily="34" charset="0"/>
              <a:buChar char="•"/>
            </a:pPr>
            <a:r>
              <a:rPr lang="en-US" sz="7200" dirty="0"/>
              <a:t>Android 3.0 (Honeycomb)</a:t>
            </a:r>
          </a:p>
          <a:p>
            <a:pPr>
              <a:buClr>
                <a:srgbClr val="0E02AA"/>
              </a:buClr>
              <a:buFont typeface="Arial" pitchFamily="34" charset="0"/>
              <a:buChar char="•"/>
            </a:pPr>
            <a:r>
              <a:rPr lang="en-US" sz="7200" dirty="0"/>
              <a:t>Android 4.0 (Ice-cream sandwich)</a:t>
            </a:r>
          </a:p>
          <a:p>
            <a:pPr>
              <a:buClr>
                <a:srgbClr val="0E02AA"/>
              </a:buClr>
              <a:buFont typeface="Arial" pitchFamily="34" charset="0"/>
              <a:buChar char="•"/>
            </a:pPr>
            <a:r>
              <a:rPr lang="en-US" sz="7200" dirty="0"/>
              <a:t>Android 4.1 (Jelly Bean)</a:t>
            </a:r>
          </a:p>
          <a:p>
            <a:pPr>
              <a:buClr>
                <a:srgbClr val="0E02AA"/>
              </a:buClr>
              <a:buFont typeface="Arial" pitchFamily="34" charset="0"/>
              <a:buChar char="•"/>
            </a:pPr>
            <a:r>
              <a:rPr lang="en-US" sz="7200" dirty="0"/>
              <a:t>Android 4.2 (Jelly Bean)</a:t>
            </a:r>
          </a:p>
          <a:p>
            <a:pPr>
              <a:buClr>
                <a:srgbClr val="0E02AA"/>
              </a:buClr>
              <a:buFont typeface="Arial" pitchFamily="34" charset="0"/>
              <a:buChar char="•"/>
            </a:pPr>
            <a:r>
              <a:rPr lang="en-US" sz="7200" dirty="0"/>
              <a:t>Android 4.3 (Jelly Bean)</a:t>
            </a:r>
          </a:p>
          <a:p>
            <a:pPr>
              <a:buClr>
                <a:srgbClr val="0E02AA"/>
              </a:buClr>
              <a:buFont typeface="Arial" pitchFamily="34" charset="0"/>
              <a:buChar char="•"/>
            </a:pPr>
            <a:r>
              <a:rPr lang="en-US" sz="7200" dirty="0"/>
              <a:t>Android 4.4 (</a:t>
            </a:r>
            <a:r>
              <a:rPr lang="en-US" sz="7200" dirty="0" err="1"/>
              <a:t>KitKat</a:t>
            </a:r>
            <a:r>
              <a:rPr lang="en-US" sz="7200" dirty="0"/>
              <a:t>)</a:t>
            </a:r>
          </a:p>
          <a:p>
            <a:pPr>
              <a:buClr>
                <a:srgbClr val="0E02AA"/>
              </a:buClr>
              <a:buFont typeface="Arial" pitchFamily="34" charset="0"/>
              <a:buChar char="•"/>
            </a:pPr>
            <a:r>
              <a:rPr lang="en-US" sz="7200" dirty="0"/>
              <a:t>Android 5.0 (Lollipop)</a:t>
            </a:r>
          </a:p>
          <a:p>
            <a:pPr>
              <a:buClr>
                <a:srgbClr val="0E02AA"/>
              </a:buClr>
              <a:buFont typeface="Arial" pitchFamily="34" charset="0"/>
              <a:buChar char="•"/>
            </a:pPr>
            <a:r>
              <a:rPr lang="en-US" sz="7200" dirty="0"/>
              <a:t>Android 5.1 (Lollipop)</a:t>
            </a:r>
          </a:p>
          <a:p>
            <a:pPr>
              <a:buClr>
                <a:srgbClr val="0E02AA"/>
              </a:buClr>
              <a:buFont typeface="Arial" pitchFamily="34" charset="0"/>
              <a:buChar char="•"/>
            </a:pPr>
            <a:r>
              <a:rPr lang="en-US" sz="7200" dirty="0"/>
              <a:t> Android 6.0 (</a:t>
            </a:r>
            <a:r>
              <a:rPr lang="en-US" sz="7200" dirty="0" err="1"/>
              <a:t>MarshMallow</a:t>
            </a:r>
            <a:r>
              <a:rPr lang="en-US" sz="7200" dirty="0"/>
              <a:t>)</a:t>
            </a:r>
          </a:p>
          <a:p>
            <a:pPr>
              <a:buClr>
                <a:srgbClr val="0E02AA"/>
              </a:buClr>
              <a:buFont typeface="Arial" pitchFamily="34" charset="0"/>
              <a:buChar char="•"/>
            </a:pPr>
            <a:r>
              <a:rPr lang="en-US" sz="7200" dirty="0"/>
              <a:t>Android 7.0 (Nougat)</a:t>
            </a:r>
          </a:p>
          <a:p>
            <a:pPr>
              <a:buClr>
                <a:srgbClr val="0E02AA"/>
              </a:buClr>
              <a:buFont typeface="Arial" pitchFamily="34" charset="0"/>
              <a:buChar char="•"/>
            </a:pPr>
            <a:r>
              <a:rPr lang="en-US" sz="7200" dirty="0"/>
              <a:t>Android 7.1 (Nougat)</a:t>
            </a:r>
          </a:p>
          <a:p>
            <a:pPr>
              <a:buClr>
                <a:srgbClr val="0E02AA"/>
              </a:buClr>
              <a:buFont typeface="Arial" pitchFamily="34" charset="0"/>
              <a:buChar char="•"/>
            </a:pPr>
            <a:r>
              <a:rPr lang="en-US" sz="7200" dirty="0"/>
              <a:t> Android 8.0 (Oreo)</a:t>
            </a:r>
          </a:p>
          <a:p>
            <a:pPr>
              <a:buClr>
                <a:srgbClr val="0E02AA"/>
              </a:buClr>
              <a:buFont typeface="Arial" pitchFamily="34" charset="0"/>
              <a:buChar char="•"/>
            </a:pPr>
            <a:r>
              <a:rPr lang="en-US" sz="7200" dirty="0"/>
              <a:t> Android 8.1 (Oreo)</a:t>
            </a:r>
          </a:p>
          <a:p>
            <a:endParaRPr lang="en-US" dirty="0"/>
          </a:p>
          <a:p>
            <a:endParaRPr lang="en-US" dirty="0"/>
          </a:p>
          <a:p>
            <a:pPr>
              <a:buNone/>
            </a:pPr>
            <a:r>
              <a:rPr lang="en-US" dirty="0"/>
              <a:t>		</a:t>
            </a:r>
          </a:p>
        </p:txBody>
      </p:sp>
      <p:sp>
        <p:nvSpPr>
          <p:cNvPr id="6" name="TextBox 5">
            <a:extLst>
              <a:ext uri="{FF2B5EF4-FFF2-40B4-BE49-F238E27FC236}">
                <a16:creationId xmlns="" xmlns:a16="http://schemas.microsoft.com/office/drawing/2014/main" id="{75700C87-223C-76BA-2B4E-4F30AEA1BC7E}"/>
              </a:ext>
            </a:extLst>
          </p:cNvPr>
          <p:cNvSpPr txBox="1"/>
          <p:nvPr/>
        </p:nvSpPr>
        <p:spPr>
          <a:xfrm>
            <a:off x="3810000" y="685800"/>
            <a:ext cx="4953000" cy="2308324"/>
          </a:xfrm>
          <a:prstGeom prst="rect">
            <a:avLst/>
          </a:prstGeom>
          <a:noFill/>
        </p:spPr>
        <p:txBody>
          <a:bodyPr wrap="square" rtlCol="0">
            <a:spAutoFit/>
          </a:bodyPr>
          <a:lstStyle/>
          <a:p>
            <a:r>
              <a:rPr lang="en-GB" dirty="0"/>
              <a:t>Android 9.0 (Pie)		- Aug. 2018</a:t>
            </a:r>
          </a:p>
          <a:p>
            <a:r>
              <a:rPr lang="en-GB" dirty="0"/>
              <a:t>Android 10 (Quince Tart)	- Sep 2019</a:t>
            </a:r>
          </a:p>
          <a:p>
            <a:r>
              <a:rPr lang="en-GB" dirty="0"/>
              <a:t>Android 11 (Red Velvet Cake)	- Sep. 2020</a:t>
            </a:r>
          </a:p>
          <a:p>
            <a:r>
              <a:rPr lang="en-GB" dirty="0"/>
              <a:t>Android 12 (Snow Case)	- Oct. 2021</a:t>
            </a:r>
          </a:p>
          <a:p>
            <a:r>
              <a:rPr lang="en-GB" dirty="0"/>
              <a:t>Android </a:t>
            </a:r>
            <a:r>
              <a:rPr lang="en-GB" dirty="0" smtClean="0"/>
              <a:t>13 (</a:t>
            </a:r>
            <a:r>
              <a:rPr lang="en-US" dirty="0" smtClean="0"/>
              <a:t>Tiramisu)</a:t>
            </a:r>
            <a:r>
              <a:rPr lang="en-GB" dirty="0"/>
              <a:t>	</a:t>
            </a:r>
            <a:r>
              <a:rPr lang="en-GB" dirty="0" smtClean="0"/>
              <a:t>- </a:t>
            </a:r>
            <a:r>
              <a:rPr lang="en-GB" dirty="0"/>
              <a:t>Aug. </a:t>
            </a:r>
            <a:r>
              <a:rPr lang="en-GB" dirty="0" smtClean="0"/>
              <a:t>2022</a:t>
            </a:r>
          </a:p>
          <a:p>
            <a:r>
              <a:rPr lang="en-GB" dirty="0" err="1" smtClean="0"/>
              <a:t>Andriod</a:t>
            </a:r>
            <a:r>
              <a:rPr lang="en-GB" dirty="0" smtClean="0"/>
              <a:t> 14 (</a:t>
            </a:r>
            <a:r>
              <a:rPr lang="en-US" dirty="0" smtClean="0"/>
              <a:t>Upside Down Cake) - Q3 2023</a:t>
            </a:r>
          </a:p>
          <a:p>
            <a:r>
              <a:rPr lang="en-US" dirty="0" smtClean="0"/>
              <a:t>Android 15 (Vanilla Ice Cream)	 - Q3 2024	</a:t>
            </a:r>
            <a:endParaRPr lang="en-GB" dirty="0"/>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23</a:t>
            </a:fld>
            <a:endParaRPr lang="en-US"/>
          </a:p>
        </p:txBody>
      </p:sp>
      <p:sp>
        <p:nvSpPr>
          <p:cNvPr id="3" name="Content Placeholder 2"/>
          <p:cNvSpPr>
            <a:spLocks noGrp="1"/>
          </p:cNvSpPr>
          <p:nvPr>
            <p:ph sz="quarter" idx="1"/>
          </p:nvPr>
        </p:nvSpPr>
        <p:spPr>
          <a:xfrm>
            <a:off x="0" y="381000"/>
            <a:ext cx="9144000" cy="6248400"/>
          </a:xfrm>
        </p:spPr>
        <p:txBody>
          <a:bodyPr>
            <a:normAutofit/>
          </a:bodyPr>
          <a:lstStyle/>
          <a:p>
            <a:pPr>
              <a:buClr>
                <a:srgbClr val="0E02AA"/>
              </a:buClr>
              <a:buNone/>
            </a:pPr>
            <a:r>
              <a:rPr lang="en-US" sz="2000" dirty="0" smtClean="0">
                <a:latin typeface="Times New Roman" pitchFamily="18" charset="0"/>
                <a:cs typeface="Times New Roman" pitchFamily="18" charset="0"/>
              </a:rPr>
              <a:t>  Android 1.0: Apple Pie</a:t>
            </a: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a:latin typeface="Times New Roman" pitchFamily="18" charset="0"/>
              <a:cs typeface="Times New Roman" pitchFamily="18" charset="0"/>
            </a:endParaRPr>
          </a:p>
          <a:p>
            <a:endParaRPr lang="en-US" dirty="0"/>
          </a:p>
          <a:p>
            <a:endParaRPr lang="en-US" dirty="0"/>
          </a:p>
          <a:p>
            <a:pPr>
              <a:buNone/>
            </a:pPr>
            <a:r>
              <a:rPr lang="en-US" dirty="0"/>
              <a:t>		</a:t>
            </a:r>
            <a:r>
              <a:rPr lang="en-US" dirty="0" smtClean="0"/>
              <a:t>  </a:t>
            </a:r>
            <a:endParaRPr lang="en-US" dirty="0"/>
          </a:p>
        </p:txBody>
      </p:sp>
      <p:pic>
        <p:nvPicPr>
          <p:cNvPr id="1027" name="Picture 3"/>
          <p:cNvPicPr>
            <a:picLocks noChangeAspect="1" noChangeArrowheads="1"/>
          </p:cNvPicPr>
          <p:nvPr/>
        </p:nvPicPr>
        <p:blipFill>
          <a:blip r:embed="rId2"/>
          <a:srcRect/>
          <a:stretch>
            <a:fillRect/>
          </a:stretch>
        </p:blipFill>
        <p:spPr bwMode="auto">
          <a:xfrm>
            <a:off x="1785918" y="1000109"/>
            <a:ext cx="1777941" cy="1785950"/>
          </a:xfrm>
          <a:prstGeom prst="rect">
            <a:avLst/>
          </a:prstGeom>
          <a:noFill/>
          <a:ln w="9525">
            <a:noFill/>
            <a:miter lim="800000"/>
            <a:headEnd/>
            <a:tailEnd/>
          </a:ln>
          <a:effectLst/>
        </p:spPr>
      </p:pic>
      <p:pic>
        <p:nvPicPr>
          <p:cNvPr id="1029" name="Picture 5" descr="Android Versions Named After Sweet"/>
          <p:cNvPicPr>
            <a:picLocks noChangeAspect="1" noChangeArrowheads="1"/>
          </p:cNvPicPr>
          <p:nvPr/>
        </p:nvPicPr>
        <p:blipFill>
          <a:blip r:embed="rId3"/>
          <a:srcRect/>
          <a:stretch>
            <a:fillRect/>
          </a:stretch>
        </p:blipFill>
        <p:spPr bwMode="auto">
          <a:xfrm>
            <a:off x="928662" y="2643182"/>
            <a:ext cx="7363423" cy="3985436"/>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24</a:t>
            </a:fld>
            <a:endParaRPr lang="en-US"/>
          </a:p>
        </p:txBody>
      </p:sp>
      <p:sp>
        <p:nvSpPr>
          <p:cNvPr id="3" name="Content Placeholder 2"/>
          <p:cNvSpPr>
            <a:spLocks noGrp="1"/>
          </p:cNvSpPr>
          <p:nvPr>
            <p:ph sz="quarter" idx="1"/>
          </p:nvPr>
        </p:nvSpPr>
        <p:spPr>
          <a:xfrm>
            <a:off x="762000" y="381000"/>
            <a:ext cx="8001000" cy="6248400"/>
          </a:xfrm>
        </p:spPr>
        <p:txBody>
          <a:bodyPr>
            <a:normAutofit/>
          </a:bodyPr>
          <a:lstStyle/>
          <a:p>
            <a:pPr>
              <a:buClr>
                <a:srgbClr val="0E02AA"/>
              </a:buClr>
              <a:buNone/>
            </a:pPr>
            <a:endParaRPr lang="en-US" sz="7200" dirty="0"/>
          </a:p>
          <a:p>
            <a:endParaRPr lang="en-US" dirty="0"/>
          </a:p>
          <a:p>
            <a:endParaRPr lang="en-US" dirty="0"/>
          </a:p>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762000" y="838200"/>
            <a:ext cx="7690931" cy="4191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25</a:t>
            </a:fld>
            <a:endParaRPr lang="en-US"/>
          </a:p>
        </p:txBody>
      </p:sp>
      <p:sp>
        <p:nvSpPr>
          <p:cNvPr id="3" name="Content Placeholder 2"/>
          <p:cNvSpPr>
            <a:spLocks noGrp="1"/>
          </p:cNvSpPr>
          <p:nvPr>
            <p:ph sz="quarter" idx="1"/>
          </p:nvPr>
        </p:nvSpPr>
        <p:spPr>
          <a:xfrm>
            <a:off x="0" y="381000"/>
            <a:ext cx="9144000" cy="6248400"/>
          </a:xfrm>
        </p:spPr>
        <p:txBody>
          <a:bodyPr>
            <a:normAutofit/>
          </a:bodyPr>
          <a:lstStyle/>
          <a:p>
            <a:pPr>
              <a:buClr>
                <a:srgbClr val="0E02AA"/>
              </a:buClr>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Android 8.0 Oreo:				Android 9.0 Pie (2018)</a:t>
            </a: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endParaRPr lang="en-US" sz="2000" dirty="0" smtClean="0">
              <a:latin typeface="Times New Roman" pitchFamily="18" charset="0"/>
              <a:cs typeface="Times New Roman" pitchFamily="18" charset="0"/>
            </a:endParaRPr>
          </a:p>
          <a:p>
            <a:pPr>
              <a:buClr>
                <a:srgbClr val="0E02AA"/>
              </a:buClr>
              <a:buNone/>
            </a:pP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Android 8.1 Oreo:</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Android 10 (2019)  </a:t>
            </a:r>
          </a:p>
          <a:p>
            <a:pPr>
              <a:buNone/>
            </a:pPr>
            <a:endParaRPr lang="en-US" sz="2000" b="1"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a:srcRect/>
          <a:stretch>
            <a:fillRect/>
          </a:stretch>
        </p:blipFill>
        <p:spPr bwMode="auto">
          <a:xfrm>
            <a:off x="1214415" y="1142984"/>
            <a:ext cx="2250072" cy="2286016"/>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1428728" y="4390224"/>
            <a:ext cx="2452683" cy="2467776"/>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a:srcRect/>
          <a:stretch>
            <a:fillRect/>
          </a:stretch>
        </p:blipFill>
        <p:spPr bwMode="auto">
          <a:xfrm>
            <a:off x="6357950" y="1000108"/>
            <a:ext cx="1749707" cy="2071702"/>
          </a:xfrm>
          <a:prstGeom prst="rect">
            <a:avLst/>
          </a:prstGeom>
          <a:noFill/>
          <a:ln w="9525">
            <a:noFill/>
            <a:miter lim="800000"/>
            <a:headEnd/>
            <a:tailEnd/>
          </a:ln>
          <a:effectLst/>
        </p:spPr>
      </p:pic>
      <p:pic>
        <p:nvPicPr>
          <p:cNvPr id="2057" name="Picture 9"/>
          <p:cNvPicPr>
            <a:picLocks noChangeAspect="1" noChangeArrowheads="1"/>
          </p:cNvPicPr>
          <p:nvPr/>
        </p:nvPicPr>
        <p:blipFill>
          <a:blip r:embed="rId5"/>
          <a:srcRect/>
          <a:stretch>
            <a:fillRect/>
          </a:stretch>
        </p:blipFill>
        <p:spPr bwMode="auto">
          <a:xfrm>
            <a:off x="6215074" y="4565832"/>
            <a:ext cx="2028856" cy="1970388"/>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26</a:t>
            </a:fld>
            <a:endParaRPr lang="en-US"/>
          </a:p>
        </p:txBody>
      </p:sp>
      <p:sp>
        <p:nvSpPr>
          <p:cNvPr id="3" name="Content Placeholder 2"/>
          <p:cNvSpPr>
            <a:spLocks noGrp="1"/>
          </p:cNvSpPr>
          <p:nvPr>
            <p:ph sz="quarter" idx="1"/>
          </p:nvPr>
        </p:nvSpPr>
        <p:spPr>
          <a:xfrm>
            <a:off x="0" y="381000"/>
            <a:ext cx="9144000" cy="6248400"/>
          </a:xfrm>
        </p:spPr>
        <p:txBody>
          <a:bodyPr>
            <a:normAutofit/>
          </a:bodyPr>
          <a:lstStyle/>
          <a:p>
            <a:pPr>
              <a:buClr>
                <a:srgbClr val="0E02AA"/>
              </a:buClr>
              <a:buNone/>
            </a:pPr>
            <a:r>
              <a:rPr lang="en-US" sz="2000" b="1" dirty="0" smtClean="0">
                <a:latin typeface="Times New Roman" pitchFamily="18" charset="0"/>
                <a:cs typeface="Times New Roman" pitchFamily="18" charset="0"/>
              </a:rPr>
              <a:t>    	</a:t>
            </a:r>
            <a:r>
              <a:rPr lang="en-GB" sz="2000" b="1" dirty="0" smtClean="0"/>
              <a:t>Android 11 (Red Velvet Cake)  		 Android 12 (Snow Case) </a:t>
            </a:r>
          </a:p>
          <a:p>
            <a:pPr>
              <a:buClr>
                <a:srgbClr val="0E02AA"/>
              </a:buClr>
              <a:buNone/>
            </a:pPr>
            <a:r>
              <a:rPr lang="en-GB" sz="2000" b="1" dirty="0" smtClean="0"/>
              <a:t>                                                                                </a:t>
            </a:r>
          </a:p>
          <a:p>
            <a:pPr>
              <a:buClr>
                <a:srgbClr val="0E02AA"/>
              </a:buClr>
              <a:buNone/>
            </a:pPr>
            <a:r>
              <a:rPr lang="en-GB" sz="2000" b="1" dirty="0" smtClean="0"/>
              <a:t> </a:t>
            </a:r>
          </a:p>
          <a:p>
            <a:pPr>
              <a:buClr>
                <a:srgbClr val="0E02AA"/>
              </a:buClr>
              <a:buNone/>
            </a:pPr>
            <a:endParaRPr lang="en-GB" sz="2000" b="1" dirty="0" smtClean="0"/>
          </a:p>
          <a:p>
            <a:pPr>
              <a:buClr>
                <a:srgbClr val="0E02AA"/>
              </a:buClr>
              <a:buNone/>
            </a:pPr>
            <a:endParaRPr lang="en-GB" sz="2000" b="1" dirty="0" smtClean="0"/>
          </a:p>
          <a:p>
            <a:pPr>
              <a:buClr>
                <a:srgbClr val="0E02AA"/>
              </a:buClr>
              <a:buNone/>
            </a:pPr>
            <a:endParaRPr lang="en-GB" sz="2000" b="1" dirty="0" smtClean="0"/>
          </a:p>
          <a:p>
            <a:pPr>
              <a:buClr>
                <a:srgbClr val="0E02AA"/>
              </a:buClr>
              <a:buNone/>
            </a:pPr>
            <a:endParaRPr lang="en-GB" sz="2000" b="1" dirty="0" smtClean="0"/>
          </a:p>
          <a:p>
            <a:pPr>
              <a:buClr>
                <a:srgbClr val="0E02AA"/>
              </a:buClr>
              <a:buNone/>
            </a:pPr>
            <a:endParaRPr lang="en-GB" sz="2400" b="1" dirty="0" smtClean="0"/>
          </a:p>
          <a:p>
            <a:pPr>
              <a:buClr>
                <a:srgbClr val="0E02AA"/>
              </a:buClr>
              <a:buNone/>
            </a:pPr>
            <a:endParaRPr lang="en-GB" sz="2000" b="1" dirty="0" smtClean="0"/>
          </a:p>
          <a:p>
            <a:pPr>
              <a:buClr>
                <a:srgbClr val="0E02AA"/>
              </a:buClr>
              <a:buNone/>
            </a:pPr>
            <a:r>
              <a:rPr lang="en-GB" sz="2000" b="1" dirty="0" smtClean="0"/>
              <a:t>Android 13 (</a:t>
            </a:r>
            <a:r>
              <a:rPr lang="en-US" sz="2000" b="1" dirty="0" smtClean="0"/>
              <a:t>Tiramisu) </a:t>
            </a:r>
            <a:r>
              <a:rPr lang="en-GB" sz="2000" b="1" dirty="0" smtClean="0"/>
              <a:t>		</a:t>
            </a:r>
            <a:endParaRPr lang="en-US" sz="2000" b="1" dirty="0" smtClean="0">
              <a:latin typeface="Times New Roman" pitchFamily="18" charset="0"/>
              <a:cs typeface="Times New Roman" pitchFamily="18" charset="0"/>
            </a:endParaRPr>
          </a:p>
          <a:p>
            <a:pPr>
              <a:buClr>
                <a:srgbClr val="0E02AA"/>
              </a:buClr>
              <a:buNone/>
            </a:pPr>
            <a:r>
              <a:rPr lang="en-US" sz="2000" dirty="0" smtClean="0">
                <a:latin typeface="Times New Roman" pitchFamily="18" charset="0"/>
                <a:cs typeface="Times New Roman" pitchFamily="18" charset="0"/>
              </a:rPr>
              <a:t>						 </a:t>
            </a:r>
          </a:p>
          <a:p>
            <a:pPr>
              <a:buClr>
                <a:srgbClr val="0E02AA"/>
              </a:buClr>
              <a:buNone/>
            </a:pPr>
            <a:endParaRPr lang="en-US" sz="2000" dirty="0" smtClean="0">
              <a:latin typeface="Times New Roman" pitchFamily="18" charset="0"/>
              <a:cs typeface="Times New Roman" pitchFamily="18" charset="0"/>
            </a:endParaRPr>
          </a:p>
          <a:p>
            <a:pPr>
              <a:buClr>
                <a:srgbClr val="0E02AA"/>
              </a:buClr>
              <a:buNone/>
            </a:pP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pic>
        <p:nvPicPr>
          <p:cNvPr id="3075" name="Picture 3"/>
          <p:cNvPicPr>
            <a:picLocks noChangeAspect="1" noChangeArrowheads="1"/>
          </p:cNvPicPr>
          <p:nvPr/>
        </p:nvPicPr>
        <p:blipFill>
          <a:blip r:embed="rId2"/>
          <a:srcRect/>
          <a:stretch>
            <a:fillRect/>
          </a:stretch>
        </p:blipFill>
        <p:spPr bwMode="auto">
          <a:xfrm>
            <a:off x="428596" y="1142984"/>
            <a:ext cx="2700336" cy="254149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cap="none" dirty="0">
                <a:solidFill>
                  <a:srgbClr val="0E02AA"/>
                </a:solidFill>
              </a:rPr>
              <a:t>Android OS Versions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27</a:t>
            </a:fld>
            <a:endParaRPr lang="en-US"/>
          </a:p>
        </p:txBody>
      </p:sp>
      <p:pic>
        <p:nvPicPr>
          <p:cNvPr id="2050" name="Picture 2"/>
          <p:cNvPicPr>
            <a:picLocks noGrp="1" noChangeAspect="1" noChangeArrowheads="1"/>
          </p:cNvPicPr>
          <p:nvPr>
            <p:ph sz="quarter" idx="1"/>
          </p:nvPr>
        </p:nvPicPr>
        <p:blipFill>
          <a:blip r:embed="rId2"/>
          <a:srcRect/>
          <a:stretch>
            <a:fillRect/>
          </a:stretch>
        </p:blipFill>
        <p:spPr bwMode="auto">
          <a:xfrm>
            <a:off x="2557462" y="1919287"/>
            <a:ext cx="4029075" cy="31718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58200" cy="639762"/>
          </a:xfrm>
        </p:spPr>
        <p:txBody>
          <a:bodyPr>
            <a:noAutofit/>
          </a:bodyPr>
          <a:lstStyle/>
          <a:p>
            <a:pPr marL="274320" indent="-274320" algn="ctr">
              <a:lnSpc>
                <a:spcPct val="80000"/>
              </a:lnSpc>
              <a:spcBef>
                <a:spcPts val="600"/>
              </a:spcBef>
              <a:buClr>
                <a:schemeClr val="accent1"/>
              </a:buClr>
              <a:buSzPct val="70000"/>
            </a:pPr>
            <a:r>
              <a:rPr lang="en-US" sz="2700" cap="none" dirty="0">
                <a:solidFill>
                  <a:srgbClr val="0E02AA"/>
                </a:solidFill>
              </a:rPr>
              <a:t>Differences between Mobile App and Desktop App</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28</a:t>
            </a:fld>
            <a:endParaRPr lang="en-US"/>
          </a:p>
        </p:txBody>
      </p:sp>
      <p:sp>
        <p:nvSpPr>
          <p:cNvPr id="3" name="Content Placeholder 2"/>
          <p:cNvSpPr>
            <a:spLocks noGrp="1"/>
          </p:cNvSpPr>
          <p:nvPr>
            <p:ph sz="quarter" idx="1"/>
          </p:nvPr>
        </p:nvSpPr>
        <p:spPr>
          <a:xfrm>
            <a:off x="228600" y="762000"/>
            <a:ext cx="8534400" cy="5638800"/>
          </a:xfrm>
        </p:spPr>
        <p:txBody>
          <a:bodyPr/>
          <a:lstStyle/>
          <a:p>
            <a:pPr>
              <a:buNone/>
            </a:pPr>
            <a:r>
              <a:rPr lang="en-US" sz="2000" b="1" dirty="0"/>
              <a:t>For Mobiles environment: </a:t>
            </a:r>
          </a:p>
          <a:p>
            <a:pPr>
              <a:buFont typeface="Wingdings" pitchFamily="2" charset="2"/>
              <a:buChar char="§"/>
            </a:pPr>
            <a:r>
              <a:rPr lang="en-US" sz="2000" dirty="0"/>
              <a:t>Same programming framework, different tools and hardware.</a:t>
            </a:r>
          </a:p>
          <a:p>
            <a:pPr>
              <a:buFont typeface="Wingdings" pitchFamily="2" charset="2"/>
              <a:buChar char="§"/>
            </a:pPr>
            <a:r>
              <a:rPr lang="en-US" sz="2000" dirty="0"/>
              <a:t>Network coverage is not reliable</a:t>
            </a:r>
          </a:p>
          <a:p>
            <a:pPr>
              <a:buFont typeface="Wingdings" pitchFamily="2" charset="2"/>
              <a:buChar char="§"/>
            </a:pPr>
            <a:r>
              <a:rPr lang="en-US" sz="2000" dirty="0"/>
              <a:t>Usage Patterns are different </a:t>
            </a:r>
          </a:p>
          <a:p>
            <a:pPr marL="747713" indent="-290513">
              <a:buFont typeface="Wingdings" pitchFamily="2" charset="2"/>
              <a:buChar char="ü"/>
            </a:pPr>
            <a:r>
              <a:rPr lang="en-US" sz="2000" dirty="0"/>
              <a:t>Usage of Appl. in office, while moving, in sun light,    noisy atmosphere.</a:t>
            </a:r>
          </a:p>
          <a:p>
            <a:pPr marL="457200" indent="0">
              <a:buFont typeface="Wingdings" pitchFamily="2" charset="2"/>
              <a:buChar char="ü"/>
            </a:pPr>
            <a:r>
              <a:rPr lang="en-US" sz="2000" dirty="0"/>
              <a:t>  different input and output methods.</a:t>
            </a:r>
          </a:p>
          <a:p>
            <a:pPr marL="457200" indent="0">
              <a:buFont typeface="Wingdings" pitchFamily="2" charset="2"/>
              <a:buChar char="ü"/>
            </a:pPr>
            <a:r>
              <a:rPr lang="en-US" sz="2000" dirty="0"/>
              <a:t>  mostly operated by one hand.</a:t>
            </a:r>
          </a:p>
          <a:p>
            <a:pPr>
              <a:buFont typeface="Wingdings" pitchFamily="2" charset="2"/>
              <a:buChar char="§"/>
            </a:pPr>
            <a:r>
              <a:rPr lang="en-US" sz="2000" dirty="0"/>
              <a:t> Personalization of Appl.</a:t>
            </a:r>
          </a:p>
          <a:p>
            <a:pPr>
              <a:buFont typeface="Wingdings" pitchFamily="2" charset="2"/>
              <a:buChar char="§"/>
            </a:pPr>
            <a:r>
              <a:rPr lang="en-US" sz="2000" dirty="0"/>
              <a:t>Small screen size  ( small UI portion is visible at one time)</a:t>
            </a:r>
          </a:p>
          <a:p>
            <a:pPr>
              <a:buFont typeface="Wingdings" pitchFamily="2" charset="2"/>
              <a:buChar char="§"/>
            </a:pPr>
            <a:r>
              <a:rPr lang="en-US" sz="2000" dirty="0"/>
              <a:t>Different screen resolutions across devices.</a:t>
            </a:r>
          </a:p>
          <a:p>
            <a:pPr>
              <a:buFont typeface="Wingdings" pitchFamily="2" charset="2"/>
              <a:buChar char="§"/>
            </a:pPr>
            <a:r>
              <a:rPr lang="en-US" sz="2000" dirty="0"/>
              <a:t>Limited CPU and GPU performance.</a:t>
            </a:r>
          </a:p>
          <a:p>
            <a:pPr>
              <a:buFont typeface="Wingdings" pitchFamily="2" charset="2"/>
              <a:buChar char="§"/>
            </a:pPr>
            <a:r>
              <a:rPr lang="en-US" sz="2000" dirty="0"/>
              <a:t>Limited Memory.</a:t>
            </a:r>
          </a:p>
          <a:p>
            <a:pPr>
              <a:buFont typeface="Wingdings" pitchFamily="2" charset="2"/>
              <a:buChar char="§"/>
            </a:pPr>
            <a:r>
              <a:rPr lang="en-US" sz="2000" dirty="0"/>
              <a:t>Mobile apps can be quit and restarted at any time (ex: when call and SMS arrived).</a:t>
            </a:r>
          </a:p>
          <a:p>
            <a:pPr>
              <a:buClr>
                <a:srgbClr val="0E02AA"/>
              </a:buClr>
              <a:buFont typeface="Arial" pitchFamily="34" charset="0"/>
              <a:buChar char="•"/>
            </a:pPr>
            <a:endParaRPr lang="en-US" sz="2000" dirty="0"/>
          </a:p>
          <a:p>
            <a:pPr>
              <a:buFont typeface="Wingdings" pitchFamily="2" charset="2"/>
              <a:buChar char="§"/>
            </a:pPr>
            <a:endParaRPr lang="en-US" dirty="0"/>
          </a:p>
          <a:p>
            <a:pPr marL="457200" indent="0">
              <a:buFont typeface="Wingdings" pitchFamily="2" charset="2"/>
              <a:buChar char="ü"/>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457200"/>
          </a:xfrm>
        </p:spPr>
        <p:txBody>
          <a:bodyPr>
            <a:noAutofit/>
          </a:bodyPr>
          <a:lstStyle/>
          <a:p>
            <a:pPr marL="274320" indent="-274320" algn="ctr">
              <a:lnSpc>
                <a:spcPct val="80000"/>
              </a:lnSpc>
              <a:spcBef>
                <a:spcPts val="600"/>
              </a:spcBef>
              <a:buClr>
                <a:schemeClr val="accent1"/>
              </a:buClr>
              <a:buSzPct val="70000"/>
            </a:pPr>
            <a:r>
              <a:rPr lang="en-US" sz="2700" cap="none" dirty="0">
                <a:solidFill>
                  <a:srgbClr val="0E02AA"/>
                </a:solidFill>
              </a:rPr>
              <a:t>Mobile Device Capabilities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29</a:t>
            </a:fld>
            <a:endParaRPr lang="en-US"/>
          </a:p>
        </p:txBody>
      </p:sp>
      <p:sp>
        <p:nvSpPr>
          <p:cNvPr id="3" name="Content Placeholder 2"/>
          <p:cNvSpPr>
            <a:spLocks noGrp="1"/>
          </p:cNvSpPr>
          <p:nvPr>
            <p:ph sz="quarter" idx="1"/>
          </p:nvPr>
        </p:nvSpPr>
        <p:spPr>
          <a:xfrm>
            <a:off x="228600" y="685800"/>
            <a:ext cx="8382000" cy="5943600"/>
          </a:xfrm>
        </p:spPr>
        <p:txBody>
          <a:bodyPr>
            <a:normAutofit/>
          </a:bodyPr>
          <a:lstStyle/>
          <a:p>
            <a:pPr>
              <a:buFont typeface="Wingdings" pitchFamily="2" charset="2"/>
              <a:buChar char="§"/>
            </a:pPr>
            <a:r>
              <a:rPr lang="en-US" sz="2200" dirty="0"/>
              <a:t>OS </a:t>
            </a:r>
          </a:p>
          <a:p>
            <a:pPr>
              <a:buFont typeface="Wingdings" pitchFamily="2" charset="2"/>
              <a:buChar char="§"/>
            </a:pPr>
            <a:r>
              <a:rPr lang="en-US" sz="2200" dirty="0"/>
              <a:t>Wireless Networking ( Bluetooth, </a:t>
            </a:r>
            <a:r>
              <a:rPr lang="en-US" sz="2200" dirty="0" err="1"/>
              <a:t>WiFi</a:t>
            </a:r>
            <a:r>
              <a:rPr lang="en-US" sz="2200" dirty="0"/>
              <a:t> )</a:t>
            </a:r>
          </a:p>
          <a:p>
            <a:pPr>
              <a:buFont typeface="Wingdings" pitchFamily="2" charset="2"/>
              <a:buChar char="§"/>
            </a:pPr>
            <a:r>
              <a:rPr lang="en-US" sz="2200" dirty="0"/>
              <a:t>Java Capability  ( Most devices support Java Micro Ed.)</a:t>
            </a:r>
          </a:p>
          <a:p>
            <a:pPr>
              <a:buFont typeface="Wingdings" pitchFamily="2" charset="2"/>
              <a:buChar char="§"/>
            </a:pPr>
            <a:r>
              <a:rPr lang="en-US" sz="2200" dirty="0"/>
              <a:t>Browsers</a:t>
            </a:r>
          </a:p>
          <a:p>
            <a:pPr>
              <a:buFont typeface="Wingdings" pitchFamily="2" charset="2"/>
              <a:buChar char="§"/>
            </a:pPr>
            <a:r>
              <a:rPr lang="en-US" sz="2200" dirty="0"/>
              <a:t>Location Capability ( GPS )</a:t>
            </a:r>
          </a:p>
          <a:p>
            <a:pPr>
              <a:buFont typeface="Wingdings" pitchFamily="2" charset="2"/>
              <a:buChar char="§"/>
            </a:pPr>
            <a:r>
              <a:rPr lang="en-US" sz="2200" dirty="0"/>
              <a:t>Keyboard</a:t>
            </a:r>
          </a:p>
          <a:p>
            <a:pPr>
              <a:buFont typeface="Wingdings" pitchFamily="2" charset="2"/>
              <a:buChar char="§"/>
            </a:pPr>
            <a:r>
              <a:rPr lang="en-US" sz="2200" dirty="0"/>
              <a:t>Local Storage </a:t>
            </a:r>
          </a:p>
          <a:p>
            <a:pPr>
              <a:buFont typeface="Wingdings" pitchFamily="2" charset="2"/>
              <a:buChar char="§"/>
            </a:pPr>
            <a:r>
              <a:rPr lang="en-US" sz="2200" dirty="0"/>
              <a:t>Extendible memory</a:t>
            </a:r>
          </a:p>
          <a:p>
            <a:pPr>
              <a:buFont typeface="Wingdings" pitchFamily="2" charset="2"/>
              <a:buChar char="§"/>
            </a:pPr>
            <a:r>
              <a:rPr lang="en-US" sz="2200" dirty="0"/>
              <a:t>Camera</a:t>
            </a:r>
          </a:p>
          <a:p>
            <a:pPr>
              <a:buFont typeface="Wingdings" pitchFamily="2" charset="2"/>
              <a:buChar char="§"/>
            </a:pPr>
            <a:r>
              <a:rPr lang="en-US" sz="2200" dirty="0"/>
              <a:t>Accelerometer , Light Sensor, Proximity Sensor, Gyroscope, E-compass etc…</a:t>
            </a:r>
          </a:p>
          <a:p>
            <a:pPr>
              <a:buFont typeface="Wingdings" pitchFamily="2" charset="2"/>
              <a:buChar char="§"/>
            </a:pPr>
            <a:r>
              <a:rPr lang="en-US" sz="2200" dirty="0"/>
              <a:t>Multi Touch Screen</a:t>
            </a:r>
          </a:p>
          <a:p>
            <a:pPr>
              <a:buFont typeface="Wingdings" pitchFamily="2" charset="2"/>
              <a:buChar char="§"/>
            </a:pPr>
            <a:r>
              <a:rPr lang="en-US" sz="2200" dirty="0"/>
              <a:t>Multimedia capability</a:t>
            </a:r>
          </a:p>
          <a:p>
            <a:pPr>
              <a:buFont typeface="Wingdings" pitchFamily="2" charset="2"/>
              <a:buChar char="§"/>
            </a:pPr>
            <a:r>
              <a:rPr lang="en-US" sz="2200" dirty="0"/>
              <a:t>SMS, MMS, Voice</a:t>
            </a:r>
          </a:p>
          <a:p>
            <a:pPr>
              <a:buFont typeface="Wingdings" pitchFamily="2" charset="2"/>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14290"/>
            <a:ext cx="7467600" cy="563562"/>
          </a:xfrm>
        </p:spPr>
        <p:txBody>
          <a:bodyPr>
            <a:noAutofit/>
          </a:bodyPr>
          <a:lstStyle/>
          <a:p>
            <a:pPr algn="ctr"/>
            <a:r>
              <a:rPr lang="en-US" sz="3200" b="1" dirty="0">
                <a:solidFill>
                  <a:srgbClr val="FF0000"/>
                </a:solidFill>
                <a:latin typeface="+mn-lt"/>
                <a:ea typeface="+mn-ea"/>
                <a:cs typeface="+mn-cs"/>
              </a:rPr>
              <a:t>Mobile </a:t>
            </a:r>
            <a:r>
              <a:rPr lang="en-US" sz="3200" b="1" dirty="0" smtClean="0">
                <a:solidFill>
                  <a:srgbClr val="FF0000"/>
                </a:solidFill>
                <a:latin typeface="+mn-lt"/>
                <a:ea typeface="+mn-ea"/>
                <a:cs typeface="+mn-cs"/>
              </a:rPr>
              <a:t>Application </a:t>
            </a:r>
            <a:r>
              <a:rPr lang="en-US" sz="3200" b="1" dirty="0">
                <a:solidFill>
                  <a:srgbClr val="FF0000"/>
                </a:solidFill>
                <a:latin typeface="+mn-lt"/>
                <a:ea typeface="+mn-ea"/>
                <a:cs typeface="+mn-cs"/>
              </a:rPr>
              <a:t>Development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a:t>
            </a:fld>
            <a:endParaRPr lang="en-US"/>
          </a:p>
        </p:txBody>
      </p:sp>
      <p:sp>
        <p:nvSpPr>
          <p:cNvPr id="3" name="Content Placeholder 2"/>
          <p:cNvSpPr>
            <a:spLocks noGrp="1"/>
          </p:cNvSpPr>
          <p:nvPr>
            <p:ph sz="quarter" idx="1"/>
          </p:nvPr>
        </p:nvSpPr>
        <p:spPr>
          <a:xfrm>
            <a:off x="214282" y="714356"/>
            <a:ext cx="8643998" cy="5759596"/>
          </a:xfrm>
        </p:spPr>
        <p:txBody>
          <a:bodyPr>
            <a:normAutofit/>
          </a:bodyPr>
          <a:lstStyle/>
          <a:p>
            <a:pPr algn="ctr">
              <a:buNone/>
            </a:pPr>
            <a:r>
              <a:rPr lang="en-US" b="1" dirty="0" smtClean="0"/>
              <a:t>UNIT-I</a:t>
            </a:r>
          </a:p>
          <a:p>
            <a:pPr algn="just"/>
            <a:r>
              <a:rPr lang="en-US" sz="2000" b="1" dirty="0" smtClean="0">
                <a:latin typeface="Times New Roman" pitchFamily="18" charset="0"/>
                <a:cs typeface="Times New Roman" pitchFamily="18" charset="0"/>
              </a:rPr>
              <a:t>Hello, Android:-</a:t>
            </a:r>
            <a:r>
              <a:rPr lang="en-US" sz="2000" dirty="0" smtClean="0">
                <a:latin typeface="Times New Roman" pitchFamily="18" charset="0"/>
                <a:cs typeface="Times New Roman" pitchFamily="18" charset="0"/>
              </a:rPr>
              <a:t>Android:</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 Open platform for Mobile  development, Android SDK Features, Introducing the Development Framework.</a:t>
            </a:r>
          </a:p>
          <a:p>
            <a:pPr algn="just"/>
            <a:r>
              <a:rPr lang="en-US" sz="2000" b="1" dirty="0" smtClean="0">
                <a:latin typeface="Times New Roman" pitchFamily="18" charset="0"/>
                <a:cs typeface="Times New Roman" pitchFamily="18" charset="0"/>
              </a:rPr>
              <a:t>Getting Started:-</a:t>
            </a:r>
            <a:r>
              <a:rPr lang="en-US" sz="2000" dirty="0" smtClean="0">
                <a:latin typeface="Times New Roman" pitchFamily="18" charset="0"/>
                <a:cs typeface="Times New Roman" pitchFamily="18" charset="0"/>
              </a:rPr>
              <a:t>Developing for Android, Developing for Mobile and Embedded devices.</a:t>
            </a:r>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ctr">
              <a:buNone/>
            </a:pPr>
            <a:r>
              <a:rPr lang="en-US" b="1" dirty="0" smtClean="0"/>
              <a:t>UNIT-II</a:t>
            </a:r>
          </a:p>
          <a:p>
            <a:pPr algn="just"/>
            <a:r>
              <a:rPr lang="en-US" sz="2000" b="1" dirty="0" smtClean="0">
                <a:latin typeface="Times New Roman" pitchFamily="18" charset="0"/>
                <a:cs typeface="Times New Roman" pitchFamily="18" charset="0"/>
              </a:rPr>
              <a:t>Creating Applications and Activities:-</a:t>
            </a:r>
            <a:r>
              <a:rPr lang="en-US" sz="2000" dirty="0" smtClean="0">
                <a:latin typeface="Times New Roman" pitchFamily="18" charset="0"/>
                <a:cs typeface="Times New Roman" pitchFamily="18" charset="0"/>
              </a:rPr>
              <a:t>Components of an Android Application, Introducing the Application Manifest File, The Android Application Lifecycle, A Closer Look at Android Activities, Creating Activities, The Activity Lifecycle, Activity States Android Application class, Android Activities.</a:t>
            </a:r>
          </a:p>
          <a:p>
            <a:pPr algn="just"/>
            <a:r>
              <a:rPr lang="en-US" sz="2000" b="1" dirty="0" smtClean="0">
                <a:latin typeface="Times New Roman" pitchFamily="18" charset="0"/>
                <a:cs typeface="Times New Roman" pitchFamily="18" charset="0"/>
              </a:rPr>
              <a:t>Building User Interfaces:- </a:t>
            </a:r>
            <a:r>
              <a:rPr lang="en-US" sz="2000" dirty="0" smtClean="0">
                <a:latin typeface="Times New Roman" pitchFamily="18" charset="0"/>
                <a:cs typeface="Times New Roman" pitchFamily="18" charset="0"/>
              </a:rPr>
              <a:t>Fundamental Android UI Design, Android User Interface Fundamentals, Introducing Layouts, Introducing Fragments.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700" cap="none" dirty="0">
                <a:solidFill>
                  <a:srgbClr val="0E02AA"/>
                </a:solidFill>
              </a:rPr>
              <a:t>Android OS History</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30</a:t>
            </a:fld>
            <a:endParaRPr lang="en-US"/>
          </a:p>
        </p:txBody>
      </p:sp>
      <p:sp>
        <p:nvSpPr>
          <p:cNvPr id="3" name="Content Placeholder 2"/>
          <p:cNvSpPr>
            <a:spLocks noGrp="1"/>
          </p:cNvSpPr>
          <p:nvPr>
            <p:ph sz="quarter" idx="1"/>
          </p:nvPr>
        </p:nvSpPr>
        <p:spPr>
          <a:xfrm>
            <a:off x="228600" y="762000"/>
            <a:ext cx="8915400" cy="5638800"/>
          </a:xfrm>
        </p:spPr>
        <p:txBody>
          <a:bodyPr>
            <a:normAutofit fontScale="92500" lnSpcReduction="20000"/>
          </a:bodyPr>
          <a:lstStyle/>
          <a:p>
            <a:pPr>
              <a:buClr>
                <a:srgbClr val="0E02AA"/>
              </a:buClr>
              <a:buFont typeface="Wingdings" pitchFamily="2" charset="2"/>
              <a:buChar char="§"/>
            </a:pPr>
            <a:r>
              <a:rPr lang="en-US" sz="2000" dirty="0">
                <a:latin typeface="Times New Roman" pitchFamily="18" charset="0"/>
                <a:cs typeface="Times New Roman" pitchFamily="18" charset="0"/>
              </a:rPr>
              <a:t>Android started as a separate company in </a:t>
            </a:r>
            <a:r>
              <a:rPr lang="en-US" sz="2000" dirty="0">
                <a:solidFill>
                  <a:srgbClr val="FF0000"/>
                </a:solidFill>
                <a:latin typeface="Times New Roman" pitchFamily="18" charset="0"/>
                <a:cs typeface="Times New Roman" pitchFamily="18" charset="0"/>
              </a:rPr>
              <a:t>2003</a:t>
            </a:r>
            <a:r>
              <a:rPr lang="en-US" sz="2000" dirty="0">
                <a:latin typeface="Times New Roman" pitchFamily="18" charset="0"/>
                <a:cs typeface="Times New Roman" pitchFamily="18" charset="0"/>
              </a:rPr>
              <a:t>. It was run by </a:t>
            </a:r>
            <a:r>
              <a:rPr lang="en-US" sz="2000" dirty="0">
                <a:solidFill>
                  <a:srgbClr val="002060"/>
                </a:solidFill>
                <a:latin typeface="Times New Roman" pitchFamily="18" charset="0"/>
                <a:cs typeface="Times New Roman" pitchFamily="18" charset="0"/>
              </a:rPr>
              <a:t>Andy Rubin</a:t>
            </a:r>
          </a:p>
          <a:p>
            <a:pPr>
              <a:buClr>
                <a:srgbClr val="0E02AA"/>
              </a:buClr>
              <a:buFont typeface="Wingdings" pitchFamily="2" charset="2"/>
              <a:buChar char="§"/>
            </a:pPr>
            <a:r>
              <a:rPr lang="en-US" sz="2000" dirty="0">
                <a:latin typeface="Times New Roman" pitchFamily="18" charset="0"/>
                <a:cs typeface="Times New Roman" pitchFamily="18" charset="0"/>
              </a:rPr>
              <a:t>Google bought Android in </a:t>
            </a:r>
            <a:r>
              <a:rPr lang="en-US" sz="2000" dirty="0">
                <a:solidFill>
                  <a:srgbClr val="FF0000"/>
                </a:solidFill>
                <a:latin typeface="Times New Roman" pitchFamily="18" charset="0"/>
                <a:cs typeface="Times New Roman" pitchFamily="18" charset="0"/>
              </a:rPr>
              <a:t>2005</a:t>
            </a:r>
          </a:p>
          <a:p>
            <a:pPr>
              <a:buClr>
                <a:srgbClr val="0E02AA"/>
              </a:buClr>
              <a:buFont typeface="Wingdings" pitchFamily="2" charset="2"/>
              <a:buChar char="§"/>
            </a:pPr>
            <a:r>
              <a:rPr lang="en-US" sz="2000" dirty="0">
                <a:latin typeface="Times New Roman" pitchFamily="18" charset="0"/>
                <a:cs typeface="Times New Roman" pitchFamily="18" charset="0"/>
              </a:rPr>
              <a:t>In </a:t>
            </a:r>
            <a:r>
              <a:rPr lang="en-US" sz="2000" dirty="0">
                <a:solidFill>
                  <a:srgbClr val="FF0000"/>
                </a:solidFill>
                <a:latin typeface="Times New Roman" pitchFamily="18" charset="0"/>
                <a:cs typeface="Times New Roman" pitchFamily="18" charset="0"/>
              </a:rPr>
              <a:t>2008</a:t>
            </a:r>
            <a:r>
              <a:rPr lang="en-US" sz="2000" dirty="0">
                <a:latin typeface="Times New Roman" pitchFamily="18" charset="0"/>
                <a:cs typeface="Times New Roman" pitchFamily="18" charset="0"/>
              </a:rPr>
              <a:t>, Google partnered with T-Mobile to launch the first-ever Android smartphone, the G1. ( Android OS 1.1 )</a:t>
            </a:r>
          </a:p>
          <a:p>
            <a:pPr>
              <a:buClr>
                <a:srgbClr val="0E02AA"/>
              </a:buClr>
              <a:buFont typeface="Wingdings" pitchFamily="2" charset="2"/>
              <a:buChar char="§"/>
            </a:pPr>
            <a:r>
              <a:rPr lang="en-US" sz="2000" dirty="0">
                <a:latin typeface="Times New Roman" pitchFamily="18" charset="0"/>
                <a:cs typeface="Times New Roman" pitchFamily="18" charset="0"/>
              </a:rPr>
              <a:t>Motorola Droid phone in </a:t>
            </a:r>
            <a:r>
              <a:rPr lang="en-US" sz="2000" dirty="0">
                <a:solidFill>
                  <a:srgbClr val="FF0000"/>
                </a:solidFill>
                <a:latin typeface="Times New Roman" pitchFamily="18" charset="0"/>
                <a:cs typeface="Times New Roman" pitchFamily="18" charset="0"/>
              </a:rPr>
              <a:t>2009</a:t>
            </a:r>
            <a:r>
              <a:rPr lang="en-US" sz="2000" dirty="0">
                <a:latin typeface="Times New Roman" pitchFamily="18" charset="0"/>
                <a:cs typeface="Times New Roman" pitchFamily="18" charset="0"/>
              </a:rPr>
              <a:t> used Android OS 2.0.</a:t>
            </a:r>
          </a:p>
          <a:p>
            <a:pPr>
              <a:buClr>
                <a:srgbClr val="0E02AA"/>
              </a:buClr>
              <a:buFont typeface="Wingdings" pitchFamily="2" charset="2"/>
              <a:buChar char="§"/>
            </a:pPr>
            <a:r>
              <a:rPr lang="en-US" sz="2000" dirty="0">
                <a:latin typeface="Times New Roman" pitchFamily="18" charset="0"/>
                <a:cs typeface="Times New Roman" pitchFamily="18" charset="0"/>
              </a:rPr>
              <a:t>Google launched its smartphone, the Nexus One, in January </a:t>
            </a:r>
            <a:r>
              <a:rPr lang="en-US" sz="2000" dirty="0">
                <a:solidFill>
                  <a:srgbClr val="FF0000"/>
                </a:solidFill>
                <a:latin typeface="Times New Roman" pitchFamily="18" charset="0"/>
                <a:cs typeface="Times New Roman" pitchFamily="18" charset="0"/>
              </a:rPr>
              <a:t>2010</a:t>
            </a:r>
            <a:r>
              <a:rPr lang="en-US" sz="2000" dirty="0">
                <a:latin typeface="Times New Roman" pitchFamily="18" charset="0"/>
                <a:cs typeface="Times New Roman" pitchFamily="18" charset="0"/>
              </a:rPr>
              <a:t>.</a:t>
            </a:r>
          </a:p>
          <a:p>
            <a:pPr>
              <a:buClr>
                <a:srgbClr val="0E02AA"/>
              </a:buClr>
              <a:buFont typeface="Wingdings" pitchFamily="2" charset="2"/>
              <a:buChar char="§"/>
            </a:pPr>
            <a:r>
              <a:rPr lang="en-US" sz="2000" dirty="0">
                <a:latin typeface="Times New Roman" pitchFamily="18" charset="0"/>
                <a:cs typeface="Times New Roman" pitchFamily="18" charset="0"/>
              </a:rPr>
              <a:t>In </a:t>
            </a:r>
            <a:r>
              <a:rPr lang="en-US" sz="2000" dirty="0">
                <a:solidFill>
                  <a:srgbClr val="FF0000"/>
                </a:solidFill>
                <a:latin typeface="Times New Roman" pitchFamily="18" charset="0"/>
                <a:cs typeface="Times New Roman" pitchFamily="18" charset="0"/>
              </a:rPr>
              <a:t>2010</a:t>
            </a:r>
            <a:r>
              <a:rPr lang="en-US" sz="2000" dirty="0">
                <a:latin typeface="Times New Roman" pitchFamily="18" charset="0"/>
                <a:cs typeface="Times New Roman" pitchFamily="18" charset="0"/>
              </a:rPr>
              <a:t>, Samsung introduced Galaxy S smart phones (</a:t>
            </a:r>
            <a:r>
              <a:rPr lang="en-US" sz="2000" dirty="0">
                <a:solidFill>
                  <a:srgbClr val="002060"/>
                </a:solidFill>
                <a:latin typeface="Times New Roman" pitchFamily="18" charset="0"/>
                <a:cs typeface="Times New Roman" pitchFamily="18" charset="0"/>
              </a:rPr>
              <a:t>Gingerbread</a:t>
            </a:r>
            <a:r>
              <a:rPr lang="en-US" sz="2000" dirty="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Android OS )</a:t>
            </a:r>
          </a:p>
          <a:p>
            <a:pPr>
              <a:buClr>
                <a:srgbClr val="0E02AA"/>
              </a:buClr>
              <a:buFont typeface="Wingdings" pitchFamily="2" charset="2"/>
              <a:buChar char="§"/>
            </a:pPr>
            <a:r>
              <a:rPr lang="en-US" sz="2000" dirty="0">
                <a:latin typeface="Times New Roman" pitchFamily="18" charset="0"/>
                <a:cs typeface="Times New Roman" pitchFamily="18" charset="0"/>
              </a:rPr>
              <a:t>Android overtook BlackBerry in U.S. market share in the spring of </a:t>
            </a:r>
            <a:r>
              <a:rPr lang="en-US" sz="2000" dirty="0">
                <a:solidFill>
                  <a:srgbClr val="FF0000"/>
                </a:solidFill>
                <a:latin typeface="Times New Roman" pitchFamily="18" charset="0"/>
                <a:cs typeface="Times New Roman" pitchFamily="18" charset="0"/>
              </a:rPr>
              <a:t>2011</a:t>
            </a:r>
            <a:r>
              <a:rPr lang="en-US" sz="2000" dirty="0">
                <a:latin typeface="Times New Roman" pitchFamily="18" charset="0"/>
                <a:cs typeface="Times New Roman" pitchFamily="18" charset="0"/>
              </a:rPr>
              <a:t>.</a:t>
            </a:r>
          </a:p>
          <a:p>
            <a:pPr>
              <a:buClr>
                <a:srgbClr val="0E02AA"/>
              </a:buClr>
              <a:buFont typeface="Wingdings" pitchFamily="2" charset="2"/>
              <a:buChar char="§"/>
            </a:pPr>
            <a:r>
              <a:rPr lang="en-US" sz="2000" dirty="0">
                <a:latin typeface="Times New Roman" pitchFamily="18" charset="0"/>
                <a:cs typeface="Times New Roman" pitchFamily="18" charset="0"/>
              </a:rPr>
              <a:t>In 2011, A new Version of Android </a:t>
            </a:r>
            <a:r>
              <a:rPr lang="en-US" sz="2000" dirty="0">
                <a:solidFill>
                  <a:srgbClr val="002060"/>
                </a:solidFill>
                <a:latin typeface="Times New Roman" pitchFamily="18" charset="0"/>
                <a:cs typeface="Times New Roman" pitchFamily="18" charset="0"/>
              </a:rPr>
              <a:t>: Ice Cream Sandwich </a:t>
            </a:r>
            <a:r>
              <a:rPr lang="en-US" sz="2000" dirty="0">
                <a:latin typeface="Times New Roman" pitchFamily="18" charset="0"/>
                <a:cs typeface="Times New Roman" pitchFamily="18" charset="0"/>
              </a:rPr>
              <a:t>was released</a:t>
            </a:r>
            <a:r>
              <a:rPr lang="en-US" sz="2000" dirty="0">
                <a:solidFill>
                  <a:srgbClr val="002060"/>
                </a:solidFill>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Clr>
                <a:srgbClr val="0E02AA"/>
              </a:buClr>
              <a:buFont typeface="Wingdings" pitchFamily="2" charset="2"/>
              <a:buChar char="§"/>
            </a:pPr>
            <a:r>
              <a:rPr lang="en-US" sz="2000" dirty="0">
                <a:latin typeface="Times New Roman" pitchFamily="18" charset="0"/>
                <a:cs typeface="Times New Roman" pitchFamily="18" charset="0"/>
              </a:rPr>
              <a:t>In </a:t>
            </a:r>
            <a:r>
              <a:rPr lang="en-US" sz="2000" dirty="0">
                <a:solidFill>
                  <a:srgbClr val="FF0000"/>
                </a:solidFill>
                <a:latin typeface="Times New Roman" pitchFamily="18" charset="0"/>
                <a:cs typeface="Times New Roman" pitchFamily="18" charset="0"/>
              </a:rPr>
              <a:t>2012</a:t>
            </a:r>
            <a:r>
              <a:rPr lang="en-US" sz="2000" dirty="0">
                <a:latin typeface="Times New Roman" pitchFamily="18" charset="0"/>
                <a:cs typeface="Times New Roman" pitchFamily="18" charset="0"/>
              </a:rPr>
              <a:t>, </a:t>
            </a:r>
            <a:r>
              <a:rPr lang="en-US" sz="2000" dirty="0">
                <a:solidFill>
                  <a:srgbClr val="002060"/>
                </a:solidFill>
                <a:latin typeface="Times New Roman" pitchFamily="18" charset="0"/>
                <a:cs typeface="Times New Roman" pitchFamily="18" charset="0"/>
              </a:rPr>
              <a:t>Jelly Bean</a:t>
            </a:r>
            <a:r>
              <a:rPr lang="en-US" sz="2000" dirty="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version was released</a:t>
            </a:r>
            <a:r>
              <a:rPr lang="en-US" sz="2000" dirty="0">
                <a:solidFill>
                  <a:srgbClr val="FF0000"/>
                </a:solidFill>
                <a:latin typeface="Times New Roman" pitchFamily="18" charset="0"/>
                <a:cs typeface="Times New Roman" pitchFamily="18" charset="0"/>
              </a:rPr>
              <a:t>.</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2013  -- </a:t>
            </a:r>
            <a:r>
              <a:rPr lang="en-US" sz="2000" dirty="0" err="1">
                <a:solidFill>
                  <a:srgbClr val="FF0000"/>
                </a:solidFill>
                <a:latin typeface="Times New Roman" pitchFamily="18" charset="0"/>
                <a:cs typeface="Times New Roman" pitchFamily="18" charset="0"/>
              </a:rPr>
              <a:t>Kitkat</a:t>
            </a:r>
            <a:endParaRPr lang="en-US" sz="2000" dirty="0">
              <a:solidFill>
                <a:srgbClr val="FF0000"/>
              </a:solidFill>
              <a:latin typeface="Times New Roman" pitchFamily="18" charset="0"/>
              <a:cs typeface="Times New Roman" pitchFamily="18" charset="0"/>
            </a:endParaRP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2014 – Lollipop</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2015 – Marshmallow</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2016 – Nougat</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2017 – Oreo</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2018 – Android P</a:t>
            </a:r>
          </a:p>
          <a:p>
            <a:pPr>
              <a:buClr>
                <a:srgbClr val="0E02AA"/>
              </a:buClr>
              <a:buFont typeface="Wingdings" pitchFamily="2" charset="2"/>
              <a:buChar char="§"/>
            </a:pPr>
            <a:r>
              <a:rPr lang="en-US" sz="2000" dirty="0">
                <a:solidFill>
                  <a:srgbClr val="FF0000"/>
                </a:solidFill>
                <a:latin typeface="Times New Roman" pitchFamily="18" charset="0"/>
                <a:cs typeface="Times New Roman" pitchFamily="18" charset="0"/>
              </a:rPr>
              <a:t>    --      Android Q</a:t>
            </a:r>
          </a:p>
          <a:p>
            <a:pPr>
              <a:buClr>
                <a:srgbClr val="0E02AA"/>
              </a:buClr>
              <a:buFont typeface="Wingdings" pitchFamily="2" charset="2"/>
              <a:buChar char="§"/>
            </a:pPr>
            <a:endParaRPr lang="en-US" sz="2000" dirty="0">
              <a:solidFill>
                <a:srgbClr val="FF0000"/>
              </a:solidFill>
              <a:latin typeface="Times New Roman" pitchFamily="18" charset="0"/>
              <a:cs typeface="Times New Roman" pitchFamily="18" charset="0"/>
            </a:endParaRPr>
          </a:p>
          <a:p>
            <a:pPr>
              <a:buClr>
                <a:srgbClr val="0E02AA"/>
              </a:buClr>
              <a:buFont typeface="Wingdings" pitchFamily="2" charset="2"/>
              <a:buChar char="§"/>
            </a:pP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Autofit/>
          </a:bodyPr>
          <a:lstStyle/>
          <a:p>
            <a:pPr algn="ctr"/>
            <a:r>
              <a:rPr lang="en-US" sz="2700" cap="none" dirty="0">
                <a:solidFill>
                  <a:srgbClr val="0E02AA"/>
                </a:solidFill>
              </a:rPr>
              <a:t>App Stores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31</a:t>
            </a:fld>
            <a:endParaRPr lang="en-US"/>
          </a:p>
        </p:txBody>
      </p:sp>
      <p:sp>
        <p:nvSpPr>
          <p:cNvPr id="3" name="Content Placeholder 2"/>
          <p:cNvSpPr>
            <a:spLocks noGrp="1"/>
          </p:cNvSpPr>
          <p:nvPr>
            <p:ph sz="quarter" idx="1"/>
          </p:nvPr>
        </p:nvSpPr>
        <p:spPr>
          <a:xfrm>
            <a:off x="457200" y="838200"/>
            <a:ext cx="8153400" cy="5635752"/>
          </a:xfrm>
        </p:spPr>
        <p:txBody>
          <a:bodyPr/>
          <a:lstStyle/>
          <a:p>
            <a:pPr>
              <a:spcBef>
                <a:spcPct val="0"/>
              </a:spcBef>
              <a:buNone/>
            </a:pPr>
            <a:r>
              <a:rPr lang="en-US" sz="2700" dirty="0" err="1">
                <a:solidFill>
                  <a:srgbClr val="0E02AA"/>
                </a:solidFill>
                <a:latin typeface="+mj-lt"/>
                <a:ea typeface="+mj-ea"/>
                <a:cs typeface="+mj-cs"/>
              </a:rPr>
              <a:t>iOS</a:t>
            </a:r>
            <a:r>
              <a:rPr lang="en-US" sz="2700" dirty="0">
                <a:solidFill>
                  <a:srgbClr val="0E02AA"/>
                </a:solidFill>
                <a:latin typeface="+mj-lt"/>
                <a:ea typeface="+mj-ea"/>
                <a:cs typeface="+mj-cs"/>
              </a:rPr>
              <a:t>:</a:t>
            </a:r>
          </a:p>
          <a:p>
            <a:pPr lvl="1"/>
            <a:r>
              <a:rPr lang="en-US" dirty="0"/>
              <a:t>Apple</a:t>
            </a:r>
            <a:r>
              <a:rPr lang="en-US" altLang="en-US" dirty="0"/>
              <a:t>’</a:t>
            </a:r>
            <a:r>
              <a:rPr lang="en-US" dirty="0"/>
              <a:t>s App Store</a:t>
            </a:r>
          </a:p>
          <a:p>
            <a:pPr marL="639763" lvl="1" indent="-639763">
              <a:buNone/>
            </a:pPr>
            <a:r>
              <a:rPr lang="en-US" sz="2700" dirty="0">
                <a:solidFill>
                  <a:srgbClr val="0E02AA"/>
                </a:solidFill>
                <a:latin typeface="+mj-lt"/>
                <a:ea typeface="+mj-ea"/>
                <a:cs typeface="+mj-cs"/>
              </a:rPr>
              <a:t>Android OS:</a:t>
            </a:r>
          </a:p>
          <a:p>
            <a:pPr lvl="1"/>
            <a:r>
              <a:rPr lang="en-US" dirty="0"/>
              <a:t>Several stores</a:t>
            </a:r>
          </a:p>
          <a:p>
            <a:pPr lvl="2"/>
            <a:r>
              <a:rPr lang="en-US" sz="2400" dirty="0"/>
              <a:t>Android Market, Amazon </a:t>
            </a:r>
            <a:r>
              <a:rPr lang="en-US" sz="2400" dirty="0" err="1"/>
              <a:t>Appstore</a:t>
            </a:r>
            <a:r>
              <a:rPr lang="en-US" sz="2400" dirty="0"/>
              <a:t> for Android, </a:t>
            </a:r>
            <a:r>
              <a:rPr lang="en-US" sz="2400" dirty="0" err="1"/>
              <a:t>GetJar</a:t>
            </a:r>
            <a:endParaRPr lang="en-US" sz="2400" dirty="0"/>
          </a:p>
          <a:p>
            <a:pPr lvl="1"/>
            <a:r>
              <a:rPr lang="en-US" dirty="0"/>
              <a:t>On the Web</a:t>
            </a:r>
          </a:p>
          <a:p>
            <a:pPr lvl="1"/>
            <a:r>
              <a:rPr lang="en-US" dirty="0"/>
              <a:t>Google Play Store</a:t>
            </a:r>
          </a:p>
          <a:p>
            <a:pPr marL="274320" lvl="1" indent="-274320">
              <a:spcBef>
                <a:spcPts val="580"/>
              </a:spcBef>
              <a:buClr>
                <a:schemeClr val="accent1"/>
              </a:buClr>
              <a:buNone/>
            </a:pPr>
            <a:r>
              <a:rPr lang="en-US" sz="2700" dirty="0">
                <a:solidFill>
                  <a:srgbClr val="0E02AA"/>
                </a:solidFill>
              </a:rPr>
              <a:t>Windows Phone OS: </a:t>
            </a:r>
          </a:p>
          <a:p>
            <a:pPr marL="273050" lvl="1" indent="71438">
              <a:spcBef>
                <a:spcPts val="580"/>
              </a:spcBef>
              <a:buClr>
                <a:schemeClr val="accent1"/>
              </a:buClr>
              <a:tabLst>
                <a:tab pos="511175" algn="l"/>
              </a:tabLst>
            </a:pPr>
            <a:r>
              <a:rPr lang="en-US" sz="2700" dirty="0">
                <a:solidFill>
                  <a:srgbClr val="0E02AA"/>
                </a:solidFill>
              </a:rPr>
              <a:t>  </a:t>
            </a:r>
            <a:r>
              <a:rPr lang="en-US" dirty="0"/>
              <a:t>Windows Phone Store</a:t>
            </a:r>
          </a:p>
          <a:p>
            <a:pPr marL="274320" lvl="1" indent="-274320">
              <a:spcBef>
                <a:spcPts val="580"/>
              </a:spcBef>
              <a:buClr>
                <a:schemeClr val="accent1"/>
              </a:buClr>
              <a:buNone/>
            </a:pPr>
            <a:endParaRPr lang="en-US" sz="2700" dirty="0">
              <a:solidFill>
                <a:srgbClr val="0E02AA"/>
              </a:solidFill>
            </a:endParaRPr>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Autofit/>
          </a:bodyPr>
          <a:lstStyle/>
          <a:p>
            <a:pPr algn="ctr"/>
            <a:r>
              <a:rPr lang="en-US" sz="2700" cap="none" dirty="0">
                <a:solidFill>
                  <a:srgbClr val="0E02AA"/>
                </a:solidFill>
              </a:rPr>
              <a:t>Android devices in market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32</a:t>
            </a:fld>
            <a:endParaRPr lang="en-US"/>
          </a:p>
        </p:txBody>
      </p:sp>
      <p:sp>
        <p:nvSpPr>
          <p:cNvPr id="3" name="Content Placeholder 2"/>
          <p:cNvSpPr>
            <a:spLocks noGrp="1"/>
          </p:cNvSpPr>
          <p:nvPr>
            <p:ph sz="quarter" idx="1"/>
          </p:nvPr>
        </p:nvSpPr>
        <p:spPr>
          <a:xfrm>
            <a:off x="457200" y="838200"/>
            <a:ext cx="8153400" cy="5635752"/>
          </a:xfrm>
        </p:spPr>
        <p:txBody>
          <a:bodyPr>
            <a:normAutofit fontScale="92500" lnSpcReduction="20000"/>
          </a:bodyPr>
          <a:lstStyle/>
          <a:p>
            <a:r>
              <a:rPr lang="en-US" dirty="0" err="1"/>
              <a:t>Smartphones</a:t>
            </a:r>
            <a:endParaRPr lang="en-US" dirty="0"/>
          </a:p>
          <a:p>
            <a:r>
              <a:rPr lang="en-US" dirty="0"/>
              <a:t>Tablets</a:t>
            </a:r>
          </a:p>
          <a:p>
            <a:r>
              <a:rPr lang="en-US" dirty="0"/>
              <a:t>E-reader devices</a:t>
            </a:r>
          </a:p>
          <a:p>
            <a:r>
              <a:rPr lang="en-US" dirty="0" err="1"/>
              <a:t>Netbooks</a:t>
            </a:r>
            <a:r>
              <a:rPr lang="en-US" dirty="0"/>
              <a:t> ( lower weight, size, cost laptops- 1kg, 5” screen, no </a:t>
            </a:r>
            <a:r>
              <a:rPr lang="en-US" dirty="0" err="1"/>
              <a:t>dvd</a:t>
            </a:r>
            <a:r>
              <a:rPr lang="en-US" dirty="0"/>
              <a:t>)</a:t>
            </a:r>
          </a:p>
          <a:p>
            <a:r>
              <a:rPr lang="en-US" dirty="0"/>
              <a:t>MP4 players</a:t>
            </a:r>
          </a:p>
          <a:p>
            <a:r>
              <a:rPr lang="en-US" dirty="0"/>
              <a:t>Internet TVs</a:t>
            </a:r>
          </a:p>
          <a:p>
            <a:r>
              <a:rPr lang="en-US" dirty="0"/>
              <a:t>Gaming devices</a:t>
            </a:r>
          </a:p>
          <a:p>
            <a:r>
              <a:rPr lang="en-US" dirty="0"/>
              <a:t>GPS receivers</a:t>
            </a:r>
          </a:p>
          <a:p>
            <a:r>
              <a:rPr lang="en-US" dirty="0"/>
              <a:t>Home Audio</a:t>
            </a:r>
          </a:p>
          <a:p>
            <a:r>
              <a:rPr lang="en-US" dirty="0"/>
              <a:t>Phones</a:t>
            </a:r>
          </a:p>
          <a:p>
            <a:r>
              <a:rPr lang="en-US" dirty="0"/>
              <a:t>Photo frames</a:t>
            </a:r>
          </a:p>
          <a:p>
            <a:r>
              <a:rPr lang="en-US" dirty="0"/>
              <a:t>Printers</a:t>
            </a:r>
          </a:p>
          <a:p>
            <a:r>
              <a:rPr lang="en-US" dirty="0"/>
              <a:t>Ultra mobile PCs</a:t>
            </a:r>
          </a:p>
          <a:p>
            <a:r>
              <a:rPr lang="en-US" dirty="0"/>
              <a:t>Vehicles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cap="none" dirty="0">
                <a:solidFill>
                  <a:srgbClr val="0E02AA"/>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33</a:t>
            </a:fld>
            <a:endParaRPr lang="en-US"/>
          </a:p>
        </p:txBody>
      </p:sp>
      <p:sp>
        <p:nvSpPr>
          <p:cNvPr id="3" name="Content Placeholder 2"/>
          <p:cNvSpPr>
            <a:spLocks noGrp="1"/>
          </p:cNvSpPr>
          <p:nvPr>
            <p:ph sz="quarter" idx="1"/>
          </p:nvPr>
        </p:nvSpPr>
        <p:spPr>
          <a:xfrm>
            <a:off x="228600" y="762000"/>
            <a:ext cx="8534400" cy="5638800"/>
          </a:xfrm>
        </p:spPr>
        <p:txBody>
          <a:bodyPr>
            <a:normAutofit/>
          </a:bodyPr>
          <a:lstStyle/>
          <a:p>
            <a:pPr>
              <a:buFont typeface="Arial" pitchFamily="34" charset="0"/>
              <a:buChar char="•"/>
            </a:pPr>
            <a:r>
              <a:rPr lang="en-US" sz="2000" dirty="0">
                <a:solidFill>
                  <a:srgbClr val="1C0777"/>
                </a:solidFill>
                <a:latin typeface="Times New Roman" pitchFamily="18" charset="0"/>
                <a:cs typeface="Times New Roman" pitchFamily="18" charset="0"/>
              </a:rPr>
              <a:t>ADT </a:t>
            </a:r>
            <a:r>
              <a:rPr lang="en-US" sz="2000" dirty="0" err="1">
                <a:solidFill>
                  <a:srgbClr val="1C0777"/>
                </a:solidFill>
                <a:latin typeface="Times New Roman" pitchFamily="18" charset="0"/>
                <a:cs typeface="Times New Roman" pitchFamily="18" charset="0"/>
              </a:rPr>
              <a:t>plugin</a:t>
            </a:r>
            <a:r>
              <a:rPr lang="en-US" sz="2000" dirty="0">
                <a:solidFill>
                  <a:srgbClr val="1C0777"/>
                </a:solidFill>
                <a:latin typeface="Times New Roman" pitchFamily="18" charset="0"/>
                <a:cs typeface="Times New Roman" pitchFamily="18" charset="0"/>
              </a:rPr>
              <a:t> integrates the developer tools.</a:t>
            </a:r>
          </a:p>
          <a:p>
            <a:pPr>
              <a:buFont typeface="Arial" pitchFamily="34" charset="0"/>
              <a:buChar char="•"/>
            </a:pPr>
            <a:r>
              <a:rPr lang="en-US" sz="2000" dirty="0">
                <a:solidFill>
                  <a:srgbClr val="1C0777"/>
                </a:solidFill>
                <a:latin typeface="Times New Roman" pitchFamily="18" charset="0"/>
                <a:cs typeface="Times New Roman" pitchFamily="18" charset="0"/>
              </a:rPr>
              <a:t>ADT </a:t>
            </a:r>
            <a:r>
              <a:rPr lang="en-US" sz="2000" dirty="0" err="1">
                <a:solidFill>
                  <a:srgbClr val="1C0777"/>
                </a:solidFill>
                <a:latin typeface="Times New Roman" pitchFamily="18" charset="0"/>
                <a:cs typeface="Times New Roman" pitchFamily="18" charset="0"/>
              </a:rPr>
              <a:t>plugin</a:t>
            </a:r>
            <a:r>
              <a:rPr lang="en-US" sz="2000" dirty="0">
                <a:solidFill>
                  <a:srgbClr val="1C0777"/>
                </a:solidFill>
                <a:latin typeface="Times New Roman" pitchFamily="18" charset="0"/>
                <a:cs typeface="Times New Roman" pitchFamily="18" charset="0"/>
              </a:rPr>
              <a:t> makes creating, testing and debugging your applications faster and easier.</a:t>
            </a:r>
          </a:p>
          <a:p>
            <a:pPr>
              <a:buFont typeface="Arial" pitchFamily="34" charset="0"/>
              <a:buChar char="•"/>
            </a:pPr>
            <a:r>
              <a:rPr lang="en-US" sz="2000" dirty="0">
                <a:solidFill>
                  <a:srgbClr val="1C0777"/>
                </a:solidFill>
                <a:latin typeface="Times New Roman" pitchFamily="18" charset="0"/>
                <a:cs typeface="Times New Roman" pitchFamily="18" charset="0"/>
              </a:rPr>
              <a:t>ADT integrates the following into Eclipse:</a:t>
            </a:r>
          </a:p>
          <a:p>
            <a:pPr lvl="1">
              <a:buFont typeface="Arial" pitchFamily="34" charset="0"/>
              <a:buChar char="•"/>
            </a:pPr>
            <a:r>
              <a:rPr lang="en-US" sz="1800" dirty="0">
                <a:latin typeface="Times New Roman" pitchFamily="18" charset="0"/>
                <a:cs typeface="Times New Roman" pitchFamily="18" charset="0"/>
              </a:rPr>
              <a:t>Android project wizard</a:t>
            </a:r>
          </a:p>
          <a:p>
            <a:pPr lvl="1">
              <a:buFont typeface="Arial" pitchFamily="34" charset="0"/>
              <a:buChar char="•"/>
            </a:pPr>
            <a:r>
              <a:rPr lang="en-US" sz="1800" dirty="0">
                <a:latin typeface="Times New Roman" pitchFamily="18" charset="0"/>
                <a:cs typeface="Times New Roman" pitchFamily="18" charset="0"/>
              </a:rPr>
              <a:t>Resource editors, form based layout</a:t>
            </a:r>
          </a:p>
          <a:p>
            <a:pPr lvl="1">
              <a:buFont typeface="Arial" pitchFamily="34" charset="0"/>
              <a:buChar char="•"/>
            </a:pPr>
            <a:r>
              <a:rPr lang="en-US" sz="1800" dirty="0">
                <a:latin typeface="Times New Roman" pitchFamily="18" charset="0"/>
                <a:cs typeface="Times New Roman" pitchFamily="18" charset="0"/>
              </a:rPr>
              <a:t>Building of projects</a:t>
            </a:r>
          </a:p>
          <a:p>
            <a:pPr lvl="1">
              <a:buFont typeface="Arial" pitchFamily="34" charset="0"/>
              <a:buChar char="•"/>
            </a:pPr>
            <a:r>
              <a:rPr lang="en-US" sz="1800" dirty="0">
                <a:latin typeface="Times New Roman" pitchFamily="18" charset="0"/>
                <a:cs typeface="Times New Roman" pitchFamily="18" charset="0"/>
              </a:rPr>
              <a:t>Conversion of .</a:t>
            </a:r>
            <a:r>
              <a:rPr lang="en-US" sz="1800" dirty="0" err="1">
                <a:latin typeface="Times New Roman" pitchFamily="18" charset="0"/>
                <a:cs typeface="Times New Roman" pitchFamily="18" charset="0"/>
              </a:rPr>
              <a:t>dex</a:t>
            </a:r>
            <a:r>
              <a:rPr lang="en-US" sz="1800" dirty="0">
                <a:latin typeface="Times New Roman" pitchFamily="18" charset="0"/>
                <a:cs typeface="Times New Roman" pitchFamily="18" charset="0"/>
              </a:rPr>
              <a:t> to .</a:t>
            </a:r>
            <a:r>
              <a:rPr lang="en-US" sz="1800" dirty="0" err="1">
                <a:latin typeface="Times New Roman" pitchFamily="18" charset="0"/>
                <a:cs typeface="Times New Roman" pitchFamily="18" charset="0"/>
              </a:rPr>
              <a:t>apk</a:t>
            </a:r>
            <a:endParaRPr lang="en-US" sz="1800" dirty="0">
              <a:latin typeface="Times New Roman" pitchFamily="18" charset="0"/>
              <a:cs typeface="Times New Roman" pitchFamily="18" charset="0"/>
            </a:endParaRPr>
          </a:p>
          <a:p>
            <a:pPr lvl="1">
              <a:buFont typeface="Arial" pitchFamily="34" charset="0"/>
              <a:buChar char="•"/>
            </a:pPr>
            <a:r>
              <a:rPr lang="en-US" sz="1800" dirty="0">
                <a:latin typeface="Times New Roman" pitchFamily="18" charset="0"/>
                <a:cs typeface="Times New Roman" pitchFamily="18" charset="0"/>
              </a:rPr>
              <a:t>Installation of packages on to </a:t>
            </a:r>
            <a:r>
              <a:rPr lang="en-US" sz="1800" dirty="0" err="1">
                <a:latin typeface="Times New Roman" pitchFamily="18" charset="0"/>
                <a:cs typeface="Times New Roman" pitchFamily="18" charset="0"/>
              </a:rPr>
              <a:t>dalvik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vm</a:t>
            </a:r>
            <a:endParaRPr lang="en-US" sz="1800" dirty="0">
              <a:latin typeface="Times New Roman" pitchFamily="18" charset="0"/>
              <a:cs typeface="Times New Roman" pitchFamily="18" charset="0"/>
            </a:endParaRPr>
          </a:p>
          <a:p>
            <a:pPr lvl="1">
              <a:buFont typeface="Arial" pitchFamily="34" charset="0"/>
              <a:buChar char="•"/>
            </a:pPr>
            <a:r>
              <a:rPr lang="en-US" sz="1800" dirty="0">
                <a:latin typeface="Times New Roman" pitchFamily="18" charset="0"/>
                <a:cs typeface="Times New Roman" pitchFamily="18" charset="0"/>
              </a:rPr>
              <a:t>Emulator</a:t>
            </a:r>
          </a:p>
          <a:p>
            <a:pPr lvl="1">
              <a:buFont typeface="Arial" pitchFamily="34" charset="0"/>
              <a:buChar char="•"/>
            </a:pPr>
            <a:r>
              <a:rPr lang="en-US" sz="1800" dirty="0">
                <a:latin typeface="Times New Roman" pitchFamily="18" charset="0"/>
                <a:cs typeface="Times New Roman" pitchFamily="18" charset="0"/>
              </a:rPr>
              <a:t>DDMS  (</a:t>
            </a:r>
            <a:r>
              <a:rPr lang="en-US" sz="1800" dirty="0" err="1">
                <a:latin typeface="Times New Roman" pitchFamily="18" charset="0"/>
                <a:cs typeface="Times New Roman" pitchFamily="18" charset="0"/>
              </a:rPr>
              <a:t>Dalvik</a:t>
            </a:r>
            <a:r>
              <a:rPr lang="en-US" sz="1800" dirty="0">
                <a:latin typeface="Times New Roman" pitchFamily="18" charset="0"/>
                <a:cs typeface="Times New Roman" pitchFamily="18" charset="0"/>
              </a:rPr>
              <a:t> Debug Monitoring Service)</a:t>
            </a:r>
          </a:p>
          <a:p>
            <a:pPr lvl="1">
              <a:buFont typeface="Arial" pitchFamily="34" charset="0"/>
              <a:buChar char="•"/>
            </a:pPr>
            <a:r>
              <a:rPr lang="en-US" sz="1800" dirty="0">
                <a:latin typeface="Times New Roman" pitchFamily="18" charset="0"/>
                <a:cs typeface="Times New Roman" pitchFamily="18" charset="0"/>
              </a:rPr>
              <a:t>Access to device’s emulator’s file system.</a:t>
            </a:r>
          </a:p>
          <a:p>
            <a:pPr lvl="1">
              <a:buFont typeface="Arial" pitchFamily="34" charset="0"/>
              <a:buChar char="•"/>
            </a:pPr>
            <a:r>
              <a:rPr lang="en-US" sz="1800" dirty="0">
                <a:latin typeface="Times New Roman" pitchFamily="18" charset="0"/>
                <a:cs typeface="Times New Roman" pitchFamily="18" charset="0"/>
              </a:rPr>
              <a:t>Runtime debugging</a:t>
            </a:r>
          </a:p>
          <a:p>
            <a:pPr lvl="1">
              <a:buFont typeface="Arial" pitchFamily="34" charset="0"/>
              <a:buChar char="•"/>
            </a:pPr>
            <a:r>
              <a:rPr lang="en-US" sz="1800" dirty="0">
                <a:latin typeface="Times New Roman" pitchFamily="18" charset="0"/>
                <a:cs typeface="Times New Roman" pitchFamily="18" charset="0"/>
              </a:rPr>
              <a:t>Android console and log outputs</a:t>
            </a:r>
          </a:p>
          <a:p>
            <a:pPr marL="273050" indent="73025">
              <a:buNone/>
            </a:pPr>
            <a:endParaRPr lang="en-US" sz="2000" dirty="0">
              <a:solidFill>
                <a:srgbClr val="1C0777"/>
              </a:solidFill>
              <a:latin typeface="Times New Roman" pitchFamily="18" charset="0"/>
              <a:cs typeface="Times New Roman" pitchFamily="18" charset="0"/>
            </a:endParaRPr>
          </a:p>
          <a:p>
            <a:pPr marL="273050" indent="73025">
              <a:buFont typeface="Wingdings" pitchFamily="2" charset="2"/>
              <a:buChar char="§"/>
            </a:pPr>
            <a:endParaRPr lang="en-US" sz="2000" dirty="0">
              <a:solidFill>
                <a:srgbClr val="1C0777"/>
              </a:solidFill>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cap="none" dirty="0">
                <a:solidFill>
                  <a:srgbClr val="0E02AA"/>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34</a:t>
            </a:fld>
            <a:endParaRPr lang="en-US"/>
          </a:p>
        </p:txBody>
      </p:sp>
      <p:sp>
        <p:nvSpPr>
          <p:cNvPr id="3" name="Content Placeholder 2"/>
          <p:cNvSpPr>
            <a:spLocks noGrp="1"/>
          </p:cNvSpPr>
          <p:nvPr>
            <p:ph sz="quarter" idx="1"/>
          </p:nvPr>
        </p:nvSpPr>
        <p:spPr>
          <a:xfrm>
            <a:off x="228600" y="762000"/>
            <a:ext cx="8534400" cy="5638800"/>
          </a:xfrm>
        </p:spPr>
        <p:txBody>
          <a:bodyPr>
            <a:normAutofit fontScale="92500" lnSpcReduction="20000"/>
          </a:bodyPr>
          <a:lstStyle/>
          <a:p>
            <a:pPr>
              <a:buFont typeface="Arial" pitchFamily="34" charset="0"/>
              <a:buChar char="•"/>
            </a:pPr>
            <a:r>
              <a:rPr lang="en-US" sz="2000" dirty="0">
                <a:latin typeface="Times New Roman" pitchFamily="18" charset="0"/>
                <a:cs typeface="Times New Roman" pitchFamily="18" charset="0"/>
              </a:rPr>
              <a:t>The </a:t>
            </a:r>
            <a:r>
              <a:rPr lang="en-US" sz="2000" dirty="0" err="1">
                <a:latin typeface="Times New Roman" pitchFamily="18" charset="0"/>
                <a:cs typeface="Times New Roman" pitchFamily="18" charset="0"/>
              </a:rPr>
              <a:t>Dalvik</a:t>
            </a:r>
            <a:r>
              <a:rPr lang="en-US" sz="2000" dirty="0">
                <a:latin typeface="Times New Roman" pitchFamily="18" charset="0"/>
                <a:cs typeface="Times New Roman" pitchFamily="18" charset="0"/>
              </a:rPr>
              <a:t> VM executes </a:t>
            </a:r>
            <a:r>
              <a:rPr lang="en-US" sz="2000" dirty="0" err="1">
                <a:latin typeface="Times New Roman" pitchFamily="18" charset="0"/>
                <a:cs typeface="Times New Roman" pitchFamily="18" charset="0"/>
              </a:rPr>
              <a:t>Dalvik</a:t>
            </a:r>
            <a:r>
              <a:rPr lang="en-US" sz="2000" dirty="0">
                <a:latin typeface="Times New Roman" pitchFamily="18" charset="0"/>
                <a:cs typeface="Times New Roman" pitchFamily="18" charset="0"/>
              </a:rPr>
              <a:t> executable files, a format optimized to ensure minimal memory footprint. </a:t>
            </a:r>
          </a:p>
          <a:p>
            <a:r>
              <a:rPr lang="en-US" sz="2000" dirty="0">
                <a:latin typeface="Times New Roman" pitchFamily="18" charset="0"/>
                <a:cs typeface="Times New Roman" pitchFamily="18" charset="0"/>
              </a:rPr>
              <a:t>The .</a:t>
            </a:r>
            <a:r>
              <a:rPr lang="en-US" sz="2000" dirty="0" err="1">
                <a:latin typeface="Times New Roman" pitchFamily="18" charset="0"/>
                <a:cs typeface="Times New Roman" pitchFamily="18" charset="0"/>
              </a:rPr>
              <a:t>dex</a:t>
            </a:r>
            <a:r>
              <a:rPr lang="en-US" sz="2000" dirty="0">
                <a:latin typeface="Times New Roman" pitchFamily="18" charset="0"/>
                <a:cs typeface="Times New Roman" pitchFamily="18" charset="0"/>
              </a:rPr>
              <a:t> executables are created by transforming Java language compiled classes using the tools supplied within the SDK. </a:t>
            </a:r>
          </a:p>
          <a:p>
            <a:r>
              <a:rPr lang="en-US" sz="2000" dirty="0">
                <a:solidFill>
                  <a:srgbClr val="1C0777"/>
                </a:solidFill>
                <a:latin typeface="Times New Roman" pitchFamily="18" charset="0"/>
                <a:cs typeface="Times New Roman" pitchFamily="18" charset="0"/>
              </a:rPr>
              <a:t>Android libraries:</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android.util</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android.os</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android.graphics</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android.text</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android.database</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android.content</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android.view</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android.widget</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com.google.android.maps</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android.app</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android.provider</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android.telephony</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android.webkit</a:t>
            </a: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cap="none" dirty="0">
                <a:solidFill>
                  <a:srgbClr val="0E02AA"/>
                </a:solidFill>
              </a:rPr>
              <a:t>Mobile Platforms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35</a:t>
            </a:fld>
            <a:endParaRPr lang="en-US"/>
          </a:p>
        </p:txBody>
      </p:sp>
      <p:sp>
        <p:nvSpPr>
          <p:cNvPr id="3" name="Content Placeholder 2"/>
          <p:cNvSpPr>
            <a:spLocks noGrp="1"/>
          </p:cNvSpPr>
          <p:nvPr>
            <p:ph sz="quarter" idx="1"/>
          </p:nvPr>
        </p:nvSpPr>
        <p:spPr>
          <a:xfrm>
            <a:off x="228600" y="762000"/>
            <a:ext cx="8534400" cy="5638800"/>
          </a:xfrm>
        </p:spPr>
        <p:txBody>
          <a:bodyPr>
            <a:normAutofit fontScale="92500" lnSpcReduction="10000"/>
          </a:bodyPr>
          <a:lstStyle/>
          <a:p>
            <a:pPr>
              <a:buFont typeface="Wingdings" pitchFamily="2" charset="2"/>
              <a:buChar char="§"/>
            </a:pPr>
            <a:r>
              <a:rPr lang="en-US" dirty="0">
                <a:solidFill>
                  <a:srgbClr val="0E02AA"/>
                </a:solidFill>
              </a:rPr>
              <a:t>BlackBerry by RIM (Research In Motion )   </a:t>
            </a:r>
            <a:r>
              <a:rPr lang="en-US" dirty="0">
                <a:sym typeface="Wingdings" pitchFamily="2" charset="2"/>
              </a:rPr>
              <a:t> BlackBerry Q10, Z10, Q5</a:t>
            </a:r>
          </a:p>
          <a:p>
            <a:pPr>
              <a:buNone/>
            </a:pPr>
            <a:r>
              <a:rPr lang="en-US" dirty="0">
                <a:sym typeface="Wingdings" pitchFamily="2" charset="2"/>
              </a:rPr>
              <a:t>	By BlackBerry Ltd. for its devices ( 8100 series, 8200 series, BlackBerry Curve etc..</a:t>
            </a:r>
          </a:p>
          <a:p>
            <a:pPr>
              <a:buFont typeface="Wingdings" pitchFamily="2" charset="2"/>
              <a:buChar char="§"/>
            </a:pPr>
            <a:r>
              <a:rPr lang="en-US" sz="2500" dirty="0">
                <a:solidFill>
                  <a:srgbClr val="0E02AA"/>
                </a:solidFill>
              </a:rPr>
              <a:t>Palm OS  </a:t>
            </a:r>
            <a:r>
              <a:rPr lang="en-US" dirty="0"/>
              <a:t>( Garnet OS) </a:t>
            </a:r>
            <a:r>
              <a:rPr lang="en-US" dirty="0">
                <a:sym typeface="Wingdings" pitchFamily="2" charset="2"/>
              </a:rPr>
              <a:t>by Palm Inc.  for PDA</a:t>
            </a:r>
          </a:p>
          <a:p>
            <a:pPr>
              <a:buFont typeface="Wingdings" pitchFamily="2" charset="2"/>
              <a:buChar char="§"/>
            </a:pPr>
            <a:r>
              <a:rPr lang="en-US" sz="2500" dirty="0">
                <a:solidFill>
                  <a:srgbClr val="0E02AA"/>
                </a:solidFill>
              </a:rPr>
              <a:t>Windows Mobile  </a:t>
            </a:r>
            <a:r>
              <a:rPr lang="en-US" dirty="0">
                <a:sym typeface="Wingdings" pitchFamily="2" charset="2"/>
              </a:rPr>
              <a:t> HTC 7 Pro, HTC 7 Surround, LG </a:t>
            </a:r>
            <a:r>
              <a:rPr lang="en-US" dirty="0" err="1">
                <a:sym typeface="Wingdings" pitchFamily="2" charset="2"/>
              </a:rPr>
              <a:t>Optimus</a:t>
            </a:r>
            <a:r>
              <a:rPr lang="en-US" dirty="0">
                <a:sym typeface="Wingdings" pitchFamily="2" charset="2"/>
              </a:rPr>
              <a:t>, Samsung Focus, LG Quantum, Nokia </a:t>
            </a:r>
            <a:r>
              <a:rPr lang="en-US" dirty="0" err="1">
                <a:sym typeface="Wingdings" pitchFamily="2" charset="2"/>
              </a:rPr>
              <a:t>Lumia</a:t>
            </a:r>
            <a:r>
              <a:rPr lang="en-US" dirty="0">
                <a:sym typeface="Wingdings" pitchFamily="2" charset="2"/>
              </a:rPr>
              <a:t> 820, 825, 720, 620, HTC 8S, 8X, Samsung ATIV Odyssey.</a:t>
            </a:r>
          </a:p>
          <a:p>
            <a:pPr>
              <a:buFont typeface="Wingdings" pitchFamily="2" charset="2"/>
              <a:buChar char="§"/>
            </a:pPr>
            <a:r>
              <a:rPr lang="en-US" sz="2500" dirty="0" err="1">
                <a:solidFill>
                  <a:srgbClr val="0E02AA"/>
                </a:solidFill>
              </a:rPr>
              <a:t>Symbian</a:t>
            </a:r>
            <a:r>
              <a:rPr lang="en-US" dirty="0"/>
              <a:t>  </a:t>
            </a:r>
            <a:r>
              <a:rPr lang="en-US" dirty="0">
                <a:sym typeface="Wingdings" pitchFamily="2" charset="2"/>
              </a:rPr>
              <a:t> Nokia E60, </a:t>
            </a:r>
            <a:r>
              <a:rPr lang="en-US" dirty="0" err="1">
                <a:sym typeface="Wingdings" pitchFamily="2" charset="2"/>
              </a:rPr>
              <a:t>Nseries</a:t>
            </a:r>
            <a:r>
              <a:rPr lang="en-US" dirty="0">
                <a:sym typeface="Wingdings" pitchFamily="2" charset="2"/>
              </a:rPr>
              <a:t>, Sony Ericsson P900, P800 Nokia 7650, Nokia N-Gage, Nokia 9500</a:t>
            </a:r>
          </a:p>
          <a:p>
            <a:pPr>
              <a:buFont typeface="Wingdings" pitchFamily="2" charset="2"/>
              <a:buChar char="§"/>
            </a:pPr>
            <a:r>
              <a:rPr lang="en-US" sz="2500" dirty="0" err="1">
                <a:solidFill>
                  <a:srgbClr val="0E02AA"/>
                </a:solidFill>
                <a:sym typeface="Wingdings" pitchFamily="2" charset="2"/>
              </a:rPr>
              <a:t>iOS</a:t>
            </a:r>
            <a:r>
              <a:rPr lang="en-US" sz="2500" dirty="0">
                <a:solidFill>
                  <a:srgbClr val="0E02AA"/>
                </a:solidFill>
                <a:sym typeface="Wingdings" pitchFamily="2" charset="2"/>
              </a:rPr>
              <a:t> </a:t>
            </a:r>
            <a:r>
              <a:rPr lang="en-US" dirty="0">
                <a:sym typeface="Wingdings" pitchFamily="2" charset="2"/>
              </a:rPr>
              <a:t>  Apple phones ( iPhone3G, 4, 4S, 5, iPod Touch, </a:t>
            </a:r>
            <a:r>
              <a:rPr lang="en-US" dirty="0" err="1">
                <a:sym typeface="Wingdings" pitchFamily="2" charset="2"/>
              </a:rPr>
              <a:t>iPad</a:t>
            </a:r>
            <a:r>
              <a:rPr lang="en-US" dirty="0">
                <a:sym typeface="Wingdings" pitchFamily="2" charset="2"/>
              </a:rPr>
              <a:t> Tablet, iPod Touch).</a:t>
            </a:r>
          </a:p>
          <a:p>
            <a:pPr>
              <a:buFont typeface="Wingdings" pitchFamily="2" charset="2"/>
              <a:buChar char="§"/>
            </a:pPr>
            <a:r>
              <a:rPr lang="en-US" sz="2500" dirty="0">
                <a:solidFill>
                  <a:srgbClr val="0E02AA"/>
                </a:solidFill>
                <a:sym typeface="Wingdings" pitchFamily="2" charset="2"/>
              </a:rPr>
              <a:t>Android</a:t>
            </a:r>
            <a:r>
              <a:rPr lang="en-US" dirty="0">
                <a:sym typeface="Wingdings" pitchFamily="2" charset="2"/>
              </a:rPr>
              <a:t>  Samsung galaxy, HTC dream, Motorola droid, Sony Ericsson </a:t>
            </a:r>
            <a:r>
              <a:rPr lang="en-US" dirty="0" err="1">
                <a:sym typeface="Wingdings" pitchFamily="2" charset="2"/>
              </a:rPr>
              <a:t>Xperia</a:t>
            </a:r>
            <a:r>
              <a:rPr lang="en-US" dirty="0">
                <a:sym typeface="Wingdings" pitchFamily="2" charset="2"/>
              </a:rPr>
              <a:t> X3, HTC dragon, </a:t>
            </a:r>
          </a:p>
          <a:p>
            <a:pPr>
              <a:buFont typeface="Wingdings" pitchFamily="2" charset="2"/>
              <a:buChar char="§"/>
            </a:pPr>
            <a:r>
              <a:rPr lang="en-US" dirty="0">
                <a:sym typeface="Wingdings" pitchFamily="2" charset="2"/>
              </a:rPr>
              <a:t>Proprietary Systems</a:t>
            </a:r>
          </a:p>
          <a:p>
            <a:pPr marL="274320" lvl="1">
              <a:spcBef>
                <a:spcPts val="600"/>
              </a:spcBef>
              <a:buSzPct val="70000"/>
              <a:buFont typeface="Wingdings" pitchFamily="2" charset="2"/>
              <a:buChar char="§"/>
            </a:pPr>
            <a:endParaRPr lang="en-US" dirty="0"/>
          </a:p>
          <a:p>
            <a:pPr>
              <a:buNone/>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487362"/>
          </a:xfrm>
        </p:spPr>
        <p:txBody>
          <a:bodyPr>
            <a:noAutofit/>
          </a:bodyPr>
          <a:lstStyle/>
          <a:p>
            <a:r>
              <a:rPr lang="en-US" sz="3000" cap="none" dirty="0">
                <a:solidFill>
                  <a:srgbClr val="0E02AA"/>
                </a:solidFill>
                <a:latin typeface="Times New Roman" pitchFamily="18" charset="0"/>
                <a:cs typeface="Times New Roman" pitchFamily="18" charset="0"/>
              </a:rPr>
              <a:t>Constraints and Challenges for Mobile Apps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36</a:t>
            </a:fld>
            <a:endParaRPr lang="en-US"/>
          </a:p>
        </p:txBody>
      </p:sp>
      <p:sp>
        <p:nvSpPr>
          <p:cNvPr id="5" name="Content Placeholder 4"/>
          <p:cNvSpPr>
            <a:spLocks noGrp="1"/>
          </p:cNvSpPr>
          <p:nvPr>
            <p:ph sz="quarter" idx="1"/>
          </p:nvPr>
        </p:nvSpPr>
        <p:spPr>
          <a:xfrm>
            <a:off x="304800" y="838200"/>
            <a:ext cx="8534400" cy="5635752"/>
          </a:xfrm>
        </p:spPr>
        <p:txBody>
          <a:bodyPr>
            <a:normAutofit fontScale="85000" lnSpcReduction="20000"/>
          </a:bodyPr>
          <a:lstStyle/>
          <a:p>
            <a:pPr>
              <a:buNone/>
            </a:pPr>
            <a:r>
              <a:rPr lang="en-US" dirty="0">
                <a:solidFill>
                  <a:srgbClr val="0E02AA"/>
                </a:solidFill>
              </a:rPr>
              <a:t>Major Challenges:</a:t>
            </a:r>
          </a:p>
          <a:p>
            <a:pPr>
              <a:buFont typeface="Wingdings" pitchFamily="2" charset="2"/>
              <a:buChar char="§"/>
            </a:pPr>
            <a:r>
              <a:rPr lang="en-US" dirty="0"/>
              <a:t> Designing and developing multiple versions of same application to run on a wide variety of platforms.</a:t>
            </a:r>
          </a:p>
          <a:p>
            <a:pPr>
              <a:buFont typeface="Wingdings" pitchFamily="2" charset="2"/>
              <a:buChar char="§"/>
            </a:pPr>
            <a:r>
              <a:rPr lang="en-US" dirty="0"/>
              <a:t> Small screen size</a:t>
            </a:r>
          </a:p>
          <a:p>
            <a:pPr>
              <a:buFont typeface="Wingdings" pitchFamily="2" charset="2"/>
              <a:buChar char="§"/>
            </a:pPr>
            <a:r>
              <a:rPr lang="en-US" dirty="0"/>
              <a:t>Different screen sizes, resolutions and orientations</a:t>
            </a:r>
          </a:p>
          <a:p>
            <a:pPr>
              <a:buFont typeface="Wingdings" pitchFamily="2" charset="2"/>
              <a:buChar char="§"/>
            </a:pPr>
            <a:r>
              <a:rPr lang="en-US" dirty="0"/>
              <a:t> Limited input devices</a:t>
            </a:r>
          </a:p>
          <a:p>
            <a:pPr>
              <a:buFont typeface="Wingdings" pitchFamily="2" charset="2"/>
              <a:buChar char="§"/>
            </a:pPr>
            <a:r>
              <a:rPr lang="en-US" dirty="0"/>
              <a:t>Different interaction methods  (keypad, stylus, touch screen)</a:t>
            </a:r>
          </a:p>
          <a:p>
            <a:pPr>
              <a:buFont typeface="Wingdings" pitchFamily="2" charset="2"/>
              <a:buChar char="§"/>
            </a:pPr>
            <a:r>
              <a:rPr lang="en-US" dirty="0"/>
              <a:t> Text input is difficult</a:t>
            </a:r>
          </a:p>
          <a:p>
            <a:pPr>
              <a:buFont typeface="Wingdings" pitchFamily="2" charset="2"/>
              <a:buChar char="§"/>
            </a:pPr>
            <a:r>
              <a:rPr lang="en-US" dirty="0"/>
              <a:t>Limited battery life and limited processing power</a:t>
            </a:r>
          </a:p>
          <a:p>
            <a:pPr>
              <a:buFont typeface="Wingdings" pitchFamily="2" charset="2"/>
              <a:buChar char="§"/>
            </a:pPr>
            <a:r>
              <a:rPr lang="en-US" dirty="0"/>
              <a:t> Limited storage</a:t>
            </a:r>
          </a:p>
          <a:p>
            <a:pPr>
              <a:buFont typeface="Wingdings" pitchFamily="2" charset="2"/>
              <a:buChar char="§"/>
            </a:pPr>
            <a:r>
              <a:rPr lang="en-US" dirty="0"/>
              <a:t>Unpredictable network connection, limited coverage, lower network bandwidth and long latency times</a:t>
            </a:r>
          </a:p>
          <a:p>
            <a:pPr>
              <a:buFont typeface="Wingdings" pitchFamily="2" charset="2"/>
              <a:buChar char="§"/>
            </a:pPr>
            <a:r>
              <a:rPr lang="en-US" dirty="0"/>
              <a:t> Varying usage environments like ambient lighting, noise, temperature</a:t>
            </a:r>
          </a:p>
          <a:p>
            <a:pPr>
              <a:buFont typeface="Wingdings" pitchFamily="2" charset="2"/>
              <a:buChar char="§"/>
            </a:pPr>
            <a:r>
              <a:rPr lang="en-US" dirty="0"/>
              <a:t>For developers it is challenging to learn different technologies, tools and APIs.</a:t>
            </a:r>
          </a:p>
          <a:p>
            <a:pPr>
              <a:buFont typeface="Wingdings" pitchFamily="2" charset="2"/>
              <a:buChar char="§"/>
            </a:pPr>
            <a:r>
              <a:rPr lang="en-US" dirty="0"/>
              <a:t>Rapid changes in technology, OS versions.</a:t>
            </a:r>
          </a:p>
          <a:p>
            <a:pPr>
              <a:buNone/>
            </a:pPr>
            <a:r>
              <a:rPr lang="en-US"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700" cap="none" dirty="0">
                <a:solidFill>
                  <a:srgbClr val="0E02AA"/>
                </a:solidFill>
              </a:rPr>
              <a:t>Mobile Appl. Dev. Tools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37</a:t>
            </a:fld>
            <a:endParaRPr lang="en-US"/>
          </a:p>
        </p:txBody>
      </p:sp>
      <p:sp>
        <p:nvSpPr>
          <p:cNvPr id="3" name="Content Placeholder 2"/>
          <p:cNvSpPr>
            <a:spLocks noGrp="1"/>
          </p:cNvSpPr>
          <p:nvPr>
            <p:ph sz="quarter" idx="1"/>
          </p:nvPr>
        </p:nvSpPr>
        <p:spPr>
          <a:xfrm>
            <a:off x="228600" y="762000"/>
            <a:ext cx="8534400" cy="5638800"/>
          </a:xfrm>
        </p:spPr>
        <p:txBody>
          <a:bodyPr/>
          <a:lstStyle/>
          <a:p>
            <a:pPr>
              <a:buNone/>
            </a:pPr>
            <a:r>
              <a:rPr lang="en-US" sz="2200" dirty="0">
                <a:solidFill>
                  <a:srgbClr val="C20EB5"/>
                </a:solidFill>
              </a:rPr>
              <a:t>Symbian</a:t>
            </a:r>
            <a:r>
              <a:rPr lang="en-US" sz="2200" dirty="0"/>
              <a:t> </a:t>
            </a:r>
            <a:r>
              <a:rPr lang="en-US" sz="2200" dirty="0">
                <a:sym typeface="Wingdings" pitchFamily="2" charset="2"/>
              </a:rPr>
              <a:t> for C/C++  Nokia Carbide dev tools for 					Symbian OS C++, SymbDev,</a:t>
            </a:r>
          </a:p>
          <a:p>
            <a:pPr>
              <a:buNone/>
            </a:pPr>
            <a:r>
              <a:rPr lang="en-US" sz="2200" dirty="0">
                <a:sym typeface="Wingdings" pitchFamily="2" charset="2"/>
              </a:rPr>
              <a:t>			for Java   Nokia Carbide dev tools for  Java.</a:t>
            </a:r>
          </a:p>
          <a:p>
            <a:pPr>
              <a:buNone/>
            </a:pPr>
            <a:r>
              <a:rPr lang="en-US" sz="2200" dirty="0">
                <a:solidFill>
                  <a:srgbClr val="C20EB5"/>
                </a:solidFill>
                <a:sym typeface="Wingdings" pitchFamily="2" charset="2"/>
              </a:rPr>
              <a:t>Windows Mobile </a:t>
            </a:r>
            <a:r>
              <a:rPr lang="en-US" sz="2200" dirty="0">
                <a:sym typeface="Wingdings" pitchFamily="2" charset="2"/>
              </a:rPr>
              <a:t> for C/C++  Visual Studio 2005 +</a:t>
            </a:r>
          </a:p>
          <a:p>
            <a:pPr>
              <a:buNone/>
            </a:pPr>
            <a:r>
              <a:rPr lang="en-US" sz="2200" dirty="0">
                <a:sym typeface="Wingdings" pitchFamily="2" charset="2"/>
              </a:rPr>
              <a:t>			and .NET     Windows Mobile SDK</a:t>
            </a:r>
          </a:p>
          <a:p>
            <a:pPr>
              <a:buNone/>
            </a:pPr>
            <a:r>
              <a:rPr lang="en-US" sz="2200" dirty="0">
                <a:solidFill>
                  <a:srgbClr val="C20EB5"/>
                </a:solidFill>
                <a:sym typeface="Wingdings" pitchFamily="2" charset="2"/>
              </a:rPr>
              <a:t>Palm OS  </a:t>
            </a:r>
            <a:r>
              <a:rPr lang="en-US" sz="2200" dirty="0">
                <a:sym typeface="Wingdings" pitchFamily="2" charset="2"/>
              </a:rPr>
              <a:t> 	for C/C++  Garnet OS Dev. Suite, PRC Tools</a:t>
            </a:r>
          </a:p>
          <a:p>
            <a:pPr>
              <a:buNone/>
            </a:pPr>
            <a:r>
              <a:rPr lang="en-US" sz="2200" dirty="0">
                <a:solidFill>
                  <a:srgbClr val="C20EB5"/>
                </a:solidFill>
                <a:sym typeface="Wingdings" pitchFamily="2" charset="2"/>
              </a:rPr>
              <a:t>BlackBerry</a:t>
            </a:r>
            <a:r>
              <a:rPr lang="en-US" sz="2200" dirty="0">
                <a:sym typeface="Wingdings" pitchFamily="2" charset="2"/>
              </a:rPr>
              <a:t>   	Java   BlackBerry Java Dev. Env.</a:t>
            </a:r>
          </a:p>
          <a:p>
            <a:pPr>
              <a:buNone/>
            </a:pPr>
            <a:r>
              <a:rPr lang="en-US" sz="2200" dirty="0">
                <a:solidFill>
                  <a:srgbClr val="C20EB5"/>
                </a:solidFill>
                <a:sym typeface="Wingdings" pitchFamily="2" charset="2"/>
              </a:rPr>
              <a:t>Android</a:t>
            </a:r>
            <a:r>
              <a:rPr lang="en-US" sz="2200" dirty="0">
                <a:sym typeface="Wingdings" pitchFamily="2" charset="2"/>
              </a:rPr>
              <a:t>   	Eclipse ADT</a:t>
            </a:r>
          </a:p>
          <a:p>
            <a:pPr>
              <a:buNone/>
            </a:pPr>
            <a:r>
              <a:rPr lang="en-US" sz="2200" dirty="0">
                <a:solidFill>
                  <a:srgbClr val="C20EB5"/>
                </a:solidFill>
                <a:sym typeface="Wingdings" pitchFamily="2" charset="2"/>
              </a:rPr>
              <a:t>All</a:t>
            </a:r>
            <a:r>
              <a:rPr lang="en-US" sz="2200" dirty="0">
                <a:sym typeface="Wingdings" pitchFamily="2" charset="2"/>
              </a:rPr>
              <a:t>   		for C/C++   Eclipse CDT</a:t>
            </a:r>
          </a:p>
          <a:p>
            <a:pPr>
              <a:buNone/>
            </a:pPr>
            <a:r>
              <a:rPr lang="en-US" sz="2200" dirty="0">
                <a:sym typeface="Wingdings" pitchFamily="2" charset="2"/>
              </a:rPr>
              <a:t>            		for Java    Sun Java Wireless Toolkit</a:t>
            </a:r>
          </a:p>
          <a:p>
            <a:pPr>
              <a:buNone/>
            </a:pPr>
            <a:r>
              <a:rPr lang="en-US" dirty="0">
                <a:sym typeface="Wingdings" pitchFamily="2" charset="2"/>
              </a:rPr>
              <a: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700" cap="none" dirty="0">
                <a:solidFill>
                  <a:srgbClr val="0E02AA"/>
                </a:solidFill>
              </a:rPr>
              <a:t>Android features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38</a:t>
            </a:fld>
            <a:endParaRPr lang="en-US"/>
          </a:p>
        </p:txBody>
      </p:sp>
      <p:sp>
        <p:nvSpPr>
          <p:cNvPr id="3" name="Content Placeholder 2"/>
          <p:cNvSpPr>
            <a:spLocks noGrp="1"/>
          </p:cNvSpPr>
          <p:nvPr>
            <p:ph sz="quarter" idx="1"/>
          </p:nvPr>
        </p:nvSpPr>
        <p:spPr>
          <a:xfrm>
            <a:off x="0" y="685800"/>
            <a:ext cx="9144000" cy="5943600"/>
          </a:xfrm>
          <a:ln>
            <a:solidFill>
              <a:schemeClr val="tx1"/>
            </a:solidFill>
          </a:ln>
        </p:spPr>
        <p:txBody>
          <a:bodyPr>
            <a:normAutofit lnSpcReduction="10000"/>
          </a:bodyPr>
          <a:lstStyle/>
          <a:p>
            <a:pPr>
              <a:spcBef>
                <a:spcPct val="0"/>
              </a:spcBef>
              <a:buNone/>
            </a:pPr>
            <a:r>
              <a:rPr lang="en-US" sz="2300" dirty="0">
                <a:solidFill>
                  <a:srgbClr val="0E02AA"/>
                </a:solidFill>
                <a:latin typeface="+mj-lt"/>
                <a:ea typeface="+mj-ea"/>
                <a:cs typeface="+mj-cs"/>
              </a:rPr>
              <a:t>Features in Android :</a:t>
            </a:r>
          </a:p>
          <a:p>
            <a:pPr>
              <a:buSzPct val="50000"/>
              <a:buFont typeface="Wingdings" pitchFamily="2" charset="2"/>
              <a:buChar char="v"/>
            </a:pPr>
            <a:r>
              <a:rPr lang="en-US" sz="2200" dirty="0" err="1">
                <a:latin typeface="Times New Roman" pitchFamily="18" charset="0"/>
                <a:cs typeface="Times New Roman" pitchFamily="18" charset="0"/>
              </a:rPr>
              <a:t>SQLite</a:t>
            </a:r>
            <a:r>
              <a:rPr lang="en-US" sz="2200" dirty="0">
                <a:latin typeface="Times New Roman" pitchFamily="18" charset="0"/>
                <a:cs typeface="Times New Roman" pitchFamily="18" charset="0"/>
              </a:rPr>
              <a:t>, a lightweight relational database, is used for data storage purposes.</a:t>
            </a:r>
          </a:p>
          <a:p>
            <a:pPr>
              <a:buSzPct val="50000"/>
              <a:buFont typeface="Wingdings" pitchFamily="2" charset="2"/>
              <a:buChar char="v"/>
            </a:pPr>
            <a:r>
              <a:rPr lang="en-US" sz="2200" dirty="0">
                <a:latin typeface="Times New Roman" pitchFamily="18" charset="0"/>
                <a:cs typeface="Times New Roman" pitchFamily="18" charset="0"/>
              </a:rPr>
              <a:t> Connectivity</a:t>
            </a:r>
          </a:p>
          <a:p>
            <a:pPr marL="273050" indent="-273050">
              <a:lnSpc>
                <a:spcPts val="2880"/>
              </a:lnSpc>
            </a:pPr>
            <a:r>
              <a:rPr lang="en-US" sz="2200" dirty="0" err="1" smtClean="0">
                <a:latin typeface="Times New Roman" pitchFamily="18" charset="0"/>
                <a:cs typeface="Times New Roman" pitchFamily="18" charset="0"/>
              </a:rPr>
              <a:t>Transp</a:t>
            </a:r>
            <a:r>
              <a:rPr lang="en-US" sz="2200" dirty="0" smtClean="0">
                <a:latin typeface="Times New Roman" pitchFamily="18" charset="0"/>
                <a:cs typeface="Times New Roman" pitchFamily="18" charset="0"/>
              </a:rPr>
              <a:t>, LTE, and Wi-Fi network support, enabling your app to send and retrieve data across mobile and Wi-Fi networks</a:t>
            </a:r>
          </a:p>
          <a:p>
            <a:r>
              <a:rPr lang="en-US" sz="2200" dirty="0" smtClean="0">
                <a:latin typeface="Times New Roman" pitchFamily="18" charset="0"/>
                <a:cs typeface="Times New Roman" pitchFamily="18" charset="0"/>
              </a:rPr>
              <a:t>Comprehensive APIs for </a:t>
            </a:r>
            <a:r>
              <a:rPr lang="en-US" sz="2200" b="1" dirty="0" smtClean="0">
                <a:latin typeface="Times New Roman" pitchFamily="18" charset="0"/>
                <a:cs typeface="Times New Roman" pitchFamily="18" charset="0"/>
              </a:rPr>
              <a:t>location-based services </a:t>
            </a:r>
            <a:r>
              <a:rPr lang="en-US" sz="2200" dirty="0" smtClean="0">
                <a:latin typeface="Times New Roman" pitchFamily="18" charset="0"/>
                <a:cs typeface="Times New Roman" pitchFamily="18" charset="0"/>
              </a:rPr>
              <a:t>such as GPS and network based location detection</a:t>
            </a:r>
          </a:p>
          <a:p>
            <a:r>
              <a:rPr lang="en-US" sz="2200" dirty="0" smtClean="0">
                <a:latin typeface="Times New Roman" pitchFamily="18" charset="0"/>
                <a:cs typeface="Times New Roman" pitchFamily="18" charset="0"/>
              </a:rPr>
              <a:t> Full support for integrating </a:t>
            </a:r>
            <a:r>
              <a:rPr lang="en-US" sz="2200" b="1" dirty="0" smtClean="0">
                <a:latin typeface="Times New Roman" pitchFamily="18" charset="0"/>
                <a:cs typeface="Times New Roman" pitchFamily="18" charset="0"/>
              </a:rPr>
              <a:t>maps</a:t>
            </a:r>
            <a:r>
              <a:rPr lang="en-US" sz="2200" dirty="0" smtClean="0">
                <a:latin typeface="Times New Roman" pitchFamily="18" charset="0"/>
                <a:cs typeface="Times New Roman" pitchFamily="18" charset="0"/>
              </a:rPr>
              <a:t> within the user interface</a:t>
            </a:r>
          </a:p>
          <a:p>
            <a:r>
              <a:rPr lang="en-US" sz="2200" dirty="0" smtClean="0">
                <a:latin typeface="Times New Roman" pitchFamily="18" charset="0"/>
                <a:cs typeface="Times New Roman" pitchFamily="18" charset="0"/>
              </a:rPr>
              <a:t>Full multimedia hardware </a:t>
            </a:r>
            <a:r>
              <a:rPr lang="en-US" sz="2200" dirty="0" err="1" smtClean="0">
                <a:latin typeface="Times New Roman" pitchFamily="18" charset="0"/>
                <a:cs typeface="Times New Roman" pitchFamily="18" charset="0"/>
              </a:rPr>
              <a:t>arent</a:t>
            </a:r>
            <a:r>
              <a:rPr lang="en-US"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access to telephony and Internet resources through GSM</a:t>
            </a:r>
            <a:r>
              <a:rPr lang="en-US" sz="2200" dirty="0" smtClean="0">
                <a:latin typeface="Times New Roman" pitchFamily="18" charset="0"/>
                <a:cs typeface="Times New Roman" pitchFamily="18" charset="0"/>
              </a:rPr>
              <a:t>, EDGE</a:t>
            </a:r>
            <a:r>
              <a:rPr lang="en-US" sz="2200" dirty="0" smtClean="0">
                <a:latin typeface="Times New Roman" pitchFamily="18" charset="0"/>
                <a:cs typeface="Times New Roman" pitchFamily="18" charset="0"/>
              </a:rPr>
              <a:t>, 3G, </a:t>
            </a:r>
            <a:r>
              <a:rPr lang="en-US" sz="2200" dirty="0" smtClean="0">
                <a:latin typeface="Times New Roman" pitchFamily="18" charset="0"/>
                <a:cs typeface="Times New Roman" pitchFamily="18" charset="0"/>
              </a:rPr>
              <a:t>4Gcontrol</a:t>
            </a:r>
            <a:r>
              <a:rPr lang="en-US" sz="2200" dirty="0" smtClean="0">
                <a:latin typeface="Times New Roman" pitchFamily="18" charset="0"/>
                <a:cs typeface="Times New Roman" pitchFamily="18" charset="0"/>
              </a:rPr>
              <a:t>, including </a:t>
            </a:r>
            <a:r>
              <a:rPr lang="en-US" sz="2200" b="1" dirty="0" smtClean="0">
                <a:latin typeface="Times New Roman" pitchFamily="18" charset="0"/>
                <a:cs typeface="Times New Roman" pitchFamily="18" charset="0"/>
              </a:rPr>
              <a:t>playback and recording with</a:t>
            </a:r>
          </a:p>
          <a:p>
            <a:pPr>
              <a:buNone/>
            </a:pPr>
            <a:r>
              <a:rPr lang="en-US" sz="2200" b="1" dirty="0" smtClean="0">
                <a:latin typeface="Times New Roman" pitchFamily="18" charset="0"/>
                <a:cs typeface="Times New Roman" pitchFamily="18" charset="0"/>
              </a:rPr>
              <a:t>	the </a:t>
            </a:r>
            <a:r>
              <a:rPr lang="en-US" sz="2200" b="1" dirty="0" smtClean="0">
                <a:latin typeface="Times New Roman" pitchFamily="18" charset="0"/>
                <a:cs typeface="Times New Roman" pitchFamily="18" charset="0"/>
              </a:rPr>
              <a:t>camera and </a:t>
            </a:r>
            <a:r>
              <a:rPr lang="en-US" sz="2200" b="1" dirty="0" smtClean="0">
                <a:latin typeface="Times New Roman" pitchFamily="18" charset="0"/>
                <a:cs typeface="Times New Roman" pitchFamily="18" charset="0"/>
              </a:rPr>
              <a:t>microphone</a:t>
            </a:r>
          </a:p>
          <a:p>
            <a:r>
              <a:rPr lang="en-US" sz="2200" dirty="0" smtClean="0">
                <a:latin typeface="Times New Roman" pitchFamily="18" charset="0"/>
                <a:cs typeface="Times New Roman" pitchFamily="18" charset="0"/>
              </a:rPr>
              <a:t>Media libraries </a:t>
            </a:r>
            <a:r>
              <a:rPr lang="en-US" sz="2200" b="1" dirty="0" smtClean="0">
                <a:latin typeface="Times New Roman" pitchFamily="18" charset="0"/>
                <a:cs typeface="Times New Roman" pitchFamily="18" charset="0"/>
              </a:rPr>
              <a:t>for playing and recording </a:t>
            </a:r>
            <a:r>
              <a:rPr lang="en-US" sz="2200" dirty="0" smtClean="0">
                <a:latin typeface="Times New Roman" pitchFamily="18" charset="0"/>
                <a:cs typeface="Times New Roman" pitchFamily="18" charset="0"/>
              </a:rPr>
              <a:t>a variety of </a:t>
            </a:r>
            <a:r>
              <a:rPr lang="en-US" sz="2200" b="1" dirty="0" smtClean="0">
                <a:latin typeface="Times New Roman" pitchFamily="18" charset="0"/>
                <a:cs typeface="Times New Roman" pitchFamily="18" charset="0"/>
              </a:rPr>
              <a:t>audio/video or </a:t>
            </a:r>
            <a:r>
              <a:rPr lang="en-US" sz="2200" b="1" dirty="0" smtClean="0">
                <a:latin typeface="Times New Roman" pitchFamily="18" charset="0"/>
                <a:cs typeface="Times New Roman" pitchFamily="18" charset="0"/>
              </a:rPr>
              <a:t>still image </a:t>
            </a:r>
            <a:r>
              <a:rPr lang="en-US" sz="2200" dirty="0" smtClean="0">
                <a:latin typeface="Times New Roman" pitchFamily="18" charset="0"/>
                <a:cs typeface="Times New Roman" pitchFamily="18" charset="0"/>
              </a:rPr>
              <a:t>formats</a:t>
            </a:r>
          </a:p>
          <a:p>
            <a:r>
              <a:rPr lang="en-US" sz="2200" dirty="0" smtClean="0">
                <a:latin typeface="Times New Roman" pitchFamily="18" charset="0"/>
                <a:cs typeface="Times New Roman" pitchFamily="18" charset="0"/>
              </a:rPr>
              <a:t> APIs for using sensor hardware, including accelerometers, compasses, barometers, and fingerprint </a:t>
            </a:r>
            <a:r>
              <a:rPr lang="en-US" sz="2200" dirty="0" smtClean="0">
                <a:latin typeface="Times New Roman" pitchFamily="18" charset="0"/>
                <a:cs typeface="Times New Roman" pitchFamily="18" charset="0"/>
              </a:rPr>
              <a:t>sensors</a:t>
            </a:r>
            <a:endParaRPr lang="en-US" sz="2200" dirty="0" smtClean="0">
              <a:latin typeface="Times New Roman" pitchFamily="18" charset="0"/>
              <a:cs typeface="Times New Roman" pitchFamily="18" charset="0"/>
            </a:endParaRPr>
          </a:p>
          <a:p>
            <a:pPr>
              <a:buNone/>
            </a:pPr>
            <a:endParaRPr lang="en-US" sz="2400" dirty="0" smtClean="0"/>
          </a:p>
          <a:p>
            <a:endParaRPr lang="en-US" sz="2200" dirty="0"/>
          </a:p>
          <a:p>
            <a:pPr>
              <a:buSzPct val="50000"/>
              <a:buNone/>
            </a:pPr>
            <a:endParaRPr lang="en-US" sz="2200" dirty="0"/>
          </a:p>
          <a:p>
            <a:pPr>
              <a:buNone/>
            </a:pPr>
            <a:endParaRPr lang="en-US" dirty="0">
              <a:solidFill>
                <a:schemeClr val="tx1">
                  <a:lumMod val="95000"/>
                  <a:lumOff val="5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700" cap="none" dirty="0">
                <a:solidFill>
                  <a:srgbClr val="0E02AA"/>
                </a:solidFill>
              </a:rPr>
              <a:t>Android features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39</a:t>
            </a:fld>
            <a:endParaRPr lang="en-US"/>
          </a:p>
        </p:txBody>
      </p:sp>
      <p:sp>
        <p:nvSpPr>
          <p:cNvPr id="3" name="Content Placeholder 2"/>
          <p:cNvSpPr>
            <a:spLocks noGrp="1"/>
          </p:cNvSpPr>
          <p:nvPr>
            <p:ph sz="quarter" idx="1"/>
          </p:nvPr>
        </p:nvSpPr>
        <p:spPr>
          <a:xfrm>
            <a:off x="0" y="685800"/>
            <a:ext cx="9144000" cy="5943600"/>
          </a:xfrm>
          <a:ln>
            <a:solidFill>
              <a:schemeClr val="tx1"/>
            </a:solidFill>
          </a:ln>
        </p:spPr>
        <p:txBody>
          <a:bodyPr>
            <a:normAutofit/>
          </a:bodyPr>
          <a:lstStyle/>
          <a:p>
            <a:pPr>
              <a:spcBef>
                <a:spcPct val="0"/>
              </a:spcBef>
              <a:buNone/>
            </a:pPr>
            <a:r>
              <a:rPr lang="en-US" sz="2300" dirty="0">
                <a:solidFill>
                  <a:srgbClr val="0E02AA"/>
                </a:solidFill>
                <a:latin typeface="+mj-lt"/>
                <a:ea typeface="+mj-ea"/>
                <a:cs typeface="+mj-cs"/>
              </a:rPr>
              <a:t>Features in Android :</a:t>
            </a:r>
          </a:p>
          <a:p>
            <a:pPr>
              <a:buSzPct val="50000"/>
              <a:buFont typeface="Wingdings" pitchFamily="2" charset="2"/>
              <a:buChar char="v"/>
            </a:pP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Libraries for </a:t>
            </a:r>
            <a:r>
              <a:rPr lang="en-US" sz="2000" b="1" dirty="0" smtClean="0">
                <a:latin typeface="Times New Roman" pitchFamily="18" charset="0"/>
                <a:cs typeface="Times New Roman" pitchFamily="18" charset="0"/>
              </a:rPr>
              <a:t>using Wi-Fi, Bluetooth, and NFC </a:t>
            </a:r>
            <a:r>
              <a:rPr lang="en-US" sz="2000" b="1" dirty="0" smtClean="0">
                <a:latin typeface="Times New Roman" pitchFamily="18" charset="0"/>
                <a:cs typeface="Times New Roman" pitchFamily="18" charset="0"/>
              </a:rPr>
              <a:t>hardware</a:t>
            </a:r>
          </a:p>
          <a:p>
            <a:pPr>
              <a:buSzPct val="50000"/>
              <a:buFont typeface="Wingdings" pitchFamily="2" charset="2"/>
              <a:buChar char="v"/>
            </a:pPr>
            <a:r>
              <a:rPr lang="en-US" sz="2000" dirty="0" smtClean="0">
                <a:latin typeface="Times New Roman" pitchFamily="18" charset="0"/>
                <a:cs typeface="Times New Roman" pitchFamily="18" charset="0"/>
              </a:rPr>
              <a:t>Shared data stores and APIs for </a:t>
            </a:r>
            <a:r>
              <a:rPr lang="en-US" sz="2000" b="1" dirty="0" smtClean="0">
                <a:latin typeface="Times New Roman" pitchFamily="18" charset="0"/>
                <a:cs typeface="Times New Roman" pitchFamily="18" charset="0"/>
              </a:rPr>
              <a:t>contacts, calendar, and </a:t>
            </a:r>
            <a:r>
              <a:rPr lang="en-US" sz="2000" b="1" dirty="0" smtClean="0">
                <a:latin typeface="Times New Roman" pitchFamily="18" charset="0"/>
                <a:cs typeface="Times New Roman" pitchFamily="18" charset="0"/>
              </a:rPr>
              <a:t>multimedia</a:t>
            </a:r>
          </a:p>
          <a:p>
            <a:pPr>
              <a:buSzPct val="50000"/>
              <a:buFont typeface="Wingdings" pitchFamily="2" charset="2"/>
              <a:buChar char="v"/>
            </a:pPr>
            <a:r>
              <a:rPr lang="en-US" sz="2000" dirty="0" smtClean="0">
                <a:latin typeface="Times New Roman" pitchFamily="18" charset="0"/>
                <a:cs typeface="Times New Roman" pitchFamily="18" charset="0"/>
              </a:rPr>
              <a:t>Background services and an advanced notification system</a:t>
            </a:r>
            <a:endParaRPr lang="en-US" sz="2000" b="1" dirty="0" smtClean="0">
              <a:latin typeface="Times New Roman" pitchFamily="18" charset="0"/>
              <a:cs typeface="Times New Roman" pitchFamily="18" charset="0"/>
            </a:endParaRPr>
          </a:p>
          <a:p>
            <a:pPr>
              <a:buSzPct val="50000"/>
              <a:buFont typeface="Wingdings" pitchFamily="2" charset="2"/>
              <a:buChar char="v"/>
            </a:pP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 integrated web browser</a:t>
            </a:r>
          </a:p>
          <a:p>
            <a:pPr>
              <a:buSzPct val="50000"/>
              <a:buFont typeface="Wingdings" pitchFamily="2" charset="2"/>
              <a:buChar char="v"/>
            </a:pPr>
            <a:r>
              <a:rPr lang="en-US" sz="2000" dirty="0" smtClean="0">
                <a:latin typeface="Times New Roman" pitchFamily="18" charset="0"/>
                <a:cs typeface="Times New Roman" pitchFamily="18" charset="0"/>
              </a:rPr>
              <a:t>Video </a:t>
            </a:r>
            <a:r>
              <a:rPr lang="en-US" sz="2000" dirty="0">
                <a:latin typeface="Times New Roman" pitchFamily="18" charset="0"/>
                <a:cs typeface="Times New Roman" pitchFamily="18" charset="0"/>
              </a:rPr>
              <a:t>calling</a:t>
            </a:r>
          </a:p>
          <a:p>
            <a:pPr>
              <a:buSzPct val="50000"/>
              <a:buFont typeface="Wingdings" pitchFamily="2" charset="2"/>
              <a:buChar char="v"/>
            </a:pPr>
            <a:r>
              <a:rPr lang="en-US" sz="2000" dirty="0">
                <a:latin typeface="Times New Roman" pitchFamily="18" charset="0"/>
                <a:cs typeface="Times New Roman" pitchFamily="18" charset="0"/>
              </a:rPr>
              <a:t>Messaging</a:t>
            </a:r>
          </a:p>
          <a:p>
            <a:pPr>
              <a:buSzPct val="50000"/>
              <a:buFont typeface="Wingdings" pitchFamily="2" charset="2"/>
              <a:buChar char="v"/>
            </a:pPr>
            <a:r>
              <a:rPr lang="en-US" sz="2000" dirty="0">
                <a:latin typeface="Times New Roman" pitchFamily="18" charset="0"/>
                <a:cs typeface="Times New Roman" pitchFamily="18" charset="0"/>
              </a:rPr>
              <a:t>Voice based features  - Google </a:t>
            </a:r>
            <a:r>
              <a:rPr lang="en-US" sz="2000" b="1" dirty="0">
                <a:latin typeface="Times New Roman" pitchFamily="18" charset="0"/>
                <a:cs typeface="Times New Roman" pitchFamily="18" charset="0"/>
              </a:rPr>
              <a:t>search through voice</a:t>
            </a:r>
          </a:p>
          <a:p>
            <a:pPr>
              <a:buSzPct val="50000"/>
              <a:buFont typeface="Wingdings" pitchFamily="2" charset="2"/>
              <a:buChar char="v"/>
            </a:pPr>
            <a:r>
              <a:rPr lang="en-US" sz="2000" dirty="0">
                <a:latin typeface="Times New Roman" pitchFamily="18" charset="0"/>
                <a:cs typeface="Times New Roman" pitchFamily="18" charset="0"/>
              </a:rPr>
              <a:t>Accessibility (Text to speech tool)</a:t>
            </a:r>
          </a:p>
          <a:p>
            <a:pPr>
              <a:buSzPct val="50000"/>
              <a:buFont typeface="Wingdings" pitchFamily="2" charset="2"/>
              <a:buChar char="v"/>
            </a:pPr>
            <a:r>
              <a:rPr lang="en-US" sz="2000" dirty="0">
                <a:latin typeface="Times New Roman" pitchFamily="18" charset="0"/>
                <a:cs typeface="Times New Roman" pitchFamily="18" charset="0"/>
              </a:rPr>
              <a:t>Tethering</a:t>
            </a:r>
          </a:p>
          <a:p>
            <a:pPr>
              <a:buSzPct val="50000"/>
              <a:buFont typeface="Wingdings" pitchFamily="2" charset="2"/>
              <a:buChar char="v"/>
            </a:pPr>
            <a:r>
              <a:rPr lang="en-US" sz="2000" dirty="0">
                <a:latin typeface="Times New Roman" pitchFamily="18" charset="0"/>
                <a:cs typeface="Times New Roman" pitchFamily="18" charset="0"/>
              </a:rPr>
              <a:t>Screen Shot</a:t>
            </a:r>
          </a:p>
          <a:p>
            <a:pPr>
              <a:buSzPct val="50000"/>
              <a:buFont typeface="Wingdings" pitchFamily="2" charset="2"/>
              <a:buChar char="v"/>
            </a:pPr>
            <a:r>
              <a:rPr lang="en-US" sz="2000" dirty="0">
                <a:latin typeface="Times New Roman" pitchFamily="18" charset="0"/>
                <a:cs typeface="Times New Roman" pitchFamily="18" charset="0"/>
              </a:rPr>
              <a:t>External </a:t>
            </a:r>
            <a:r>
              <a:rPr lang="en-US" sz="2000" dirty="0" smtClean="0">
                <a:latin typeface="Times New Roman" pitchFamily="18" charset="0"/>
                <a:cs typeface="Times New Roman" pitchFamily="18" charset="0"/>
              </a:rPr>
              <a:t>Storage</a:t>
            </a:r>
          </a:p>
          <a:p>
            <a:pPr>
              <a:buSzPct val="50000"/>
              <a:buFont typeface="Wingdings" pitchFamily="2" charset="2"/>
              <a:buChar char="v"/>
            </a:pP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Mobile-optimized</a:t>
            </a:r>
            <a:r>
              <a:rPr lang="en-US" sz="2000" dirty="0" smtClean="0">
                <a:latin typeface="Times New Roman" pitchFamily="18" charset="0"/>
                <a:cs typeface="Times New Roman" pitchFamily="18" charset="0"/>
              </a:rPr>
              <a:t>, hardware-accelerated </a:t>
            </a:r>
            <a:r>
              <a:rPr lang="en-US" sz="2000" b="1" dirty="0" smtClean="0">
                <a:latin typeface="Times New Roman" pitchFamily="18" charset="0"/>
                <a:cs typeface="Times New Roman" pitchFamily="18" charset="0"/>
              </a:rPr>
              <a:t>graphics</a:t>
            </a:r>
            <a:r>
              <a:rPr lang="en-US" sz="2000" dirty="0" smtClean="0">
                <a:latin typeface="Times New Roman" pitchFamily="18" charset="0"/>
                <a:cs typeface="Times New Roman" pitchFamily="18" charset="0"/>
              </a:rPr>
              <a:t>, including a path-based</a:t>
            </a:r>
          </a:p>
          <a:p>
            <a:pPr>
              <a:buNone/>
            </a:pPr>
            <a:r>
              <a:rPr lang="en-US" sz="2000" dirty="0" smtClean="0">
                <a:latin typeface="Times New Roman" pitchFamily="18" charset="0"/>
                <a:cs typeface="Times New Roman" pitchFamily="18" charset="0"/>
              </a:rPr>
              <a:t>	2D graphics library and support for 3D graphics using OpenGL ES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Localization </a:t>
            </a:r>
            <a:r>
              <a:rPr lang="en-US" sz="2000" dirty="0" smtClean="0">
                <a:latin typeface="Times New Roman" pitchFamily="18" charset="0"/>
                <a:cs typeface="Times New Roman" pitchFamily="18" charset="0"/>
              </a:rPr>
              <a:t>through a dynamic resource framework</a:t>
            </a:r>
            <a:endParaRPr lang="en-US" sz="2000" dirty="0">
              <a:latin typeface="Times New Roman" pitchFamily="18" charset="0"/>
              <a:cs typeface="Times New Roman" pitchFamily="18" charset="0"/>
            </a:endParaRPr>
          </a:p>
          <a:p>
            <a:pPr>
              <a:buSzPct val="50000"/>
              <a:buNone/>
            </a:pPr>
            <a:endParaRPr lang="en-US" sz="2200" dirty="0"/>
          </a:p>
          <a:p>
            <a:pPr>
              <a:buNone/>
            </a:pPr>
            <a:endParaRPr lang="en-US" dirty="0">
              <a:solidFill>
                <a:schemeClr val="tx1">
                  <a:lumMod val="95000"/>
                  <a:lumOff val="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14290"/>
            <a:ext cx="7467600" cy="563562"/>
          </a:xfrm>
        </p:spPr>
        <p:txBody>
          <a:bodyPr>
            <a:noAutofit/>
          </a:bodyPr>
          <a:lstStyle/>
          <a:p>
            <a:pPr algn="ctr"/>
            <a:r>
              <a:rPr lang="en-US" sz="3200" b="1" dirty="0">
                <a:solidFill>
                  <a:srgbClr val="FF0000"/>
                </a:solidFill>
                <a:latin typeface="+mn-lt"/>
                <a:ea typeface="+mn-ea"/>
                <a:cs typeface="+mn-cs"/>
              </a:rPr>
              <a:t>Mobile </a:t>
            </a:r>
            <a:r>
              <a:rPr lang="en-US" sz="3200" b="1" dirty="0" smtClean="0">
                <a:solidFill>
                  <a:srgbClr val="FF0000"/>
                </a:solidFill>
                <a:latin typeface="+mn-lt"/>
                <a:ea typeface="+mn-ea"/>
                <a:cs typeface="+mn-cs"/>
              </a:rPr>
              <a:t>Application </a:t>
            </a:r>
            <a:r>
              <a:rPr lang="en-US" sz="3200" b="1" dirty="0">
                <a:solidFill>
                  <a:srgbClr val="FF0000"/>
                </a:solidFill>
                <a:latin typeface="+mn-lt"/>
                <a:ea typeface="+mn-ea"/>
                <a:cs typeface="+mn-cs"/>
              </a:rPr>
              <a:t>Development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a:t>
            </a:fld>
            <a:endParaRPr lang="en-US"/>
          </a:p>
        </p:txBody>
      </p:sp>
      <p:sp>
        <p:nvSpPr>
          <p:cNvPr id="3" name="Content Placeholder 2"/>
          <p:cNvSpPr>
            <a:spLocks noGrp="1"/>
          </p:cNvSpPr>
          <p:nvPr>
            <p:ph sz="quarter" idx="1"/>
          </p:nvPr>
        </p:nvSpPr>
        <p:spPr>
          <a:xfrm>
            <a:off x="214282" y="714356"/>
            <a:ext cx="8643998" cy="6143644"/>
          </a:xfrm>
        </p:spPr>
        <p:txBody>
          <a:bodyPr>
            <a:normAutofit/>
          </a:bodyPr>
          <a:lstStyle/>
          <a:p>
            <a:pPr algn="ctr">
              <a:buNone/>
            </a:pPr>
            <a:r>
              <a:rPr lang="en-US" b="1" dirty="0" smtClean="0">
                <a:latin typeface="Times New Roman" pitchFamily="18" charset="0"/>
                <a:cs typeface="Times New Roman" pitchFamily="18" charset="0"/>
              </a:rPr>
              <a:t>UNIT-III</a:t>
            </a:r>
          </a:p>
          <a:p>
            <a:r>
              <a:rPr lang="en-US" sz="2200" b="1" dirty="0" smtClean="0">
                <a:latin typeface="Times New Roman" pitchFamily="18" charset="0"/>
                <a:cs typeface="Times New Roman" pitchFamily="18" charset="0"/>
              </a:rPr>
              <a:t>Intents and Broadcast Receivers:-</a:t>
            </a:r>
            <a:r>
              <a:rPr lang="en-US" sz="2200" dirty="0" smtClean="0">
                <a:latin typeface="Times New Roman" pitchFamily="18" charset="0"/>
                <a:cs typeface="Times New Roman" pitchFamily="18" charset="0"/>
              </a:rPr>
              <a:t>Introducing Intents, Creating Intent Filters and Broadcast Receivers.</a:t>
            </a:r>
          </a:p>
          <a:p>
            <a:r>
              <a:rPr lang="en-US" sz="2200" b="1" dirty="0" smtClean="0">
                <a:latin typeface="Times New Roman" pitchFamily="18" charset="0"/>
                <a:cs typeface="Times New Roman" pitchFamily="18" charset="0"/>
              </a:rPr>
              <a:t>Saving State and User Preferences:-</a:t>
            </a:r>
            <a:r>
              <a:rPr lang="en-US" sz="2200" dirty="0" smtClean="0">
                <a:latin typeface="Times New Roman" pitchFamily="18" charset="0"/>
                <a:cs typeface="Times New Roman" pitchFamily="18" charset="0"/>
              </a:rPr>
              <a:t>Creating and Saving Shared Preferences, Retrieving Shared Preferences Persisting the Application Instance State.</a:t>
            </a:r>
          </a:p>
          <a:p>
            <a:r>
              <a:rPr lang="en-US" sz="2200" b="1" dirty="0" smtClean="0">
                <a:latin typeface="Times New Roman" pitchFamily="18" charset="0"/>
                <a:cs typeface="Times New Roman" pitchFamily="18" charset="0"/>
              </a:rPr>
              <a:t>Creating and Using Databases:- </a:t>
            </a:r>
            <a:r>
              <a:rPr lang="en-US" sz="2200" dirty="0" smtClean="0">
                <a:latin typeface="Times New Roman" pitchFamily="18" charset="0"/>
                <a:cs typeface="Times New Roman" pitchFamily="18" charset="0"/>
              </a:rPr>
              <a:t>Working with </a:t>
            </a:r>
            <a:r>
              <a:rPr lang="en-US" sz="2200" dirty="0" err="1" smtClean="0">
                <a:latin typeface="Times New Roman" pitchFamily="18" charset="0"/>
                <a:cs typeface="Times New Roman" pitchFamily="18" charset="0"/>
              </a:rPr>
              <a:t>SQLite</a:t>
            </a:r>
            <a:r>
              <a:rPr lang="en-US" sz="2200" dirty="0" smtClean="0">
                <a:latin typeface="Times New Roman" pitchFamily="18" charset="0"/>
                <a:cs typeface="Times New Roman" pitchFamily="18" charset="0"/>
              </a:rPr>
              <a:t> Databases.</a:t>
            </a:r>
          </a:p>
          <a:p>
            <a:pPr algn="just"/>
            <a:endParaRPr lang="en-US" sz="2000"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UNIT-IV</a:t>
            </a:r>
          </a:p>
          <a:p>
            <a:r>
              <a:rPr lang="en-US" sz="2200" b="1" dirty="0" smtClean="0">
                <a:latin typeface="Times New Roman" pitchFamily="18" charset="0"/>
                <a:cs typeface="Times New Roman" pitchFamily="18" charset="0"/>
              </a:rPr>
              <a:t>Content Providers:- </a:t>
            </a:r>
            <a:r>
              <a:rPr lang="en-US" sz="2200" dirty="0" smtClean="0">
                <a:latin typeface="Times New Roman" pitchFamily="18" charset="0"/>
                <a:cs typeface="Times New Roman" pitchFamily="18" charset="0"/>
              </a:rPr>
              <a:t>Creating Content Providers, Accessing Content Providers, using Native Android Content Providers.</a:t>
            </a:r>
          </a:p>
          <a:p>
            <a:r>
              <a:rPr lang="en-US" sz="2200" b="1" dirty="0" smtClean="0">
                <a:latin typeface="Times New Roman" pitchFamily="18" charset="0"/>
                <a:cs typeface="Times New Roman" pitchFamily="18" charset="0"/>
              </a:rPr>
              <a:t>Working in the Background:- </a:t>
            </a:r>
            <a:r>
              <a:rPr lang="en-US" sz="2200" dirty="0" smtClean="0">
                <a:latin typeface="Times New Roman" pitchFamily="18" charset="0"/>
                <a:cs typeface="Times New Roman" pitchFamily="18" charset="0"/>
              </a:rPr>
              <a:t>Creating and Controlling Services, Binding Services to Activities.</a:t>
            </a:r>
          </a:p>
          <a:p>
            <a:r>
              <a:rPr lang="en-US" sz="2200" b="1" dirty="0" smtClean="0">
                <a:latin typeface="Times New Roman" pitchFamily="18" charset="0"/>
                <a:cs typeface="Times New Roman" pitchFamily="18" charset="0"/>
              </a:rPr>
              <a:t>Expanding the User Experience:- </a:t>
            </a:r>
            <a:r>
              <a:rPr lang="en-US" sz="2200" dirty="0" smtClean="0">
                <a:latin typeface="Times New Roman" pitchFamily="18" charset="0"/>
                <a:cs typeface="Times New Roman" pitchFamily="18" charset="0"/>
              </a:rPr>
              <a:t>Introducing the Action Bar ,Creating and Using Menus and Action Bar Action Items.</a:t>
            </a:r>
            <a:endParaRPr lang="en-US" sz="22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467600" cy="503238"/>
          </a:xfrm>
        </p:spPr>
        <p:txBody>
          <a:bodyPr>
            <a:normAutofit fontScale="90000"/>
          </a:bodyPr>
          <a:lstStyle/>
          <a:p>
            <a:pPr algn="ctr"/>
            <a:r>
              <a:rPr lang="en-US" sz="2700" dirty="0" smtClean="0">
                <a:solidFill>
                  <a:srgbClr val="0E02AA"/>
                </a:solidFill>
              </a:rPr>
              <a:t>Android SDK components</a:t>
            </a:r>
            <a:endParaRPr lang="en-US" sz="2700" cap="none" dirty="0">
              <a:solidFill>
                <a:srgbClr val="0E02AA"/>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40</a:t>
            </a:fld>
            <a:endParaRPr lang="en-US"/>
          </a:p>
        </p:txBody>
      </p:sp>
      <p:sp>
        <p:nvSpPr>
          <p:cNvPr id="3" name="Content Placeholder 2"/>
          <p:cNvSpPr>
            <a:spLocks noGrp="1"/>
          </p:cNvSpPr>
          <p:nvPr>
            <p:ph sz="quarter" idx="1"/>
          </p:nvPr>
        </p:nvSpPr>
        <p:spPr>
          <a:xfrm>
            <a:off x="381000" y="838200"/>
            <a:ext cx="8305800" cy="5635752"/>
          </a:xfrm>
        </p:spPr>
        <p:txBody>
          <a:bodyPr>
            <a:normAutofit fontScale="92500"/>
          </a:bodyPr>
          <a:lstStyle/>
          <a:p>
            <a:pPr>
              <a:lnSpc>
                <a:spcPct val="80000"/>
              </a:lnSpc>
              <a:buClr>
                <a:srgbClr val="0E02AA"/>
              </a:buClr>
              <a:buFont typeface="Arial" pitchFamily="34" charset="0"/>
              <a:buChar char="•"/>
            </a:pPr>
            <a:r>
              <a:rPr lang="en-US" sz="2200" dirty="0" smtClean="0">
                <a:latin typeface="Times New Roman" pitchFamily="18" charset="0"/>
                <a:cs typeface="Times New Roman" pitchFamily="18" charset="0"/>
              </a:rPr>
              <a:t> </a:t>
            </a:r>
            <a:r>
              <a:rPr lang="en-US" sz="2400" b="1" dirty="0" smtClean="0"/>
              <a:t>The Android API </a:t>
            </a:r>
            <a:r>
              <a:rPr lang="en-US" sz="2400" b="1" dirty="0" smtClean="0"/>
              <a:t>Libraries</a:t>
            </a:r>
          </a:p>
          <a:p>
            <a:r>
              <a:rPr lang="en-US" sz="2400" dirty="0" smtClean="0"/>
              <a:t>The core of the SDK is the Android </a:t>
            </a:r>
            <a:r>
              <a:rPr lang="en-US" sz="2400" dirty="0" smtClean="0"/>
              <a:t>API libraries </a:t>
            </a:r>
            <a:r>
              <a:rPr lang="en-US" sz="2400" dirty="0" smtClean="0"/>
              <a:t>that provide developer access to the Android stack. These are </a:t>
            </a:r>
            <a:r>
              <a:rPr lang="en-US" sz="2400" dirty="0" smtClean="0"/>
              <a:t>the same </a:t>
            </a:r>
            <a:r>
              <a:rPr lang="en-US" sz="2400" dirty="0" smtClean="0"/>
              <a:t>libraries that Google uses to create native Android applications.</a:t>
            </a:r>
            <a:endParaRPr lang="en-US" sz="2400" b="1" dirty="0" smtClean="0"/>
          </a:p>
          <a:p>
            <a:pPr>
              <a:lnSpc>
                <a:spcPct val="80000"/>
              </a:lnSpc>
              <a:buClr>
                <a:srgbClr val="0E02AA"/>
              </a:buClr>
              <a:buFont typeface="Arial" pitchFamily="34" charset="0"/>
              <a:buChar char="•"/>
            </a:pPr>
            <a:r>
              <a:rPr lang="en-US" sz="2400" b="1" dirty="0" smtClean="0"/>
              <a:t> Development </a:t>
            </a:r>
            <a:r>
              <a:rPr lang="en-US" sz="2400" b="1" dirty="0" smtClean="0"/>
              <a:t>tools</a:t>
            </a:r>
          </a:p>
          <a:p>
            <a:r>
              <a:rPr lang="en-US" sz="2400" dirty="0" smtClean="0"/>
              <a:t>The SDK includes the Android Studio IDE and</a:t>
            </a:r>
          </a:p>
          <a:p>
            <a:pPr marL="273050" indent="-4763">
              <a:buNone/>
            </a:pPr>
            <a:r>
              <a:rPr lang="en-US" sz="2400" dirty="0" smtClean="0"/>
              <a:t>several other development tools that let you compile and debug your</a:t>
            </a:r>
          </a:p>
          <a:p>
            <a:pPr marL="273050" indent="-4763">
              <a:buNone/>
            </a:pPr>
            <a:r>
              <a:rPr lang="en-US" sz="2400" dirty="0" smtClean="0"/>
              <a:t>applications to turn Android source code into executable applications.</a:t>
            </a:r>
            <a:endParaRPr lang="en-US" sz="2400" b="1" dirty="0" smtClean="0"/>
          </a:p>
          <a:p>
            <a:pPr>
              <a:lnSpc>
                <a:spcPct val="80000"/>
              </a:lnSpc>
              <a:buClr>
                <a:srgbClr val="0E02AA"/>
              </a:buClr>
              <a:buFont typeface="Arial" pitchFamily="34" charset="0"/>
              <a:buChar char="•"/>
            </a:pPr>
            <a:r>
              <a:rPr lang="en-US" sz="2400" b="1" dirty="0" smtClean="0"/>
              <a:t>The Android Virtual Device Manager and </a:t>
            </a:r>
            <a:r>
              <a:rPr lang="en-US" sz="2400" b="1" dirty="0" smtClean="0"/>
              <a:t>Emulator</a:t>
            </a:r>
          </a:p>
          <a:p>
            <a:r>
              <a:rPr lang="en-US" sz="2400" dirty="0" smtClean="0"/>
              <a:t>The Android Emulator </a:t>
            </a:r>
            <a:r>
              <a:rPr lang="en-US" sz="2400" dirty="0" smtClean="0"/>
              <a:t>is a fully interactive mobile device emulator featuring </a:t>
            </a:r>
            <a:r>
              <a:rPr lang="en-US" sz="2400" dirty="0" smtClean="0"/>
              <a:t>several alternative </a:t>
            </a:r>
            <a:r>
              <a:rPr lang="en-US" sz="2400" dirty="0" smtClean="0"/>
              <a:t>skins. The </a:t>
            </a:r>
            <a:r>
              <a:rPr lang="en-US" sz="2400" b="1" dirty="0" smtClean="0"/>
              <a:t>Emulator</a:t>
            </a:r>
            <a:r>
              <a:rPr lang="en-US" sz="2400" dirty="0" smtClean="0"/>
              <a:t> runs within an Android Virtual </a:t>
            </a:r>
            <a:r>
              <a:rPr lang="en-US" sz="2400" dirty="0" smtClean="0"/>
              <a:t>Device </a:t>
            </a:r>
            <a:r>
              <a:rPr lang="en-US" sz="2400" dirty="0" smtClean="0"/>
              <a:t>(AVD) that simulates a device hardware configuration. </a:t>
            </a:r>
            <a:r>
              <a:rPr lang="en-US" sz="2400" dirty="0" smtClean="0"/>
              <a:t> </a:t>
            </a:r>
            <a:endParaRPr lang="en-US" sz="2400" b="1" dirty="0" smtClean="0"/>
          </a:p>
          <a:p>
            <a:pPr>
              <a:lnSpc>
                <a:spcPct val="80000"/>
              </a:lnSpc>
              <a:buClr>
                <a:srgbClr val="0E02AA"/>
              </a:buClr>
              <a:buFont typeface="Arial" pitchFamily="34" charset="0"/>
              <a:buChar char="•"/>
            </a:pPr>
            <a:r>
              <a:rPr lang="en-US" sz="2400" b="1" dirty="0" smtClean="0"/>
              <a:t>Full </a:t>
            </a:r>
            <a:r>
              <a:rPr lang="en-US" sz="2400" b="1" dirty="0" smtClean="0"/>
              <a:t>documentation</a:t>
            </a:r>
          </a:p>
          <a:p>
            <a:r>
              <a:rPr lang="en-US" sz="2000" dirty="0" smtClean="0"/>
              <a:t>The SDK includes extensive code-level </a:t>
            </a:r>
            <a:r>
              <a:rPr lang="en-US" sz="2000" dirty="0" smtClean="0"/>
              <a:t>reference information </a:t>
            </a:r>
            <a:r>
              <a:rPr lang="en-US" sz="2000" dirty="0" smtClean="0"/>
              <a:t>detailing exactly what’s included in each package and class </a:t>
            </a:r>
            <a:r>
              <a:rPr lang="en-US" sz="2000" dirty="0" smtClean="0"/>
              <a:t>and how </a:t>
            </a:r>
            <a:r>
              <a:rPr lang="en-US" sz="2000" dirty="0" smtClean="0"/>
              <a:t>to use them</a:t>
            </a:r>
            <a:r>
              <a:rPr lang="en-US" sz="2000" dirty="0" smtClean="0"/>
              <a:t>.</a:t>
            </a:r>
            <a:r>
              <a:rPr lang="en-US" sz="2400" b="1" dirty="0" smtClean="0"/>
              <a:t> </a:t>
            </a:r>
          </a:p>
          <a:p>
            <a:pPr>
              <a:lnSpc>
                <a:spcPct val="80000"/>
              </a:lnSpc>
              <a:buClr>
                <a:srgbClr val="0E02AA"/>
              </a:buClr>
              <a:buFont typeface="Arial" pitchFamily="34" charset="0"/>
              <a:buChar char="•"/>
            </a:pPr>
            <a:endParaRPr lang="en-US" sz="2200" dirty="0">
              <a:latin typeface="Times New Roman" pitchFamily="18" charset="0"/>
              <a:cs typeface="Times New Roman" pitchFamily="18" charset="0"/>
            </a:endParaRP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467600" cy="503238"/>
          </a:xfrm>
        </p:spPr>
        <p:txBody>
          <a:bodyPr>
            <a:normAutofit fontScale="90000"/>
          </a:bodyPr>
          <a:lstStyle/>
          <a:p>
            <a:pPr algn="ctr"/>
            <a:r>
              <a:rPr lang="en-US" sz="2700" dirty="0" smtClean="0">
                <a:solidFill>
                  <a:srgbClr val="0E02AA"/>
                </a:solidFill>
              </a:rPr>
              <a:t>Android SDK components</a:t>
            </a:r>
            <a:endParaRPr lang="en-US" sz="2700" cap="none" dirty="0">
              <a:solidFill>
                <a:srgbClr val="0E02AA"/>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41</a:t>
            </a:fld>
            <a:endParaRPr lang="en-US"/>
          </a:p>
        </p:txBody>
      </p:sp>
      <p:sp>
        <p:nvSpPr>
          <p:cNvPr id="3" name="Content Placeholder 2"/>
          <p:cNvSpPr>
            <a:spLocks noGrp="1"/>
          </p:cNvSpPr>
          <p:nvPr>
            <p:ph sz="quarter" idx="1"/>
          </p:nvPr>
        </p:nvSpPr>
        <p:spPr>
          <a:xfrm>
            <a:off x="381000" y="838200"/>
            <a:ext cx="8305800" cy="5635752"/>
          </a:xfrm>
        </p:spPr>
        <p:txBody>
          <a:bodyPr>
            <a:normAutofit/>
          </a:bodyPr>
          <a:lstStyle/>
          <a:p>
            <a:r>
              <a:rPr lang="en-US" sz="2400" b="1" dirty="0" smtClean="0"/>
              <a:t>Sample code—</a:t>
            </a:r>
            <a:r>
              <a:rPr lang="en-US" sz="2400" dirty="0" smtClean="0"/>
              <a:t>The Android SDK includes a selection of </a:t>
            </a:r>
            <a:r>
              <a:rPr lang="en-US" sz="2400" dirty="0" smtClean="0"/>
              <a:t>sample applications </a:t>
            </a:r>
            <a:r>
              <a:rPr lang="en-US" sz="2400" dirty="0" smtClean="0"/>
              <a:t>that demonstrate some of the possibilities available </a:t>
            </a:r>
            <a:r>
              <a:rPr lang="en-US" sz="2400" dirty="0" smtClean="0"/>
              <a:t>with Android</a:t>
            </a:r>
            <a:r>
              <a:rPr lang="en-US" sz="2400" dirty="0" smtClean="0"/>
              <a:t>, as well as simple programs that highlight how to use </a:t>
            </a:r>
            <a:r>
              <a:rPr lang="en-US" sz="2400" dirty="0" smtClean="0"/>
              <a:t>individual API </a:t>
            </a:r>
            <a:r>
              <a:rPr lang="en-US" sz="2400" dirty="0" smtClean="0"/>
              <a:t>features.</a:t>
            </a:r>
            <a:r>
              <a:rPr lang="en-US" sz="2200" dirty="0" smtClean="0">
                <a:latin typeface="Times New Roman" pitchFamily="18" charset="0"/>
                <a:cs typeface="Times New Roman" pitchFamily="18" charset="0"/>
              </a:rPr>
              <a:t> </a:t>
            </a:r>
            <a:endParaRPr lang="en-US" sz="2400" dirty="0" smtClean="0"/>
          </a:p>
          <a:p>
            <a:r>
              <a:rPr lang="en-US" sz="2400" b="1" dirty="0" smtClean="0"/>
              <a:t>Online support—Android has vibrant developer communities on </a:t>
            </a:r>
            <a:r>
              <a:rPr lang="en-US" sz="2400" b="1" dirty="0" smtClean="0"/>
              <a:t>most </a:t>
            </a:r>
            <a:r>
              <a:rPr lang="en-US" sz="2400" dirty="0" smtClean="0"/>
              <a:t>online </a:t>
            </a:r>
            <a:r>
              <a:rPr lang="en-US" sz="2400" dirty="0" smtClean="0"/>
              <a:t>social networks, Slack, and many developer forums. Stack </a:t>
            </a:r>
            <a:r>
              <a:rPr lang="en-US" sz="2400" dirty="0" smtClean="0"/>
              <a:t>Overflow  </a:t>
            </a:r>
            <a:r>
              <a:rPr lang="en-US" sz="2400" dirty="0" smtClean="0">
                <a:hlinkClick r:id="rId2"/>
              </a:rPr>
              <a:t>www.stackoverflow.com</a:t>
            </a:r>
            <a:r>
              <a:rPr lang="en-US" sz="2400" dirty="0" smtClean="0"/>
              <a:t> /questions/tagged/android</a:t>
            </a:r>
            <a:r>
              <a:rPr lang="en-US" sz="2400" dirty="0" smtClean="0"/>
              <a:t>) is a </a:t>
            </a:r>
            <a:r>
              <a:rPr lang="en-US" sz="2400" dirty="0" smtClean="0"/>
              <a:t>hugely popular </a:t>
            </a:r>
            <a:r>
              <a:rPr lang="en-US" sz="2400" dirty="0" smtClean="0"/>
              <a:t>destination for Android questions and a great place to find </a:t>
            </a:r>
            <a:r>
              <a:rPr lang="en-US" sz="2400" dirty="0" smtClean="0"/>
              <a:t>answers to </a:t>
            </a:r>
            <a:r>
              <a:rPr lang="en-US" sz="2400" dirty="0" smtClean="0"/>
              <a:t>beginner questions</a:t>
            </a:r>
            <a:endParaRPr lang="en-US" sz="2200" dirty="0">
              <a:latin typeface="Times New Roman" pitchFamily="18" charset="0"/>
              <a:cs typeface="Times New Roman" pitchFamily="18" charset="0"/>
            </a:endParaRP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467600" cy="503238"/>
          </a:xfrm>
        </p:spPr>
        <p:txBody>
          <a:bodyPr>
            <a:normAutofit fontScale="90000"/>
          </a:bodyPr>
          <a:lstStyle/>
          <a:p>
            <a:pPr algn="ctr"/>
            <a:r>
              <a:rPr lang="en-US" sz="2700" cap="none" dirty="0">
                <a:solidFill>
                  <a:srgbClr val="0E02AA"/>
                </a:solidFill>
              </a:rPr>
              <a:t>Popular development environments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42</a:t>
            </a:fld>
            <a:endParaRPr lang="en-US"/>
          </a:p>
        </p:txBody>
      </p:sp>
      <p:sp>
        <p:nvSpPr>
          <p:cNvPr id="3" name="Content Placeholder 2"/>
          <p:cNvSpPr>
            <a:spLocks noGrp="1"/>
          </p:cNvSpPr>
          <p:nvPr>
            <p:ph sz="quarter" idx="1"/>
          </p:nvPr>
        </p:nvSpPr>
        <p:spPr>
          <a:xfrm>
            <a:off x="381000" y="838200"/>
            <a:ext cx="8305800" cy="5635752"/>
          </a:xfrm>
        </p:spPr>
        <p:txBody>
          <a:bodyPr/>
          <a:lstStyle/>
          <a:p>
            <a:pPr>
              <a:lnSpc>
                <a:spcPct val="80000"/>
              </a:lnSpc>
              <a:buClr>
                <a:srgbClr val="0E02AA"/>
              </a:buClr>
              <a:buFont typeface="Arial" pitchFamily="34" charset="0"/>
              <a:buChar char="•"/>
            </a:pPr>
            <a:r>
              <a:rPr lang="en-US" sz="2200" dirty="0">
                <a:latin typeface="Times New Roman" pitchFamily="18" charset="0"/>
                <a:cs typeface="Times New Roman" pitchFamily="18" charset="0"/>
              </a:rPr>
              <a:t>Java ME </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Windows Mobile (.NET Compact Framework (C++, C#, VB.NET</a:t>
            </a:r>
            <a:r>
              <a:rPr lang="en-US" sz="220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Windows Phone 7 (Silverlight and XNA)</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Qualcomm</a:t>
            </a:r>
            <a:r>
              <a:rPr lang="en-US" altLang="en-US" sz="2200" dirty="0">
                <a:latin typeface="Times New Roman" pitchFamily="18" charset="0"/>
                <a:cs typeface="Times New Roman" pitchFamily="18" charset="0"/>
              </a:rPr>
              <a:t>’</a:t>
            </a:r>
            <a:r>
              <a:rPr lang="en-US" sz="2200" dirty="0">
                <a:latin typeface="Times New Roman" pitchFamily="18" charset="0"/>
                <a:cs typeface="Times New Roman" pitchFamily="18" charset="0"/>
              </a:rPr>
              <a:t>s BREW (C or C++)</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Symbian (C++)</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BlackBerry (Java)</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Android (Java)</a:t>
            </a:r>
          </a:p>
          <a:p>
            <a:pPr>
              <a:lnSpc>
                <a:spcPct val="80000"/>
              </a:lnSpc>
              <a:buClr>
                <a:srgbClr val="0E02AA"/>
              </a:buClr>
              <a:buFont typeface="Arial" pitchFamily="34" charset="0"/>
              <a:buChar char="•"/>
            </a:pPr>
            <a:r>
              <a:rPr lang="en-US" sz="2200" dirty="0">
                <a:latin typeface="Times New Roman" pitchFamily="18" charset="0"/>
                <a:cs typeface="Times New Roman" pitchFamily="18" charset="0"/>
              </a:rPr>
              <a:t>iPhone (Objective-C)</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304800" y="0"/>
            <a:ext cx="8229600" cy="579438"/>
          </a:xfrm>
          <a:ln/>
        </p:spPr>
        <p:txBody>
          <a:bodyPr>
            <a:no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FF0000"/>
                </a:solidFill>
                <a:latin typeface="Times New Roman" pitchFamily="18" charset="0"/>
                <a:cs typeface="Times New Roman" pitchFamily="18" charset="0"/>
              </a:rPr>
              <a:t>Android Architecture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43</a:t>
            </a:fld>
            <a:endParaRPr lang="en-US"/>
          </a:p>
        </p:txBody>
      </p:sp>
      <p:pic>
        <p:nvPicPr>
          <p:cNvPr id="9218" name="Picture 2"/>
          <p:cNvPicPr>
            <a:picLocks noChangeAspect="1" noChangeArrowheads="1"/>
          </p:cNvPicPr>
          <p:nvPr/>
        </p:nvPicPr>
        <p:blipFill>
          <a:blip r:embed="rId3"/>
          <a:srcRect/>
          <a:stretch>
            <a:fillRect/>
          </a:stretch>
        </p:blipFill>
        <p:spPr bwMode="auto">
          <a:xfrm>
            <a:off x="492770" y="838199"/>
            <a:ext cx="8117830" cy="5774635"/>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772400" cy="411162"/>
          </a:xfrm>
        </p:spPr>
        <p:txBody>
          <a:bodyPr>
            <a:normAutofit fontScale="90000"/>
          </a:bodyPr>
          <a:lstStyle/>
          <a:p>
            <a:pPr algn="ctr"/>
            <a:r>
              <a:rPr lang="en-US" dirty="0"/>
              <a:t>          </a:t>
            </a:r>
            <a:r>
              <a:rPr lang="en-US" sz="2700" b="1" dirty="0">
                <a:solidFill>
                  <a:srgbClr val="FF0000"/>
                </a:solidFill>
                <a:latin typeface="Times New Roman" pitchFamily="18" charset="0"/>
                <a:cs typeface="Times New Roman" pitchFamily="18" charset="0"/>
              </a:rPr>
              <a:t>Android Software Stack</a:t>
            </a:r>
          </a:p>
        </p:txBody>
      </p:sp>
      <p:sp>
        <p:nvSpPr>
          <p:cNvPr id="3" name="Slide Number Placeholder 2"/>
          <p:cNvSpPr>
            <a:spLocks noGrp="1"/>
          </p:cNvSpPr>
          <p:nvPr>
            <p:ph type="sldNum" sz="quarter" idx="12"/>
          </p:nvPr>
        </p:nvSpPr>
        <p:spPr/>
        <p:txBody>
          <a:bodyPr/>
          <a:lstStyle/>
          <a:p>
            <a:fld id="{0896AEB2-E4BA-4B09-8EE0-24E347BD55C0}" type="slidenum">
              <a:rPr lang="en-US" smtClean="0"/>
              <a:pPr/>
              <a:t>44</a:t>
            </a:fld>
            <a:endParaRPr lang="en-US"/>
          </a:p>
        </p:txBody>
      </p:sp>
      <p:sp>
        <p:nvSpPr>
          <p:cNvPr id="4" name="Content Placeholder 3"/>
          <p:cNvSpPr>
            <a:spLocks noGrp="1"/>
          </p:cNvSpPr>
          <p:nvPr>
            <p:ph sz="quarter" idx="1"/>
          </p:nvPr>
        </p:nvSpPr>
        <p:spPr>
          <a:xfrm>
            <a:off x="457200" y="762000"/>
            <a:ext cx="8458200" cy="5257800"/>
          </a:xfrm>
        </p:spPr>
        <p:txBody>
          <a:bodyPr/>
          <a:lstStyle/>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990600" y="694734"/>
            <a:ext cx="7467600" cy="6087066"/>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467600" cy="487362"/>
          </a:xfrm>
        </p:spPr>
        <p:txBody>
          <a:bodyPr>
            <a:noAutofit/>
          </a:bodyPr>
          <a:lstStyle/>
          <a:p>
            <a:pPr algn="ctr"/>
            <a:r>
              <a:rPr lang="en-US" sz="3200" b="1" dirty="0">
                <a:solidFill>
                  <a:srgbClr val="FF0000"/>
                </a:solidFill>
                <a:latin typeface="Times New Roman" pitchFamily="18" charset="0"/>
                <a:cs typeface="Times New Roman" pitchFamily="18" charset="0"/>
              </a:rPr>
              <a:t>Android architecture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45</a:t>
            </a:fld>
            <a:endParaRPr lang="en-US"/>
          </a:p>
        </p:txBody>
      </p:sp>
      <p:sp>
        <p:nvSpPr>
          <p:cNvPr id="3" name="Content Placeholder 2"/>
          <p:cNvSpPr>
            <a:spLocks noGrp="1"/>
          </p:cNvSpPr>
          <p:nvPr>
            <p:ph sz="quarter" idx="1"/>
          </p:nvPr>
        </p:nvSpPr>
        <p:spPr>
          <a:xfrm>
            <a:off x="304800" y="533400"/>
            <a:ext cx="8458200" cy="5940552"/>
          </a:xfrm>
        </p:spPr>
        <p:txBody>
          <a:bodyPr/>
          <a:lstStyle/>
          <a:p>
            <a:pPr>
              <a:buNone/>
            </a:pPr>
            <a:r>
              <a:rPr lang="en-US" dirty="0">
                <a:solidFill>
                  <a:srgbClr val="0E02AA"/>
                </a:solidFill>
              </a:rPr>
              <a:t>Linux kernel functionalities:</a:t>
            </a:r>
          </a:p>
          <a:p>
            <a:pPr>
              <a:buFont typeface="Wingdings" pitchFamily="2" charset="2"/>
              <a:buChar char="ü"/>
            </a:pPr>
            <a:r>
              <a:rPr lang="en-US" dirty="0"/>
              <a:t>Hardware abstraction</a:t>
            </a:r>
          </a:p>
          <a:p>
            <a:pPr>
              <a:buFont typeface="Wingdings" pitchFamily="2" charset="2"/>
              <a:buChar char="ü"/>
            </a:pPr>
            <a:r>
              <a:rPr lang="en-US" dirty="0"/>
              <a:t> Process management</a:t>
            </a:r>
          </a:p>
          <a:p>
            <a:pPr>
              <a:buFont typeface="Wingdings" pitchFamily="2" charset="2"/>
              <a:buChar char="ü"/>
            </a:pPr>
            <a:r>
              <a:rPr lang="en-US" dirty="0"/>
              <a:t> Memory management</a:t>
            </a:r>
          </a:p>
          <a:p>
            <a:pPr>
              <a:buFont typeface="Wingdings" pitchFamily="2" charset="2"/>
              <a:buChar char="ü"/>
            </a:pPr>
            <a:r>
              <a:rPr lang="en-US" dirty="0"/>
              <a:t> Power management</a:t>
            </a:r>
          </a:p>
          <a:p>
            <a:pPr>
              <a:buFont typeface="Wingdings" pitchFamily="2" charset="2"/>
              <a:buChar char="ü"/>
            </a:pPr>
            <a:r>
              <a:rPr lang="en-US" dirty="0"/>
              <a:t> Device drivers</a:t>
            </a:r>
          </a:p>
          <a:p>
            <a:pPr>
              <a:buFont typeface="Wingdings" pitchFamily="2" charset="2"/>
              <a:buChar char="ü"/>
            </a:pPr>
            <a:r>
              <a:rPr lang="en-US" dirty="0"/>
              <a:t> Support for Shared Libraries</a:t>
            </a:r>
          </a:p>
          <a:p>
            <a:pPr>
              <a:buFont typeface="Wingdings" pitchFamily="2" charset="2"/>
              <a:buChar char="ü"/>
            </a:pPr>
            <a:r>
              <a:rPr lang="en-US" dirty="0"/>
              <a:t> Network stack</a:t>
            </a:r>
          </a:p>
          <a:p>
            <a:pPr>
              <a:buNone/>
            </a:pPr>
            <a:r>
              <a:rPr lang="en-US" dirty="0"/>
              <a:t>	 </a:t>
            </a:r>
          </a:p>
          <a:p>
            <a:pPr>
              <a:buFont typeface="Arial" pitchFamily="34" charset="0"/>
              <a:buChar cha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Android architecture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46</a:t>
            </a:fld>
            <a:endParaRPr lang="en-US"/>
          </a:p>
        </p:txBody>
      </p:sp>
      <p:sp>
        <p:nvSpPr>
          <p:cNvPr id="3" name="Content Placeholder 2"/>
          <p:cNvSpPr>
            <a:spLocks noGrp="1"/>
          </p:cNvSpPr>
          <p:nvPr>
            <p:ph sz="quarter" idx="1"/>
          </p:nvPr>
        </p:nvSpPr>
        <p:spPr>
          <a:xfrm>
            <a:off x="304800" y="533400"/>
            <a:ext cx="8458200" cy="5940552"/>
          </a:xfrm>
        </p:spPr>
        <p:txBody>
          <a:bodyPr>
            <a:normAutofit fontScale="92500" lnSpcReduction="10000"/>
          </a:bodyPr>
          <a:lstStyle/>
          <a:p>
            <a:pPr>
              <a:buFont typeface="Arial" pitchFamily="34" charset="0"/>
              <a:buChar char="•"/>
            </a:pPr>
            <a:r>
              <a:rPr lang="en-US" dirty="0"/>
              <a:t>Linux Kernel</a:t>
            </a:r>
          </a:p>
          <a:p>
            <a:pPr>
              <a:buFont typeface="Arial" pitchFamily="34" charset="0"/>
              <a:buChar char="•"/>
            </a:pPr>
            <a:r>
              <a:rPr lang="en-US" dirty="0"/>
              <a:t> Libraries, Android Runtime</a:t>
            </a:r>
          </a:p>
          <a:p>
            <a:pPr>
              <a:buFont typeface="Arial" pitchFamily="34" charset="0"/>
              <a:buChar char="•"/>
            </a:pPr>
            <a:r>
              <a:rPr lang="en-US" dirty="0"/>
              <a:t>Application Framework</a:t>
            </a:r>
          </a:p>
          <a:p>
            <a:pPr>
              <a:buFont typeface="Arial" pitchFamily="34" charset="0"/>
              <a:buChar char="•"/>
            </a:pPr>
            <a:r>
              <a:rPr lang="en-US" dirty="0"/>
              <a:t>Applications</a:t>
            </a:r>
          </a:p>
          <a:p>
            <a:pPr algn="just">
              <a:buNone/>
            </a:pPr>
            <a:r>
              <a:rPr lang="en-US" dirty="0">
                <a:solidFill>
                  <a:srgbClr val="0E02AA"/>
                </a:solidFill>
              </a:rPr>
              <a:t>Linux Kernel: </a:t>
            </a:r>
            <a:r>
              <a:rPr lang="en-US" dirty="0"/>
              <a:t>This is the Lowest layer which contains low level device drivers for the various hardware components of Android device.</a:t>
            </a:r>
          </a:p>
          <a:p>
            <a:pPr>
              <a:buNone/>
            </a:pPr>
            <a:r>
              <a:rPr lang="en-US" dirty="0">
                <a:solidFill>
                  <a:srgbClr val="0E02AA"/>
                </a:solidFill>
              </a:rPr>
              <a:t>Libraries:</a:t>
            </a:r>
            <a:r>
              <a:rPr lang="en-US" dirty="0"/>
              <a:t> Contains all the code that provides main features of the Android OS.</a:t>
            </a:r>
          </a:p>
          <a:p>
            <a:pPr>
              <a:buNone/>
            </a:pPr>
            <a:r>
              <a:rPr lang="en-US" dirty="0">
                <a:solidFill>
                  <a:srgbClr val="0E02AA"/>
                </a:solidFill>
              </a:rPr>
              <a:t>Surface Manager  </a:t>
            </a:r>
            <a:r>
              <a:rPr lang="en-US" dirty="0"/>
              <a:t>- manages access to display subsystem and composes 2D and 3D graphics layers from multiple applications.</a:t>
            </a:r>
          </a:p>
          <a:p>
            <a:pPr>
              <a:buNone/>
            </a:pPr>
            <a:r>
              <a:rPr lang="en-US" dirty="0">
                <a:solidFill>
                  <a:srgbClr val="0E02AA"/>
                </a:solidFill>
              </a:rPr>
              <a:t>Media Framework </a:t>
            </a:r>
            <a:r>
              <a:rPr lang="en-US" dirty="0"/>
              <a:t>- Supports playbacks and recording of various audio, video and picture formats. (provides media codecs ).</a:t>
            </a:r>
          </a:p>
          <a:p>
            <a:pPr>
              <a:buNone/>
            </a:pPr>
            <a:r>
              <a:rPr lang="en-US" dirty="0" err="1">
                <a:solidFill>
                  <a:srgbClr val="0E02AA"/>
                </a:solidFill>
              </a:rPr>
              <a:t>SQLite</a:t>
            </a:r>
            <a:r>
              <a:rPr lang="en-US" dirty="0">
                <a:solidFill>
                  <a:srgbClr val="7030A0"/>
                </a:solidFill>
              </a:rPr>
              <a:t> </a:t>
            </a:r>
            <a:r>
              <a:rPr lang="en-US" dirty="0"/>
              <a:t>-  a powerful and lightweight relational database engine for persistent data storage.</a:t>
            </a:r>
          </a:p>
          <a:p>
            <a:pPr>
              <a:buNone/>
            </a:pPr>
            <a:r>
              <a:rPr lang="en-US" dirty="0"/>
              <a:t>			</a:t>
            </a:r>
          </a:p>
          <a:p>
            <a:pPr>
              <a:buNone/>
            </a:pPr>
            <a:endParaRPr lang="en-US" dirty="0"/>
          </a:p>
          <a:p>
            <a:pPr>
              <a:buFont typeface="Arial" pitchFamily="34" charset="0"/>
              <a:buChar char="•"/>
            </a:pPr>
            <a:endParaRPr lang="en-US" dirty="0"/>
          </a:p>
          <a:p>
            <a:pPr>
              <a:buFont typeface="Arial" pitchFamily="34" charset="0"/>
              <a:buChar cha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Android architecture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47</a:t>
            </a:fld>
            <a:endParaRPr lang="en-US"/>
          </a:p>
        </p:txBody>
      </p:sp>
      <p:sp>
        <p:nvSpPr>
          <p:cNvPr id="3" name="Content Placeholder 2"/>
          <p:cNvSpPr>
            <a:spLocks noGrp="1"/>
          </p:cNvSpPr>
          <p:nvPr>
            <p:ph sz="quarter" idx="1"/>
          </p:nvPr>
        </p:nvSpPr>
        <p:spPr>
          <a:xfrm>
            <a:off x="304800" y="533400"/>
            <a:ext cx="8458200" cy="5940552"/>
          </a:xfrm>
        </p:spPr>
        <p:txBody>
          <a:bodyPr/>
          <a:lstStyle/>
          <a:p>
            <a:pPr>
              <a:buNone/>
            </a:pPr>
            <a:r>
              <a:rPr lang="en-US" b="1" dirty="0">
                <a:solidFill>
                  <a:srgbClr val="0E02AA"/>
                </a:solidFill>
              </a:rPr>
              <a:t>Libraries (c/</a:t>
            </a:r>
            <a:r>
              <a:rPr lang="en-US" b="1" dirty="0" err="1">
                <a:solidFill>
                  <a:srgbClr val="0E02AA"/>
                </a:solidFill>
              </a:rPr>
              <a:t>c++</a:t>
            </a:r>
            <a:r>
              <a:rPr lang="en-US" b="1" dirty="0">
                <a:solidFill>
                  <a:srgbClr val="0E02AA"/>
                </a:solidFill>
              </a:rPr>
              <a:t>) : </a:t>
            </a:r>
            <a:r>
              <a:rPr lang="en-US" dirty="0"/>
              <a:t>These contain all the code that provides main features of an Android OS.</a:t>
            </a:r>
          </a:p>
          <a:p>
            <a:pPr>
              <a:buNone/>
            </a:pPr>
            <a:r>
              <a:rPr lang="en-US" dirty="0"/>
              <a:t>	</a:t>
            </a:r>
            <a:r>
              <a:rPr lang="en-US" dirty="0">
                <a:solidFill>
                  <a:srgbClr val="0E02AA"/>
                </a:solidFill>
              </a:rPr>
              <a:t>SSL : - </a:t>
            </a:r>
            <a:r>
              <a:rPr lang="en-US" dirty="0"/>
              <a:t>A cryptographic protocol for providing secure communication over the internet. ( ex: internet banking)</a:t>
            </a:r>
            <a:endParaRPr lang="en-US" dirty="0">
              <a:solidFill>
                <a:srgbClr val="7030A0"/>
              </a:solidFill>
            </a:endParaRPr>
          </a:p>
          <a:p>
            <a:pPr>
              <a:buNone/>
            </a:pPr>
            <a:r>
              <a:rPr lang="en-US" dirty="0"/>
              <a:t>	</a:t>
            </a:r>
            <a:r>
              <a:rPr lang="en-US" dirty="0">
                <a:solidFill>
                  <a:srgbClr val="0E02AA"/>
                </a:solidFill>
              </a:rPr>
              <a:t>WebKit :</a:t>
            </a:r>
            <a:r>
              <a:rPr lang="en-US" dirty="0">
                <a:solidFill>
                  <a:srgbClr val="7030A0"/>
                </a:solidFill>
              </a:rPr>
              <a:t> </a:t>
            </a:r>
            <a:r>
              <a:rPr lang="en-US" dirty="0"/>
              <a:t>Browser engine for displaying html content.</a:t>
            </a:r>
            <a:endParaRPr lang="en-US" dirty="0">
              <a:solidFill>
                <a:srgbClr val="7030A0"/>
              </a:solidFill>
            </a:endParaRPr>
          </a:p>
          <a:p>
            <a:pPr>
              <a:buNone/>
            </a:pPr>
            <a:r>
              <a:rPr lang="en-US" dirty="0">
                <a:solidFill>
                  <a:srgbClr val="7030A0"/>
                </a:solidFill>
              </a:rPr>
              <a:t>	libc : </a:t>
            </a:r>
            <a:r>
              <a:rPr lang="en-US" dirty="0"/>
              <a:t>System C libraries</a:t>
            </a:r>
            <a:endParaRPr lang="en-US" dirty="0">
              <a:solidFill>
                <a:srgbClr val="7030A0"/>
              </a:solidFill>
            </a:endParaRPr>
          </a:p>
          <a:p>
            <a:pPr>
              <a:buNone/>
            </a:pPr>
            <a:r>
              <a:rPr lang="en-US" dirty="0">
                <a:solidFill>
                  <a:srgbClr val="7030A0"/>
                </a:solidFill>
              </a:rPr>
              <a:t>	SGL (Scalable Graphics Library): </a:t>
            </a:r>
            <a:r>
              <a:rPr lang="en-US" dirty="0"/>
              <a:t>2D graphics library  (in android.graphics.drawable package) for handling 2D rendering.</a:t>
            </a:r>
            <a:endParaRPr lang="en-US" dirty="0">
              <a:solidFill>
                <a:srgbClr val="7030A0"/>
              </a:solidFill>
            </a:endParaRPr>
          </a:p>
          <a:p>
            <a:pPr>
              <a:buNone/>
            </a:pPr>
            <a:r>
              <a:rPr lang="en-US" dirty="0">
                <a:solidFill>
                  <a:srgbClr val="7030A0"/>
                </a:solidFill>
              </a:rPr>
              <a:t>	OpenGL/ES : </a:t>
            </a:r>
            <a:r>
              <a:rPr lang="en-US" dirty="0"/>
              <a:t>3D library (in android.opengl package)</a:t>
            </a:r>
          </a:p>
          <a:p>
            <a:pPr>
              <a:buNone/>
            </a:pPr>
            <a:r>
              <a:rPr lang="en-US" dirty="0">
                <a:solidFill>
                  <a:srgbClr val="7030A0"/>
                </a:solidFill>
              </a:rPr>
              <a:t>	freetype : </a:t>
            </a:r>
            <a:r>
              <a:rPr lang="en-US" dirty="0"/>
              <a:t>font rendering</a:t>
            </a:r>
            <a:endParaRPr lang="en-US" dirty="0">
              <a:solidFill>
                <a:srgbClr val="7030A0"/>
              </a:solidFill>
            </a:endParaRPr>
          </a:p>
          <a:p>
            <a:pPr>
              <a:buNone/>
            </a:pPr>
            <a:r>
              <a:rPr lang="en-US" dirty="0"/>
              <a:t>  </a:t>
            </a:r>
          </a:p>
          <a:p>
            <a:pPr>
              <a:buFont typeface="Arial" pitchFamily="34" charset="0"/>
              <a:buChar cha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Android architecture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48</a:t>
            </a:fld>
            <a:endParaRPr lang="en-US"/>
          </a:p>
        </p:txBody>
      </p:sp>
      <p:sp>
        <p:nvSpPr>
          <p:cNvPr id="3" name="Content Placeholder 2"/>
          <p:cNvSpPr>
            <a:spLocks noGrp="1"/>
          </p:cNvSpPr>
          <p:nvPr>
            <p:ph sz="quarter" idx="1"/>
          </p:nvPr>
        </p:nvSpPr>
        <p:spPr>
          <a:xfrm>
            <a:off x="304800" y="533400"/>
            <a:ext cx="8458200" cy="5940552"/>
          </a:xfrm>
        </p:spPr>
        <p:txBody>
          <a:bodyPr>
            <a:normAutofit fontScale="77500" lnSpcReduction="20000"/>
          </a:bodyPr>
          <a:lstStyle/>
          <a:p>
            <a:pPr>
              <a:buFont typeface="Arial" pitchFamily="34" charset="0"/>
              <a:buChar char="•"/>
            </a:pPr>
            <a:r>
              <a:rPr lang="en-US" b="1" dirty="0">
                <a:solidFill>
                  <a:srgbClr val="0E02AA"/>
                </a:solidFill>
              </a:rPr>
              <a:t>Dalvik Virtual Machine :</a:t>
            </a:r>
          </a:p>
          <a:p>
            <a:pPr>
              <a:buFont typeface="Wingdings" pitchFamily="2" charset="2"/>
              <a:buChar char="ü"/>
            </a:pPr>
            <a:r>
              <a:rPr lang="en-US" dirty="0"/>
              <a:t>It is a Register based Virtual Machine. </a:t>
            </a:r>
          </a:p>
          <a:p>
            <a:pPr>
              <a:buFont typeface="Wingdings" pitchFamily="2" charset="2"/>
              <a:buChar char="ü"/>
            </a:pPr>
            <a:r>
              <a:rPr lang="en-US" dirty="0"/>
              <a:t>It is optimized for low memory requirements. </a:t>
            </a:r>
          </a:p>
          <a:p>
            <a:pPr>
              <a:buFont typeface="Wingdings" pitchFamily="2" charset="2"/>
              <a:buChar char="ü"/>
            </a:pPr>
            <a:r>
              <a:rPr lang="en-US" dirty="0"/>
              <a:t>It has been designed to allow multiple VM instances to run at once. </a:t>
            </a:r>
          </a:p>
          <a:p>
            <a:pPr>
              <a:buFont typeface="Wingdings" pitchFamily="2" charset="2"/>
              <a:buChar char="ü"/>
            </a:pPr>
            <a:r>
              <a:rPr lang="en-US" dirty="0"/>
              <a:t>Is a Custom VM designed for mobiles.</a:t>
            </a:r>
          </a:p>
          <a:p>
            <a:pPr>
              <a:buFont typeface="Wingdings" pitchFamily="2" charset="2"/>
              <a:buChar char="§"/>
            </a:pPr>
            <a:r>
              <a:rPr lang="en-US" dirty="0"/>
              <a:t>Performs process mgt., memory mgt., threading and security.</a:t>
            </a:r>
          </a:p>
          <a:p>
            <a:pPr>
              <a:buFont typeface="Wingdings" pitchFamily="2" charset="2"/>
              <a:buChar char="§"/>
            </a:pPr>
            <a:r>
              <a:rPr lang="en-US" dirty="0" err="1"/>
              <a:t>Dalvik</a:t>
            </a:r>
            <a:r>
              <a:rPr lang="en-US" dirty="0"/>
              <a:t> VM executes </a:t>
            </a:r>
            <a:r>
              <a:rPr lang="en-US" dirty="0" err="1"/>
              <a:t>Dalvik</a:t>
            </a:r>
            <a:r>
              <a:rPr lang="en-US" dirty="0"/>
              <a:t> executables (.</a:t>
            </a:r>
            <a:r>
              <a:rPr lang="en-US" dirty="0" err="1"/>
              <a:t>dex</a:t>
            </a:r>
            <a:r>
              <a:rPr lang="en-US" dirty="0"/>
              <a:t> extension)</a:t>
            </a:r>
          </a:p>
          <a:p>
            <a:pPr>
              <a:buNone/>
            </a:pPr>
            <a:endParaRPr lang="en-US" b="1" dirty="0">
              <a:solidFill>
                <a:srgbClr val="0E02AA"/>
              </a:solidFill>
            </a:endParaRPr>
          </a:p>
          <a:p>
            <a:pPr>
              <a:buNone/>
            </a:pPr>
            <a:r>
              <a:rPr lang="en-US" b="1" dirty="0">
                <a:solidFill>
                  <a:srgbClr val="0E02AA"/>
                </a:solidFill>
              </a:rPr>
              <a:t>Core Libraries:  </a:t>
            </a:r>
            <a:r>
              <a:rPr lang="en-US" dirty="0"/>
              <a:t>Core libraries are provided that enable developers to write Android apps using the Java language.</a:t>
            </a:r>
          </a:p>
          <a:p>
            <a:pPr>
              <a:buNone/>
            </a:pPr>
            <a:endParaRPr lang="en-US" b="1" dirty="0"/>
          </a:p>
          <a:p>
            <a:pPr>
              <a:buNone/>
            </a:pPr>
            <a:r>
              <a:rPr lang="en-US" b="1" dirty="0">
                <a:solidFill>
                  <a:srgbClr val="0E02AA"/>
                </a:solidFill>
              </a:rPr>
              <a:t>Application Framework Layer  :</a:t>
            </a:r>
          </a:p>
          <a:p>
            <a:pPr>
              <a:buFont typeface="Wingdings" pitchFamily="2" charset="2"/>
              <a:buChar char="§"/>
            </a:pPr>
            <a:r>
              <a:rPr lang="en-US" dirty="0"/>
              <a:t>Our applications directly interact with these blocks of the Android architecture. </a:t>
            </a:r>
          </a:p>
          <a:p>
            <a:pPr>
              <a:buFont typeface="Wingdings" pitchFamily="2" charset="2"/>
              <a:buChar char="§"/>
            </a:pPr>
            <a:r>
              <a:rPr lang="en-US" dirty="0"/>
              <a:t> Provides classes used to create android applications.</a:t>
            </a:r>
          </a:p>
          <a:p>
            <a:pPr>
              <a:buFont typeface="Wingdings" pitchFamily="2" charset="2"/>
              <a:buChar char="§"/>
            </a:pPr>
            <a:r>
              <a:rPr lang="en-US" dirty="0"/>
              <a:t>These programs manage the basic functions of phone like resource management, voice call management etc. </a:t>
            </a:r>
          </a:p>
          <a:p>
            <a:pPr>
              <a:buNone/>
            </a:pPr>
            <a:endParaRPr lang="en-US" dirty="0"/>
          </a:p>
          <a:p>
            <a:pPr>
              <a:buNone/>
            </a:pPr>
            <a:r>
              <a:rPr lang="en-US" dirty="0"/>
              <a:t> </a:t>
            </a:r>
          </a:p>
          <a:p>
            <a:pPr>
              <a:buFont typeface="Arial" pitchFamily="34" charset="0"/>
              <a:buChar cha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49</a:t>
            </a:fld>
            <a:endParaRPr lang="en-US"/>
          </a:p>
        </p:txBody>
      </p:sp>
      <p:sp>
        <p:nvSpPr>
          <p:cNvPr id="3" name="Content Placeholder 2"/>
          <p:cNvSpPr>
            <a:spLocks noGrp="1"/>
          </p:cNvSpPr>
          <p:nvPr>
            <p:ph sz="quarter" idx="1"/>
          </p:nvPr>
        </p:nvSpPr>
        <p:spPr>
          <a:xfrm>
            <a:off x="228600" y="762000"/>
            <a:ext cx="8534400" cy="5638800"/>
          </a:xfrm>
        </p:spPr>
        <p:txBody>
          <a:bodyPr>
            <a:normAutofit/>
          </a:bodyPr>
          <a:lstStyle/>
          <a:p>
            <a:pPr>
              <a:buFont typeface="Arial" pitchFamily="34" charset="0"/>
              <a:buChar char="•"/>
            </a:pPr>
            <a:r>
              <a:rPr lang="en-US" sz="2000" dirty="0">
                <a:solidFill>
                  <a:srgbClr val="1C0777"/>
                </a:solidFill>
                <a:latin typeface="Times New Roman" pitchFamily="18" charset="0"/>
                <a:cs typeface="Times New Roman" pitchFamily="18" charset="0"/>
              </a:rPr>
              <a:t>c/</a:t>
            </a:r>
            <a:r>
              <a:rPr lang="en-US" sz="2000" dirty="0" err="1">
                <a:solidFill>
                  <a:srgbClr val="1C0777"/>
                </a:solidFill>
                <a:latin typeface="Times New Roman" pitchFamily="18" charset="0"/>
                <a:cs typeface="Times New Roman" pitchFamily="18" charset="0"/>
              </a:rPr>
              <a:t>c++</a:t>
            </a:r>
            <a:r>
              <a:rPr lang="en-US" sz="2000" dirty="0">
                <a:solidFill>
                  <a:srgbClr val="1C0777"/>
                </a:solidFill>
                <a:latin typeface="Times New Roman" pitchFamily="18" charset="0"/>
                <a:cs typeface="Times New Roman" pitchFamily="18" charset="0"/>
              </a:rPr>
              <a:t> libraries:</a:t>
            </a:r>
          </a:p>
          <a:p>
            <a:pPr lvl="1">
              <a:buFont typeface="Arial" pitchFamily="34" charset="0"/>
              <a:buChar char="•"/>
            </a:pPr>
            <a:r>
              <a:rPr lang="en-US" sz="1800" dirty="0" err="1">
                <a:latin typeface="Times New Roman" pitchFamily="18" charset="0"/>
                <a:cs typeface="Times New Roman" pitchFamily="18" charset="0"/>
              </a:rPr>
              <a:t>openGL</a:t>
            </a:r>
            <a:endParaRPr lang="en-US" sz="1800" dirty="0">
              <a:latin typeface="Times New Roman" pitchFamily="18" charset="0"/>
              <a:cs typeface="Times New Roman" pitchFamily="18" charset="0"/>
            </a:endParaRPr>
          </a:p>
          <a:p>
            <a:pPr lvl="1">
              <a:buFont typeface="Arial" pitchFamily="34" charset="0"/>
              <a:buChar char="•"/>
            </a:pPr>
            <a:r>
              <a:rPr lang="en-US" sz="1800" dirty="0" err="1">
                <a:latin typeface="Times New Roman" pitchFamily="18" charset="0"/>
                <a:cs typeface="Times New Roman" pitchFamily="18" charset="0"/>
              </a:rPr>
              <a:t>FreeType</a:t>
            </a:r>
            <a:endParaRPr lang="en-US" sz="1800" dirty="0">
              <a:latin typeface="Times New Roman" pitchFamily="18" charset="0"/>
              <a:cs typeface="Times New Roman" pitchFamily="18" charset="0"/>
            </a:endParaRPr>
          </a:p>
          <a:p>
            <a:pPr lvl="1">
              <a:buFont typeface="Arial" pitchFamily="34" charset="0"/>
              <a:buChar char="•"/>
            </a:pPr>
            <a:r>
              <a:rPr lang="en-US" sz="1800" dirty="0">
                <a:latin typeface="Times New Roman" pitchFamily="18" charset="0"/>
                <a:cs typeface="Times New Roman" pitchFamily="18" charset="0"/>
              </a:rPr>
              <a:t>SGL</a:t>
            </a:r>
          </a:p>
          <a:p>
            <a:pPr lvl="1">
              <a:buFont typeface="Arial" pitchFamily="34" charset="0"/>
              <a:buChar char="•"/>
            </a:pPr>
            <a:r>
              <a:rPr lang="en-US" sz="1800" dirty="0" err="1">
                <a:latin typeface="Times New Roman" pitchFamily="18" charset="0"/>
                <a:cs typeface="Times New Roman" pitchFamily="18" charset="0"/>
              </a:rPr>
              <a:t>libc</a:t>
            </a:r>
            <a:endParaRPr lang="en-US" sz="1800" dirty="0">
              <a:latin typeface="Times New Roman" pitchFamily="18" charset="0"/>
              <a:cs typeface="Times New Roman" pitchFamily="18" charset="0"/>
            </a:endParaRPr>
          </a:p>
          <a:p>
            <a:pPr lvl="1">
              <a:buFont typeface="Arial" pitchFamily="34" charset="0"/>
              <a:buChar char="•"/>
            </a:pPr>
            <a:r>
              <a:rPr lang="en-US" sz="1800" dirty="0" err="1">
                <a:latin typeface="Times New Roman" pitchFamily="18" charset="0"/>
                <a:cs typeface="Times New Roman" pitchFamily="18" charset="0"/>
              </a:rPr>
              <a:t>SQLite</a:t>
            </a:r>
            <a:endParaRPr lang="en-US" sz="1800" dirty="0">
              <a:latin typeface="Times New Roman" pitchFamily="18" charset="0"/>
              <a:cs typeface="Times New Roman" pitchFamily="18" charset="0"/>
            </a:endParaRPr>
          </a:p>
          <a:p>
            <a:pPr lvl="1">
              <a:buFont typeface="Arial" pitchFamily="34" charset="0"/>
              <a:buChar char="•"/>
            </a:pPr>
            <a:r>
              <a:rPr lang="en-US" sz="1800" dirty="0">
                <a:latin typeface="Times New Roman" pitchFamily="18" charset="0"/>
                <a:cs typeface="Times New Roman" pitchFamily="18" charset="0"/>
              </a:rPr>
              <a:t>SSL</a:t>
            </a:r>
          </a:p>
          <a:p>
            <a:pPr>
              <a:buNone/>
            </a:pPr>
            <a:r>
              <a:rPr lang="en-US" sz="2000" dirty="0">
                <a:solidFill>
                  <a:srgbClr val="1C0777"/>
                </a:solidFill>
                <a:latin typeface="Times New Roman" pitchFamily="18" charset="0"/>
                <a:cs typeface="Times New Roman" pitchFamily="18" charset="0"/>
              </a:rPr>
              <a:t>Advanced Android libraries:</a:t>
            </a:r>
          </a:p>
          <a:p>
            <a:pPr marL="273050" indent="73025">
              <a:buFont typeface="Wingdings" pitchFamily="2" charset="2"/>
              <a:buChar char="§"/>
            </a:pPr>
            <a:r>
              <a:rPr lang="en-US" sz="2000" dirty="0">
                <a:solidFill>
                  <a:srgbClr val="1C0777"/>
                </a:solidFill>
                <a:latin typeface="Times New Roman" pitchFamily="18" charset="0"/>
                <a:cs typeface="Times New Roman" pitchFamily="18" charset="0"/>
              </a:rPr>
              <a:t> </a:t>
            </a:r>
            <a:r>
              <a:rPr lang="en-US" sz="2000" dirty="0" err="1">
                <a:latin typeface="Times New Roman" pitchFamily="18" charset="0"/>
                <a:cs typeface="Times New Roman" pitchFamily="18" charset="0"/>
              </a:rPr>
              <a:t>android.location</a:t>
            </a:r>
            <a:endParaRPr lang="en-US" sz="2000" dirty="0">
              <a:latin typeface="Times New Roman" pitchFamily="18" charset="0"/>
              <a:cs typeface="Times New Roman" pitchFamily="18" charset="0"/>
            </a:endParaRPr>
          </a:p>
          <a:p>
            <a:pPr marL="273050" indent="73025">
              <a:buFont typeface="Wingdings" pitchFamily="2" charset="2"/>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android.media</a:t>
            </a:r>
            <a:endParaRPr lang="en-US" sz="2000" dirty="0">
              <a:latin typeface="Times New Roman" pitchFamily="18" charset="0"/>
              <a:cs typeface="Times New Roman" pitchFamily="18" charset="0"/>
            </a:endParaRPr>
          </a:p>
          <a:p>
            <a:pPr marL="273050" indent="73025">
              <a:buFont typeface="Wingdings" pitchFamily="2" charset="2"/>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android.opengl</a:t>
            </a:r>
            <a:endParaRPr lang="en-US" sz="2000" dirty="0">
              <a:latin typeface="Times New Roman" pitchFamily="18" charset="0"/>
              <a:cs typeface="Times New Roman" pitchFamily="18" charset="0"/>
            </a:endParaRPr>
          </a:p>
          <a:p>
            <a:pPr marL="273050" indent="73025">
              <a:buFont typeface="Wingdings" pitchFamily="2" charset="2"/>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android.hardware</a:t>
            </a:r>
            <a:endParaRPr lang="en-US" sz="2000" dirty="0">
              <a:latin typeface="Times New Roman" pitchFamily="18" charset="0"/>
              <a:cs typeface="Times New Roman" pitchFamily="18" charset="0"/>
            </a:endParaRPr>
          </a:p>
          <a:p>
            <a:pPr marL="273050" indent="73025">
              <a:buFont typeface="Wingdings" pitchFamily="2" charset="2"/>
              <a:buChar char="§"/>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android.bluetooth</a:t>
            </a:r>
            <a:endParaRPr lang="en-US" sz="2000" dirty="0">
              <a:latin typeface="Times New Roman" pitchFamily="18" charset="0"/>
              <a:cs typeface="Times New Roman" pitchFamily="18" charset="0"/>
            </a:endParaRPr>
          </a:p>
          <a:p>
            <a:pPr marL="273050" indent="73025">
              <a:buFont typeface="Wingdings" pitchFamily="2" charset="2"/>
              <a:buChar char="§"/>
            </a:pPr>
            <a:r>
              <a:rPr lang="en-US" sz="2000" dirty="0">
                <a:solidFill>
                  <a:srgbClr val="1C0777"/>
                </a:solidFill>
                <a:latin typeface="Times New Roman" pitchFamily="18" charset="0"/>
                <a:cs typeface="Times New Roman" pitchFamily="18" charset="0"/>
              </a:rPr>
              <a:t> </a:t>
            </a:r>
            <a:r>
              <a:rPr lang="en-US" sz="2000" dirty="0" err="1">
                <a:latin typeface="Times New Roman" pitchFamily="18" charset="0"/>
                <a:cs typeface="Times New Roman" pitchFamily="18" charset="0"/>
              </a:rPr>
              <a:t>android.net.wifi</a:t>
            </a:r>
            <a:endParaRPr lang="en-US" sz="2000" dirty="0">
              <a:latin typeface="Times New Roman" pitchFamily="18" charset="0"/>
              <a:cs typeface="Times New Roman" pitchFamily="18" charset="0"/>
            </a:endParaRPr>
          </a:p>
          <a:p>
            <a:pPr marL="273050" indent="73025">
              <a:buNone/>
            </a:pPr>
            <a:endParaRPr lang="en-US" sz="2000" dirty="0">
              <a:solidFill>
                <a:srgbClr val="1C0777"/>
              </a:solidFill>
              <a:latin typeface="Times New Roman" pitchFamily="18" charset="0"/>
              <a:cs typeface="Times New Roman" pitchFamily="18" charset="0"/>
            </a:endParaRPr>
          </a:p>
          <a:p>
            <a:pPr marL="273050" indent="73025">
              <a:buFont typeface="Wingdings" pitchFamily="2" charset="2"/>
              <a:buChar char="§"/>
            </a:pPr>
            <a:endParaRPr lang="en-US" sz="2000" dirty="0">
              <a:solidFill>
                <a:srgbClr val="1C0777"/>
              </a:solidFill>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sz="2600" b="1" dirty="0">
                <a:solidFill>
                  <a:srgbClr val="FF0000"/>
                </a:solidFill>
                <a:latin typeface="+mn-lt"/>
                <a:ea typeface="+mn-ea"/>
                <a:cs typeface="+mn-cs"/>
              </a:rPr>
              <a:t>Mobile application Development</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a:t>
            </a:fld>
            <a:endParaRPr lang="en-US"/>
          </a:p>
        </p:txBody>
      </p:sp>
      <p:sp>
        <p:nvSpPr>
          <p:cNvPr id="3" name="Content Placeholder 2"/>
          <p:cNvSpPr>
            <a:spLocks noGrp="1"/>
          </p:cNvSpPr>
          <p:nvPr>
            <p:ph sz="quarter" idx="1"/>
          </p:nvPr>
        </p:nvSpPr>
        <p:spPr>
          <a:xfrm>
            <a:off x="457200" y="914400"/>
            <a:ext cx="7467600" cy="5559552"/>
          </a:xfrm>
        </p:spPr>
        <p:txBody>
          <a:bodyPr/>
          <a:lstStyle/>
          <a:p>
            <a:pPr>
              <a:buClr>
                <a:srgbClr val="0E02AA"/>
              </a:buClr>
              <a:buFont typeface="Wingdings" pitchFamily="2" charset="2"/>
              <a:buChar char="ü"/>
            </a:pPr>
            <a:r>
              <a:rPr lang="en-US" dirty="0"/>
              <a:t>Programming languages for appl. development</a:t>
            </a:r>
          </a:p>
          <a:p>
            <a:pPr>
              <a:buClr>
                <a:srgbClr val="0E02AA"/>
              </a:buClr>
              <a:buFont typeface="Wingdings" pitchFamily="2" charset="2"/>
              <a:buChar char="ü"/>
            </a:pPr>
            <a:r>
              <a:rPr lang="en-US" dirty="0"/>
              <a:t> Procedural languages and Object Oriented </a:t>
            </a:r>
          </a:p>
          <a:p>
            <a:pPr>
              <a:buClr>
                <a:srgbClr val="0E02AA"/>
              </a:buClr>
              <a:buFont typeface="Wingdings" pitchFamily="2" charset="2"/>
              <a:buChar char="ü"/>
            </a:pPr>
            <a:r>
              <a:rPr lang="en-US" dirty="0"/>
              <a:t>Java </a:t>
            </a:r>
          </a:p>
          <a:p>
            <a:pPr>
              <a:buClr>
                <a:srgbClr val="0E02AA"/>
              </a:buClr>
              <a:buFont typeface="Wingdings" pitchFamily="2" charset="2"/>
              <a:buChar char="ü"/>
            </a:pPr>
            <a:r>
              <a:rPr lang="en-US" dirty="0"/>
              <a:t> Android</a:t>
            </a:r>
          </a:p>
          <a:p>
            <a:pPr>
              <a:buClr>
                <a:srgbClr val="0E02AA"/>
              </a:buClr>
              <a:buFont typeface="Wingdings" pitchFamily="2" charset="2"/>
              <a:buChar char="ü"/>
            </a:pPr>
            <a:r>
              <a:rPr lang="en-US" dirty="0"/>
              <a:t>Platform Vendors</a:t>
            </a:r>
          </a:p>
          <a:p>
            <a:pPr>
              <a:buClr>
                <a:srgbClr val="0E02AA"/>
              </a:buClr>
              <a:buFont typeface="Wingdings" pitchFamily="2" charset="2"/>
              <a:buChar char="ü"/>
            </a:pPr>
            <a:r>
              <a:rPr lang="en-US" dirty="0"/>
              <a:t> Mobile Platforms</a:t>
            </a:r>
          </a:p>
          <a:p>
            <a:pPr>
              <a:buClr>
                <a:srgbClr val="0E02AA"/>
              </a:buClr>
              <a:buFont typeface="Wingdings" pitchFamily="2" charset="2"/>
              <a:buChar char="ü"/>
            </a:pPr>
            <a:r>
              <a:rPr lang="en-US" dirty="0"/>
              <a:t> Mobile Applications </a:t>
            </a:r>
            <a:r>
              <a:rPr lang="en-US" dirty="0" err="1"/>
              <a:t>vs</a:t>
            </a:r>
            <a:r>
              <a:rPr lang="en-US" dirty="0"/>
              <a:t> Desktop Applications</a:t>
            </a:r>
          </a:p>
          <a:p>
            <a:pPr>
              <a:buClr>
                <a:srgbClr val="0E02AA"/>
              </a:buClr>
              <a:buFont typeface="Wingdings" pitchFamily="2" charset="2"/>
              <a:buChar char="ü"/>
            </a:pPr>
            <a:r>
              <a:rPr lang="en-US" dirty="0"/>
              <a:t> Mobile device capabilities</a:t>
            </a:r>
          </a:p>
          <a:p>
            <a:pPr>
              <a:buClr>
                <a:srgbClr val="0E02AA"/>
              </a:buClr>
              <a:buFont typeface="Wingdings" pitchFamily="2" charset="2"/>
              <a:buChar char="ü"/>
            </a:pPr>
            <a:r>
              <a:rPr lang="en-US" dirty="0"/>
              <a:t> Mobile Application restrictions</a:t>
            </a:r>
          </a:p>
          <a:p>
            <a:pPr>
              <a:buClr>
                <a:srgbClr val="0E02AA"/>
              </a:buClr>
              <a:buFont typeface="Wingdings" pitchFamily="2" charset="2"/>
              <a:buChar char="ü"/>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467600" cy="487362"/>
          </a:xfrm>
        </p:spPr>
        <p:txBody>
          <a:bodyPr>
            <a:noAutofit/>
          </a:bodyPr>
          <a:lstStyle/>
          <a:p>
            <a:pPr algn="ctr"/>
            <a:r>
              <a:rPr lang="en-US" sz="2800" b="1" dirty="0">
                <a:solidFill>
                  <a:srgbClr val="FF0000"/>
                </a:solidFill>
                <a:latin typeface="Times New Roman" pitchFamily="18" charset="0"/>
                <a:cs typeface="Times New Roman" pitchFamily="18" charset="0"/>
              </a:rPr>
              <a:t>Android architecture </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50</a:t>
            </a:fld>
            <a:endParaRPr lang="en-US"/>
          </a:p>
        </p:txBody>
      </p:sp>
      <p:sp>
        <p:nvSpPr>
          <p:cNvPr id="3" name="Content Placeholder 2"/>
          <p:cNvSpPr>
            <a:spLocks noGrp="1"/>
          </p:cNvSpPr>
          <p:nvPr>
            <p:ph sz="quarter" idx="1"/>
          </p:nvPr>
        </p:nvSpPr>
        <p:spPr>
          <a:xfrm>
            <a:off x="228600" y="533400"/>
            <a:ext cx="8534400" cy="5940552"/>
          </a:xfrm>
        </p:spPr>
        <p:txBody>
          <a:bodyPr>
            <a:normAutofit fontScale="85000" lnSpcReduction="20000"/>
          </a:bodyPr>
          <a:lstStyle/>
          <a:p>
            <a:pPr>
              <a:buNone/>
            </a:pPr>
            <a:r>
              <a:rPr lang="en-US" b="1" dirty="0">
                <a:solidFill>
                  <a:srgbClr val="0E02AA"/>
                </a:solidFill>
              </a:rPr>
              <a:t>Application Framework:</a:t>
            </a:r>
          </a:p>
          <a:p>
            <a:pPr>
              <a:buNone/>
            </a:pPr>
            <a:r>
              <a:rPr lang="en-US" b="1" dirty="0"/>
              <a:t>	Activity Manager</a:t>
            </a:r>
            <a:r>
              <a:rPr lang="en-US" dirty="0"/>
              <a:t>: Manages the activity life cycle of applications. To understand the Activity component in Android </a:t>
            </a:r>
          </a:p>
          <a:p>
            <a:pPr>
              <a:buNone/>
            </a:pPr>
            <a:r>
              <a:rPr lang="en-US" b="1" dirty="0"/>
              <a:t>	Content Providers: </a:t>
            </a:r>
            <a:r>
              <a:rPr lang="en-US" dirty="0"/>
              <a:t>Manage the data sharing between applications. </a:t>
            </a:r>
          </a:p>
          <a:p>
            <a:pPr>
              <a:buNone/>
            </a:pPr>
            <a:r>
              <a:rPr lang="en-US" b="1" dirty="0"/>
              <a:t>	Telephony Manager:</a:t>
            </a:r>
            <a:r>
              <a:rPr lang="en-US" dirty="0"/>
              <a:t> Manages all voice calls. We use telephony manager if we want to access voice calls in our application. </a:t>
            </a:r>
          </a:p>
          <a:p>
            <a:pPr>
              <a:buNone/>
            </a:pPr>
            <a:r>
              <a:rPr lang="en-US" b="1" dirty="0"/>
              <a:t>	Location Manager: </a:t>
            </a:r>
            <a:r>
              <a:rPr lang="en-US" dirty="0"/>
              <a:t>Location management, using GPS or cell tower</a:t>
            </a:r>
          </a:p>
          <a:p>
            <a:pPr>
              <a:buNone/>
            </a:pPr>
            <a:r>
              <a:rPr lang="en-US" dirty="0"/>
              <a:t>     </a:t>
            </a:r>
            <a:r>
              <a:rPr lang="en-US" b="1" dirty="0"/>
              <a:t>Resource Manager: </a:t>
            </a:r>
            <a:r>
              <a:rPr lang="en-US" dirty="0"/>
              <a:t>Manage the various types of resources we use in our Application.</a:t>
            </a:r>
          </a:p>
          <a:p>
            <a:pPr>
              <a:buNone/>
            </a:pPr>
            <a:r>
              <a:rPr lang="en-US" dirty="0"/>
              <a:t>     Window Manager: Manages Windows. Decides which windows are visible, how they are laid on the screen, opening, closing windows, screen rotations etc..</a:t>
            </a:r>
          </a:p>
          <a:p>
            <a:pPr>
              <a:buNone/>
            </a:pPr>
            <a:endParaRPr lang="en-US" sz="2000" dirty="0"/>
          </a:p>
          <a:p>
            <a:pPr>
              <a:buNone/>
            </a:pPr>
            <a:r>
              <a:rPr lang="en-US" dirty="0"/>
              <a:t> </a:t>
            </a:r>
            <a:r>
              <a:rPr lang="en-US" b="1" dirty="0">
                <a:solidFill>
                  <a:srgbClr val="0E02AA"/>
                </a:solidFill>
              </a:rPr>
              <a:t>Application Layer : </a:t>
            </a:r>
            <a:r>
              <a:rPr lang="en-US" dirty="0"/>
              <a:t>Standard applications that come with OS are available in this layer.</a:t>
            </a:r>
          </a:p>
          <a:p>
            <a:pPr>
              <a:buNone/>
            </a:pPr>
            <a:r>
              <a:rPr lang="en-US" dirty="0">
                <a:solidFill>
                  <a:srgbClr val="0E02AA"/>
                </a:solidFill>
              </a:rPr>
              <a:t>	Ex </a:t>
            </a:r>
            <a:r>
              <a:rPr lang="en-US" dirty="0"/>
              <a:t>:   SMS Client App</a:t>
            </a:r>
          </a:p>
          <a:p>
            <a:pPr>
              <a:buNone/>
            </a:pPr>
            <a:r>
              <a:rPr lang="en-US" dirty="0"/>
              <a:t>		Web browser</a:t>
            </a:r>
          </a:p>
          <a:p>
            <a:pPr>
              <a:buNone/>
            </a:pPr>
            <a:r>
              <a:rPr lang="en-US" dirty="0"/>
              <a:t>		Dialer, music, </a:t>
            </a:r>
            <a:r>
              <a:rPr lang="en-US" dirty="0" err="1"/>
              <a:t>gallary</a:t>
            </a:r>
            <a:r>
              <a:rPr lang="en-US" dirty="0"/>
              <a:t>, </a:t>
            </a:r>
          </a:p>
          <a:p>
            <a:pPr>
              <a:buNone/>
            </a:pPr>
            <a:r>
              <a:rPr lang="en-US" dirty="0"/>
              <a:t>		Calendar, Calculator etc…</a:t>
            </a:r>
          </a:p>
          <a:p>
            <a:pPr>
              <a:buFont typeface="Arial" pitchFamily="34" charset="0"/>
              <a:buChar char="•"/>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51</a:t>
            </a:fld>
            <a:endParaRPr lang="en-US"/>
          </a:p>
        </p:txBody>
      </p:sp>
      <p:sp>
        <p:nvSpPr>
          <p:cNvPr id="3" name="Content Placeholder 2"/>
          <p:cNvSpPr>
            <a:spLocks noGrp="1"/>
          </p:cNvSpPr>
          <p:nvPr>
            <p:ph sz="quarter" idx="1"/>
          </p:nvPr>
        </p:nvSpPr>
        <p:spPr>
          <a:xfrm>
            <a:off x="228600" y="762000"/>
            <a:ext cx="8534400" cy="5334000"/>
          </a:xfrm>
        </p:spPr>
        <p:txBody>
          <a:bodyPr>
            <a:normAutofit/>
          </a:bodyPr>
          <a:lstStyle/>
          <a:p>
            <a:r>
              <a:rPr lang="en-US" sz="2000" dirty="0">
                <a:latin typeface="Times New Roman" pitchFamily="18" charset="0"/>
                <a:cs typeface="Times New Roman" pitchFamily="18" charset="0"/>
              </a:rPr>
              <a:t>Activity is the base class for the visual, interactive components of your application; it is roughly equivalent to a Form in traditional desktop development.</a:t>
            </a:r>
          </a:p>
          <a:p>
            <a:pPr lvl="1"/>
            <a:r>
              <a:rPr lang="en-US" sz="2000" dirty="0">
                <a:latin typeface="Times New Roman" pitchFamily="18" charset="0"/>
                <a:cs typeface="Times New Roman" pitchFamily="18" charset="0"/>
              </a:rPr>
              <a:t>Public class </a:t>
            </a:r>
            <a:r>
              <a:rPr lang="en-US" sz="2000" dirty="0" err="1">
                <a:latin typeface="Times New Roman" pitchFamily="18" charset="0"/>
                <a:cs typeface="Times New Roman" pitchFamily="18" charset="0"/>
              </a:rPr>
              <a:t>HelloWorld</a:t>
            </a:r>
            <a:r>
              <a:rPr lang="en-US" sz="2000" dirty="0">
                <a:latin typeface="Times New Roman" pitchFamily="18" charset="0"/>
                <a:cs typeface="Times New Roman" pitchFamily="18" charset="0"/>
              </a:rPr>
              <a:t> extends Activity{</a:t>
            </a:r>
          </a:p>
          <a:p>
            <a:pPr>
              <a:buNone/>
            </a:pPr>
            <a:r>
              <a:rPr lang="en-US" sz="2000" dirty="0">
                <a:latin typeface="Times New Roman" pitchFamily="18" charset="0"/>
                <a:cs typeface="Times New Roman" pitchFamily="18" charset="0"/>
              </a:rPr>
              <a:t>		public void </a:t>
            </a:r>
            <a:r>
              <a:rPr lang="en-US" sz="2000" dirty="0" err="1">
                <a:latin typeface="Times New Roman" pitchFamily="18" charset="0"/>
                <a:cs typeface="Times New Roman" pitchFamily="18" charset="0"/>
              </a:rPr>
              <a:t>onCreate</a:t>
            </a:r>
            <a:r>
              <a:rPr lang="en-US" sz="2000" dirty="0">
                <a:latin typeface="Times New Roman" pitchFamily="18" charset="0"/>
                <a:cs typeface="Times New Roman" pitchFamily="18" charset="0"/>
              </a:rPr>
              <a:t>(Bundle icicle) {</a:t>
            </a:r>
          </a:p>
          <a:p>
            <a:pPr>
              <a:lnSpc>
                <a:spcPts val="3360"/>
              </a:lnSpc>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super.onCreate</a:t>
            </a:r>
            <a:r>
              <a:rPr lang="en-US" sz="2000" dirty="0">
                <a:latin typeface="Times New Roman" pitchFamily="18" charset="0"/>
                <a:cs typeface="Times New Roman" pitchFamily="18" charset="0"/>
              </a:rPr>
              <a:t>(icicle);</a:t>
            </a:r>
          </a:p>
          <a:p>
            <a:pPr>
              <a:lnSpc>
                <a:spcPts val="3360"/>
              </a:lnSpc>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setContentView</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R.layout.main</a:t>
            </a:r>
            <a:r>
              <a:rPr lang="en-US" sz="2000"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p>
          <a:p>
            <a:pPr lvl="2">
              <a:buNone/>
            </a:pPr>
            <a:r>
              <a:rPr lang="en-US" dirty="0">
                <a:latin typeface="Times New Roman" pitchFamily="18" charset="0"/>
                <a:cs typeface="Times New Roman" pitchFamily="18" charset="0"/>
              </a:rPr>
              <a:t>}</a:t>
            </a:r>
          </a:p>
          <a:p>
            <a:pPr marL="273050" indent="-273050">
              <a:buFont typeface="Wingdings" pitchFamily="2" charset="2"/>
              <a:buChar char="§"/>
            </a:pPr>
            <a:r>
              <a:rPr lang="en-US" sz="2000" dirty="0">
                <a:latin typeface="Times New Roman" pitchFamily="18" charset="0"/>
                <a:cs typeface="Times New Roman" pitchFamily="18" charset="0"/>
              </a:rPr>
              <a:t>Visual components are called views. They are similar to controls in windows apps. </a:t>
            </a:r>
          </a:p>
          <a:p>
            <a:r>
              <a:rPr lang="en-US" sz="2000" dirty="0">
                <a:latin typeface="Times New Roman" pitchFamily="18" charset="0"/>
                <a:cs typeface="Times New Roman" pitchFamily="18" charset="0"/>
              </a:rPr>
              <a:t>The resources for an Android project are stored in the res folder of your project hierarchy, which includes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 layout, and values subfolders</a:t>
            </a:r>
            <a:endParaRPr lang="en-US" sz="2000" dirty="0">
              <a:solidFill>
                <a:srgbClr val="1C0777"/>
              </a:solidFill>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p>
          <a:p>
            <a:pPr>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639762"/>
          </a:xfrm>
        </p:spPr>
        <p:txBody>
          <a:bodyPr>
            <a:normAutofit/>
          </a:bodyPr>
          <a:lstStyle/>
          <a:p>
            <a:pPr algn="ctr"/>
            <a:r>
              <a:rPr lang="en-US" sz="2400" b="1" cap="none" dirty="0">
                <a:solidFill>
                  <a:srgbClr val="FF0000"/>
                </a:solidFill>
              </a:rPr>
              <a:t>Android</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52</a:t>
            </a:fld>
            <a:endParaRPr lang="en-US" dirty="0"/>
          </a:p>
        </p:txBody>
      </p:sp>
      <p:sp>
        <p:nvSpPr>
          <p:cNvPr id="3" name="Content Placeholder 2"/>
          <p:cNvSpPr>
            <a:spLocks noGrp="1"/>
          </p:cNvSpPr>
          <p:nvPr>
            <p:ph sz="quarter" idx="1"/>
          </p:nvPr>
        </p:nvSpPr>
        <p:spPr>
          <a:xfrm>
            <a:off x="152400" y="685800"/>
            <a:ext cx="8991600" cy="5562600"/>
          </a:xfrm>
        </p:spPr>
        <p:txBody>
          <a:bodyPr>
            <a:normAutofit/>
          </a:bodyPr>
          <a:lstStyle/>
          <a:p>
            <a:pPr>
              <a:buNone/>
            </a:pPr>
            <a:r>
              <a:rPr lang="en-US" sz="2000" b="1" dirty="0">
                <a:solidFill>
                  <a:srgbClr val="FF0000"/>
                </a:solidFill>
                <a:latin typeface="Times New Roman" pitchFamily="18" charset="0"/>
                <a:cs typeface="Times New Roman" pitchFamily="18" charset="0"/>
              </a:rPr>
              <a:t>activity_main.xml</a:t>
            </a:r>
            <a:r>
              <a:rPr lang="en-US" sz="2000" b="1" dirty="0">
                <a:latin typeface="Times New Roman" pitchFamily="18" charset="0"/>
                <a:cs typeface="Times New Roman" pitchFamily="18" charset="0"/>
              </a:rPr>
              <a:t> file:</a:t>
            </a:r>
          </a:p>
          <a:p>
            <a:pPr>
              <a:buNone/>
            </a:pPr>
            <a:r>
              <a:rPr lang="en-US" sz="2000" b="1" dirty="0">
                <a:latin typeface="Times New Roman" pitchFamily="18" charset="0"/>
                <a:cs typeface="Times New Roman" pitchFamily="18" charset="0"/>
              </a:rPr>
              <a:t>&lt;</a:t>
            </a:r>
            <a:r>
              <a:rPr lang="en-US" sz="2000" b="1" dirty="0" err="1">
                <a:latin typeface="Times New Roman" pitchFamily="18" charset="0"/>
                <a:cs typeface="Times New Roman" pitchFamily="18" charset="0"/>
              </a:rPr>
              <a:t>RelativeLayout</a:t>
            </a:r>
            <a:r>
              <a:rPr lang="en-US" sz="2000" b="1" dirty="0">
                <a:latin typeface="Times New Roman" pitchFamily="18" charset="0"/>
                <a:cs typeface="Times New Roman" pitchFamily="18" charset="0"/>
              </a:rPr>
              <a:t> &gt;</a:t>
            </a:r>
          </a:p>
          <a:p>
            <a:pPr>
              <a:buNone/>
            </a:pPr>
            <a:r>
              <a:rPr lang="en-US" sz="2000" dirty="0">
                <a:latin typeface="Times New Roman" pitchFamily="18" charset="0"/>
                <a:cs typeface="Times New Roman" pitchFamily="18" charset="0"/>
              </a:rPr>
              <a:t> &lt;</a:t>
            </a:r>
            <a:r>
              <a:rPr lang="en-US" sz="2000" dirty="0" err="1">
                <a:latin typeface="Times New Roman" pitchFamily="18" charset="0"/>
                <a:cs typeface="Times New Roman" pitchFamily="18" charset="0"/>
              </a:rPr>
              <a:t>TextView</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android:id</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”@+id/</a:t>
            </a:r>
            <a:r>
              <a:rPr lang="en-US" sz="2000" i="1" dirty="0" err="1">
                <a:latin typeface="Times New Roman" pitchFamily="18" charset="0"/>
                <a:cs typeface="Times New Roman" pitchFamily="18" charset="0"/>
              </a:rPr>
              <a:t>myTextView</a:t>
            </a:r>
            <a:r>
              <a:rPr lang="en-US" sz="2000" i="1"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android:layout_width</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a:t>
            </a:r>
            <a:r>
              <a:rPr lang="en-US" sz="2000" i="1" dirty="0" err="1">
                <a:latin typeface="Times New Roman" pitchFamily="18" charset="0"/>
                <a:cs typeface="Times New Roman" pitchFamily="18" charset="0"/>
              </a:rPr>
              <a:t>wrap_content</a:t>
            </a:r>
            <a:r>
              <a:rPr lang="en-US" sz="2000" i="1"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android:layout_height</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a:t>
            </a:r>
            <a:r>
              <a:rPr lang="en-US" sz="2000" i="1" dirty="0" err="1">
                <a:latin typeface="Times New Roman" pitchFamily="18" charset="0"/>
                <a:cs typeface="Times New Roman" pitchFamily="18" charset="0"/>
              </a:rPr>
              <a:t>wrap_content</a:t>
            </a:r>
            <a:r>
              <a:rPr lang="en-US" sz="2000" i="1" dirty="0">
                <a:latin typeface="Times New Roman" pitchFamily="18" charset="0"/>
                <a:cs typeface="Times New Roman" pitchFamily="18" charset="0"/>
              </a:rPr>
              <a:t>"</a:t>
            </a:r>
          </a:p>
          <a:p>
            <a:pPr>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android:text</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"@string/</a:t>
            </a:r>
            <a:r>
              <a:rPr lang="en-US" sz="2000" i="1" dirty="0" err="1">
                <a:latin typeface="Times New Roman" pitchFamily="18" charset="0"/>
                <a:cs typeface="Times New Roman" pitchFamily="18" charset="0"/>
              </a:rPr>
              <a:t>hello_world</a:t>
            </a:r>
            <a:r>
              <a:rPr lang="en-US" sz="2000" i="1" dirty="0">
                <a:latin typeface="Times New Roman" pitchFamily="18" charset="0"/>
                <a:cs typeface="Times New Roman" pitchFamily="18" charset="0"/>
              </a:rPr>
              <a:t>" /&gt;</a:t>
            </a:r>
            <a:endParaRPr lang="en-US" sz="2000" b="1" dirty="0">
              <a:latin typeface="Times New Roman" pitchFamily="18" charset="0"/>
              <a:cs typeface="Times New Roman" pitchFamily="18" charset="0"/>
            </a:endParaRPr>
          </a:p>
          <a:p>
            <a:pPr>
              <a:buNone/>
            </a:pPr>
            <a:r>
              <a:rPr lang="en-US" sz="2000" b="1" dirty="0">
                <a:latin typeface="Times New Roman" pitchFamily="18" charset="0"/>
                <a:cs typeface="Times New Roman" pitchFamily="18" charset="0"/>
              </a:rPr>
              <a:t>&lt;/</a:t>
            </a:r>
            <a:r>
              <a:rPr lang="en-US" sz="2000" b="1" dirty="0" err="1">
                <a:latin typeface="Times New Roman" pitchFamily="18" charset="0"/>
                <a:cs typeface="Times New Roman" pitchFamily="18" charset="0"/>
              </a:rPr>
              <a:t>RelativeLayout</a:t>
            </a:r>
            <a:r>
              <a:rPr lang="en-US" sz="2000" b="1" dirty="0">
                <a:latin typeface="Times New Roman" pitchFamily="18" charset="0"/>
                <a:cs typeface="Times New Roman" pitchFamily="18" charset="0"/>
              </a:rPr>
              <a:t>&gt;</a:t>
            </a:r>
          </a:p>
          <a:p>
            <a:pPr>
              <a:buNone/>
            </a:pPr>
            <a:r>
              <a:rPr lang="en-US" sz="2000" b="1" dirty="0">
                <a:solidFill>
                  <a:srgbClr val="FF0000"/>
                </a:solidFill>
                <a:latin typeface="Times New Roman" pitchFamily="18" charset="0"/>
                <a:cs typeface="Times New Roman" pitchFamily="18" charset="0"/>
              </a:rPr>
              <a:t>Accessing control in code: (MyActivity.java):</a:t>
            </a:r>
          </a:p>
          <a:p>
            <a:pPr>
              <a:buNone/>
            </a:pPr>
            <a:endParaRPr lang="en-US" sz="2000" b="1" dirty="0">
              <a:solidFill>
                <a:srgbClr val="FF0000"/>
              </a:solidFill>
              <a:latin typeface="Times New Roman" pitchFamily="18" charset="0"/>
              <a:cs typeface="Times New Roman" pitchFamily="18" charset="0"/>
            </a:endParaRPr>
          </a:p>
          <a:p>
            <a:pPr marL="457200" indent="-225425">
              <a:buAutoNum type="arabicPeriod"/>
            </a:pPr>
            <a:r>
              <a:rPr lang="en-US" sz="2000" dirty="0">
                <a:latin typeface="Times New Roman" pitchFamily="18" charset="0"/>
                <a:cs typeface="Times New Roman" pitchFamily="18" charset="0"/>
              </a:rPr>
              <a:t>Add id attribute to them in the xml file (activity_main.xml)</a:t>
            </a:r>
          </a:p>
          <a:p>
            <a:pPr marL="457200" indent="-225425">
              <a:buAutoNum type="arabicPeriod"/>
            </a:pPr>
            <a:r>
              <a:rPr lang="en-US" sz="2000" dirty="0">
                <a:latin typeface="Times New Roman" pitchFamily="18" charset="0"/>
                <a:cs typeface="Times New Roman" pitchFamily="18" charset="0"/>
              </a:rPr>
              <a:t> Use the </a:t>
            </a:r>
            <a:r>
              <a:rPr lang="en-US" sz="2000" dirty="0" err="1">
                <a:latin typeface="Times New Roman" pitchFamily="18" charset="0"/>
                <a:cs typeface="Times New Roman" pitchFamily="18" charset="0"/>
              </a:rPr>
              <a:t>findViewById</a:t>
            </a:r>
            <a:r>
              <a:rPr lang="en-US" sz="2000" dirty="0">
                <a:latin typeface="Times New Roman" pitchFamily="18" charset="0"/>
                <a:cs typeface="Times New Roman" pitchFamily="18" charset="0"/>
              </a:rPr>
              <a:t>( ) method to return a reference to the control.</a:t>
            </a:r>
          </a:p>
          <a:p>
            <a:pPr>
              <a:buNone/>
            </a:pPr>
            <a:endParaRPr lang="en-US" sz="2000" b="1" dirty="0">
              <a:solidFill>
                <a:srgbClr val="FF0000"/>
              </a:solidFill>
              <a:latin typeface="Times New Roman" pitchFamily="18" charset="0"/>
              <a:cs typeface="Times New Roman" pitchFamily="18" charset="0"/>
            </a:endParaRPr>
          </a:p>
          <a:p>
            <a:pPr>
              <a:buNone/>
            </a:pPr>
            <a:r>
              <a:rPr lang="en-US" sz="2000" dirty="0" err="1">
                <a:latin typeface="Times New Roman" pitchFamily="18" charset="0"/>
                <a:cs typeface="Times New Roman" pitchFamily="18" charset="0"/>
              </a:rPr>
              <a:t>TextView</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myTextView</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TextView</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findViewById</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R.id.myTextView</a:t>
            </a:r>
            <a:r>
              <a:rPr lang="en-US" sz="2000" dirty="0">
                <a:latin typeface="Times New Roman" pitchFamily="18" charset="0"/>
                <a:cs typeface="Times New Roman" pitchFamily="18" charset="0"/>
              </a:rPr>
              <a:t>); </a:t>
            </a:r>
            <a:endParaRPr lang="en-US" sz="2000" b="1" dirty="0">
              <a:latin typeface="Times New Roman" pitchFamily="18" charset="0"/>
              <a:cs typeface="Times New Roman" pitchFamily="18" charset="0"/>
            </a:endParaRPr>
          </a:p>
          <a:p>
            <a:pPr>
              <a:buNone/>
            </a:pPr>
            <a:endParaRPr lang="en-US" sz="2000" b="1" dirty="0">
              <a:latin typeface="Times New Roman" pitchFamily="18" charset="0"/>
              <a:cs typeface="Times New Roman" pitchFamily="18" charset="0"/>
            </a:endParaRPr>
          </a:p>
          <a:p>
            <a:pPr>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Structure of an Android Application</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53</a:t>
            </a:fld>
            <a:endParaRPr lang="en-US"/>
          </a:p>
        </p:txBody>
      </p:sp>
      <p:sp>
        <p:nvSpPr>
          <p:cNvPr id="3" name="Content Placeholder 2"/>
          <p:cNvSpPr>
            <a:spLocks noGrp="1"/>
          </p:cNvSpPr>
          <p:nvPr>
            <p:ph sz="quarter" idx="1"/>
          </p:nvPr>
        </p:nvSpPr>
        <p:spPr>
          <a:xfrm>
            <a:off x="228600" y="762000"/>
            <a:ext cx="8686800" cy="5638800"/>
          </a:xfrm>
        </p:spPr>
        <p:txBody>
          <a:bodyPr/>
          <a:lstStyle/>
          <a:p>
            <a:pPr>
              <a:buNone/>
            </a:pPr>
            <a:r>
              <a:rPr lang="en-US" dirty="0">
                <a:solidFill>
                  <a:srgbClr val="FF0000"/>
                </a:solidFill>
              </a:rPr>
              <a:t>src folder </a:t>
            </a:r>
            <a:r>
              <a:rPr lang="en-US" dirty="0">
                <a:solidFill>
                  <a:schemeClr val="accent1">
                    <a:lumMod val="50000"/>
                  </a:schemeClr>
                </a:solidFill>
              </a:rPr>
              <a:t>:</a:t>
            </a:r>
            <a:r>
              <a:rPr lang="en-US" dirty="0"/>
              <a:t> Contains the java source files for your project</a:t>
            </a:r>
          </a:p>
          <a:p>
            <a:pPr>
              <a:buNone/>
            </a:pPr>
            <a:r>
              <a:rPr lang="en-US" dirty="0"/>
              <a:t>Contains MainActivity.java, the source file for your appl.</a:t>
            </a:r>
          </a:p>
          <a:p>
            <a:pPr>
              <a:buNone/>
            </a:pPr>
            <a:r>
              <a:rPr lang="en-US" dirty="0">
                <a:solidFill>
                  <a:srgbClr val="FF0000"/>
                </a:solidFill>
              </a:rPr>
              <a:t>Android 4.2.2 library </a:t>
            </a:r>
            <a:r>
              <a:rPr lang="en-US" dirty="0">
                <a:solidFill>
                  <a:schemeClr val="accent1">
                    <a:lumMod val="50000"/>
                  </a:schemeClr>
                </a:solidFill>
              </a:rPr>
              <a:t>:</a:t>
            </a:r>
            <a:r>
              <a:rPr lang="en-US" dirty="0"/>
              <a:t> contains android.jar, which contains all the class libraries needed for your appl.</a:t>
            </a:r>
          </a:p>
          <a:p>
            <a:pPr>
              <a:buNone/>
            </a:pPr>
            <a:r>
              <a:rPr lang="en-US" dirty="0">
                <a:solidFill>
                  <a:srgbClr val="FF0000"/>
                </a:solidFill>
              </a:rPr>
              <a:t>gen folder</a:t>
            </a:r>
            <a:r>
              <a:rPr lang="en-US" dirty="0">
                <a:solidFill>
                  <a:schemeClr val="accent1">
                    <a:lumMod val="50000"/>
                  </a:schemeClr>
                </a:solidFill>
              </a:rPr>
              <a:t>: </a:t>
            </a:r>
            <a:r>
              <a:rPr lang="en-US" dirty="0"/>
              <a:t>contains R.java </a:t>
            </a:r>
            <a:r>
              <a:rPr lang="en-US" dirty="0">
                <a:sym typeface="Wingdings" pitchFamily="2" charset="2"/>
              </a:rPr>
              <a:t> a compiler-generated file which references all the resources found in your project.</a:t>
            </a:r>
          </a:p>
          <a:p>
            <a:pPr>
              <a:buNone/>
            </a:pPr>
            <a:r>
              <a:rPr lang="en-US" dirty="0">
                <a:solidFill>
                  <a:srgbClr val="FF0000"/>
                </a:solidFill>
                <a:sym typeface="Wingdings" pitchFamily="2" charset="2"/>
              </a:rPr>
              <a:t>assets</a:t>
            </a:r>
            <a:r>
              <a:rPr lang="en-US" dirty="0">
                <a:solidFill>
                  <a:schemeClr val="accent1">
                    <a:lumMod val="50000"/>
                  </a:schemeClr>
                </a:solidFill>
                <a:sym typeface="Wingdings" pitchFamily="2" charset="2"/>
              </a:rPr>
              <a:t> :</a:t>
            </a:r>
            <a:r>
              <a:rPr lang="en-US" dirty="0">
                <a:sym typeface="Wingdings" pitchFamily="2" charset="2"/>
              </a:rPr>
              <a:t> contains all the assets ( html, text files, databases)</a:t>
            </a:r>
          </a:p>
          <a:p>
            <a:pPr>
              <a:buNone/>
            </a:pPr>
            <a:r>
              <a:rPr lang="en-US" dirty="0">
                <a:sym typeface="Wingdings" pitchFamily="2" charset="2"/>
              </a:rPr>
              <a:t>Used by your project.</a:t>
            </a:r>
          </a:p>
          <a:p>
            <a:pPr>
              <a:buNone/>
            </a:pPr>
            <a:r>
              <a:rPr lang="en-US" dirty="0">
                <a:solidFill>
                  <a:srgbClr val="FF0000"/>
                </a:solidFill>
                <a:sym typeface="Wingdings" pitchFamily="2" charset="2"/>
              </a:rPr>
              <a:t>res</a:t>
            </a:r>
            <a:r>
              <a:rPr lang="en-US" dirty="0">
                <a:solidFill>
                  <a:schemeClr val="accent1">
                    <a:lumMod val="50000"/>
                  </a:schemeClr>
                </a:solidFill>
                <a:sym typeface="Wingdings" pitchFamily="2" charset="2"/>
              </a:rPr>
              <a:t>:</a:t>
            </a:r>
            <a:r>
              <a:rPr lang="en-US" dirty="0">
                <a:sym typeface="Wingdings" pitchFamily="2" charset="2"/>
              </a:rPr>
              <a:t>  folder which contains all the resources used in your </a:t>
            </a:r>
            <a:r>
              <a:rPr lang="en-US" dirty="0" err="1">
                <a:sym typeface="Wingdings" pitchFamily="2" charset="2"/>
              </a:rPr>
              <a:t>prj</a:t>
            </a:r>
            <a:r>
              <a:rPr lang="en-US" dirty="0">
                <a:sym typeface="Wingdings" pitchFamily="2" charset="2"/>
              </a:rPr>
              <a:t>. Contains drawable, values, layout folders.</a:t>
            </a:r>
          </a:p>
          <a:p>
            <a:pPr>
              <a:buNone/>
            </a:pPr>
            <a:r>
              <a:rPr lang="en-US" dirty="0">
                <a:solidFill>
                  <a:srgbClr val="FF0000"/>
                </a:solidFill>
                <a:sym typeface="Wingdings" pitchFamily="2" charset="2"/>
              </a:rPr>
              <a:t>AndroidManifest.xml</a:t>
            </a:r>
            <a:r>
              <a:rPr lang="en-US" dirty="0">
                <a:solidFill>
                  <a:schemeClr val="accent1">
                    <a:lumMod val="50000"/>
                  </a:schemeClr>
                </a:solidFill>
                <a:sym typeface="Wingdings" pitchFamily="2" charset="2"/>
              </a:rPr>
              <a:t> : </a:t>
            </a:r>
            <a:r>
              <a:rPr lang="en-US" dirty="0">
                <a:sym typeface="Wingdings" pitchFamily="2" charset="2"/>
              </a:rPr>
              <a:t>specifies permissions for your appl. And other features such as intent-filters and receivers.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487362"/>
          </a:xfrm>
        </p:spPr>
        <p:txBody>
          <a:bodyPr>
            <a:noAutofit/>
          </a:bodyPr>
          <a:lstStyle/>
          <a:p>
            <a:pPr algn="ctr"/>
            <a:r>
              <a:rPr lang="en-US" sz="2400" b="1" dirty="0">
                <a:solidFill>
                  <a:srgbClr val="FF0000"/>
                </a:solidFill>
                <a:latin typeface="Times New Roman" pitchFamily="18" charset="0"/>
                <a:cs typeface="Times New Roman" pitchFamily="18" charset="0"/>
              </a:rPr>
              <a:t>        Android Application Structure</a:t>
            </a:r>
          </a:p>
        </p:txBody>
      </p:sp>
      <p:sp>
        <p:nvSpPr>
          <p:cNvPr id="3" name="Slide Number Placeholder 2"/>
          <p:cNvSpPr>
            <a:spLocks noGrp="1"/>
          </p:cNvSpPr>
          <p:nvPr>
            <p:ph type="sldNum" sz="quarter" idx="12"/>
          </p:nvPr>
        </p:nvSpPr>
        <p:spPr/>
        <p:txBody>
          <a:bodyPr/>
          <a:lstStyle/>
          <a:p>
            <a:fld id="{0896AEB2-E4BA-4B09-8EE0-24E347BD55C0}" type="slidenum">
              <a:rPr lang="en-US" smtClean="0"/>
              <a:pPr/>
              <a:t>54</a:t>
            </a:fld>
            <a:endParaRPr lang="en-US"/>
          </a:p>
        </p:txBody>
      </p:sp>
      <p:sp>
        <p:nvSpPr>
          <p:cNvPr id="4" name="Content Placeholder 3"/>
          <p:cNvSpPr>
            <a:spLocks noGrp="1"/>
          </p:cNvSpPr>
          <p:nvPr>
            <p:ph sz="quarter" idx="1"/>
          </p:nvPr>
        </p:nvSpPr>
        <p:spPr>
          <a:xfrm>
            <a:off x="304800" y="914400"/>
            <a:ext cx="8610600" cy="5105400"/>
          </a:xfrm>
        </p:spPr>
        <p:txBody>
          <a:bodyPr/>
          <a:lstStyle/>
          <a:p>
            <a:pPr>
              <a:buNone/>
            </a:pPr>
            <a:r>
              <a:rPr lang="en-US" dirty="0"/>
              <a:t>   </a:t>
            </a:r>
          </a:p>
        </p:txBody>
      </p:sp>
      <p:pic>
        <p:nvPicPr>
          <p:cNvPr id="2050" name="Picture 2"/>
          <p:cNvPicPr>
            <a:picLocks noChangeAspect="1" noChangeArrowheads="1"/>
          </p:cNvPicPr>
          <p:nvPr/>
        </p:nvPicPr>
        <p:blipFill>
          <a:blip r:embed="rId2"/>
          <a:srcRect/>
          <a:stretch>
            <a:fillRect/>
          </a:stretch>
        </p:blipFill>
        <p:spPr bwMode="auto">
          <a:xfrm>
            <a:off x="3048000" y="381000"/>
            <a:ext cx="4038600" cy="632183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772400" cy="381000"/>
          </a:xfrm>
        </p:spPr>
        <p:txBody>
          <a:bodyPr>
            <a:noAutofit/>
          </a:bodyPr>
          <a:lstStyle/>
          <a:p>
            <a:pPr algn="ctr"/>
            <a:r>
              <a:rPr lang="en-US" sz="2400" b="1" dirty="0">
                <a:solidFill>
                  <a:srgbClr val="FF0000"/>
                </a:solidFill>
                <a:latin typeface="Times New Roman" pitchFamily="18" charset="0"/>
                <a:cs typeface="Times New Roman" pitchFamily="18" charset="0"/>
              </a:rPr>
              <a:t>        Android Studio Project Structure</a:t>
            </a:r>
          </a:p>
        </p:txBody>
      </p:sp>
      <p:sp>
        <p:nvSpPr>
          <p:cNvPr id="3" name="Slide Number Placeholder 2"/>
          <p:cNvSpPr>
            <a:spLocks noGrp="1"/>
          </p:cNvSpPr>
          <p:nvPr>
            <p:ph type="sldNum" sz="quarter" idx="12"/>
          </p:nvPr>
        </p:nvSpPr>
        <p:spPr/>
        <p:txBody>
          <a:bodyPr/>
          <a:lstStyle/>
          <a:p>
            <a:fld id="{0896AEB2-E4BA-4B09-8EE0-24E347BD55C0}" type="slidenum">
              <a:rPr lang="en-US" smtClean="0"/>
              <a:pPr/>
              <a:t>55</a:t>
            </a:fld>
            <a:endParaRPr lang="en-US"/>
          </a:p>
        </p:txBody>
      </p:sp>
      <p:sp>
        <p:nvSpPr>
          <p:cNvPr id="4" name="Content Placeholder 3"/>
          <p:cNvSpPr>
            <a:spLocks noGrp="1"/>
          </p:cNvSpPr>
          <p:nvPr>
            <p:ph sz="quarter" idx="1"/>
          </p:nvPr>
        </p:nvSpPr>
        <p:spPr>
          <a:xfrm>
            <a:off x="304800" y="914400"/>
            <a:ext cx="8610600" cy="5105400"/>
          </a:xfrm>
        </p:spPr>
        <p:txBody>
          <a:bodyPr/>
          <a:lstStyle/>
          <a:p>
            <a:pPr>
              <a:buNone/>
            </a:pPr>
            <a:r>
              <a:rPr lang="en-US" dirty="0"/>
              <a:t>   </a:t>
            </a:r>
          </a:p>
        </p:txBody>
      </p:sp>
      <p:pic>
        <p:nvPicPr>
          <p:cNvPr id="5" name="Picture 2"/>
          <p:cNvPicPr>
            <a:picLocks noChangeAspect="1" noChangeArrowheads="1"/>
          </p:cNvPicPr>
          <p:nvPr/>
        </p:nvPicPr>
        <p:blipFill>
          <a:blip r:embed="rId2"/>
          <a:srcRect/>
          <a:stretch>
            <a:fillRect/>
          </a:stretch>
        </p:blipFill>
        <p:spPr bwMode="auto">
          <a:xfrm>
            <a:off x="2667000" y="838200"/>
            <a:ext cx="3505200" cy="64770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  Android Studio Project Structure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56</a:t>
            </a:fld>
            <a:endParaRPr lang="en-US"/>
          </a:p>
        </p:txBody>
      </p:sp>
      <p:sp>
        <p:nvSpPr>
          <p:cNvPr id="3" name="Content Placeholder 2"/>
          <p:cNvSpPr>
            <a:spLocks noGrp="1"/>
          </p:cNvSpPr>
          <p:nvPr>
            <p:ph sz="quarter" idx="1"/>
          </p:nvPr>
        </p:nvSpPr>
        <p:spPr>
          <a:xfrm>
            <a:off x="228600" y="609600"/>
            <a:ext cx="8763000" cy="5867400"/>
          </a:xfrm>
        </p:spPr>
        <p:txBody>
          <a:bodyPr>
            <a:normAutofit/>
          </a:bodyPr>
          <a:lstStyle/>
          <a:p>
            <a:pPr>
              <a:buNone/>
            </a:pPr>
            <a:r>
              <a:rPr lang="en-US" sz="2000" b="1" dirty="0">
                <a:latin typeface="Times New Roman" pitchFamily="18" charset="0"/>
                <a:cs typeface="Times New Roman" pitchFamily="18" charset="0"/>
              </a:rPr>
              <a:t>AndroidManifest.xml</a:t>
            </a:r>
            <a:r>
              <a:rPr lang="en-US" sz="2800" b="1" dirty="0"/>
              <a:t> </a:t>
            </a:r>
            <a:r>
              <a:rPr lang="en-US" sz="2800" dirty="0"/>
              <a:t>  </a:t>
            </a:r>
            <a:r>
              <a:rPr lang="en-US" sz="2800" dirty="0">
                <a:sym typeface="Wingdings" pitchFamily="2" charset="2"/>
              </a:rPr>
              <a:t> </a:t>
            </a:r>
            <a:r>
              <a:rPr lang="en-US" sz="2000" dirty="0">
                <a:latin typeface="Times New Roman" pitchFamily="18" charset="0"/>
                <a:cs typeface="Times New Roman" pitchFamily="18" charset="0"/>
              </a:rPr>
              <a:t>It contains information of the package, including components of the application such as activities, services, broadcast receivers, content providers etc. </a:t>
            </a:r>
          </a:p>
          <a:p>
            <a:r>
              <a:rPr lang="en-US" sz="2000" dirty="0">
                <a:latin typeface="Times New Roman" pitchFamily="18" charset="0"/>
                <a:cs typeface="Times New Roman" pitchFamily="18" charset="0"/>
              </a:rPr>
              <a:t>It is responsible to protect the application to access any protected parts by providing the permissions</a:t>
            </a:r>
          </a:p>
          <a:p>
            <a:r>
              <a:rPr lang="en-US" sz="2000" dirty="0">
                <a:latin typeface="Times New Roman" pitchFamily="18" charset="0"/>
                <a:cs typeface="Times New Roman" pitchFamily="18" charset="0"/>
              </a:rPr>
              <a:t>It also declares the android </a:t>
            </a:r>
            <a:r>
              <a:rPr lang="en-US" sz="2000" dirty="0" err="1">
                <a:latin typeface="Times New Roman" pitchFamily="18" charset="0"/>
                <a:cs typeface="Times New Roman" pitchFamily="18" charset="0"/>
              </a:rPr>
              <a:t>api</a:t>
            </a:r>
            <a:r>
              <a:rPr lang="en-US" sz="2000" dirty="0">
                <a:latin typeface="Times New Roman" pitchFamily="18" charset="0"/>
                <a:cs typeface="Times New Roman" pitchFamily="18" charset="0"/>
              </a:rPr>
              <a:t> that the application is going to use</a:t>
            </a:r>
          </a:p>
          <a:p>
            <a:r>
              <a:rPr lang="en-US" sz="2000" dirty="0">
                <a:latin typeface="Times New Roman" pitchFamily="18" charset="0"/>
                <a:cs typeface="Times New Roman" pitchFamily="18" charset="0"/>
              </a:rPr>
              <a:t>It lists the instrumentation classes. The instrumentation classes provides profiling and other </a:t>
            </a:r>
            <a:r>
              <a:rPr lang="en-US" sz="2000" dirty="0" err="1">
                <a:latin typeface="Times New Roman" pitchFamily="18" charset="0"/>
                <a:cs typeface="Times New Roman" pitchFamily="18" charset="0"/>
              </a:rPr>
              <a:t>informations</a:t>
            </a:r>
            <a:r>
              <a:rPr lang="en-US" sz="2000" dirty="0">
                <a:latin typeface="Times New Roman" pitchFamily="18" charset="0"/>
                <a:cs typeface="Times New Roman" pitchFamily="18" charset="0"/>
              </a:rPr>
              <a:t>. These information are removed just before the application is published etc.</a:t>
            </a:r>
          </a:p>
          <a:p>
            <a:pPr>
              <a:buNone/>
            </a:pPr>
            <a:r>
              <a:rPr lang="en-US" sz="2000" b="1" dirty="0">
                <a:latin typeface="Times New Roman" pitchFamily="18" charset="0"/>
                <a:cs typeface="Times New Roman" pitchFamily="18" charset="0"/>
              </a:rPr>
              <a:t>java folder  </a:t>
            </a:r>
            <a:r>
              <a:rPr lang="en-US" sz="2000" dirty="0">
                <a:latin typeface="Times New Roman" pitchFamily="18" charset="0"/>
                <a:cs typeface="Times New Roman" pitchFamily="18" charset="0"/>
                <a:sym typeface="Wingdings" pitchFamily="2" charset="2"/>
              </a:rPr>
              <a:t> </a:t>
            </a:r>
            <a:r>
              <a:rPr lang="en-US" sz="2000" dirty="0">
                <a:latin typeface="Times New Roman" pitchFamily="18" charset="0"/>
                <a:cs typeface="Times New Roman" pitchFamily="18" charset="0"/>
              </a:rPr>
              <a:t>The java folder contains the Java source code files of the application. </a:t>
            </a:r>
          </a:p>
          <a:p>
            <a:pPr>
              <a:buNone/>
            </a:pPr>
            <a:endParaRPr 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  Android Studio Project Structure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57</a:t>
            </a:fld>
            <a:endParaRPr lang="en-US"/>
          </a:p>
        </p:txBody>
      </p:sp>
      <p:sp>
        <p:nvSpPr>
          <p:cNvPr id="3" name="Content Placeholder 2"/>
          <p:cNvSpPr>
            <a:spLocks noGrp="1"/>
          </p:cNvSpPr>
          <p:nvPr>
            <p:ph sz="quarter" idx="1"/>
          </p:nvPr>
        </p:nvSpPr>
        <p:spPr>
          <a:xfrm>
            <a:off x="228600" y="609600"/>
            <a:ext cx="8763000" cy="5867400"/>
          </a:xfrm>
        </p:spPr>
        <p:txBody>
          <a:bodyPr>
            <a:normAutofit/>
          </a:bodyPr>
          <a:lstStyle/>
          <a:p>
            <a:pPr>
              <a:buNone/>
            </a:pPr>
            <a:r>
              <a:rPr lang="en-US" sz="2000" b="1" dirty="0">
                <a:latin typeface="Times New Roman" pitchFamily="18" charset="0"/>
                <a:cs typeface="Times New Roman" pitchFamily="18" charset="0"/>
              </a:rPr>
              <a:t>res folder </a:t>
            </a:r>
            <a:r>
              <a:rPr lang="en-US" sz="2000" b="1" dirty="0">
                <a:latin typeface="Times New Roman" pitchFamily="18" charset="0"/>
                <a:cs typeface="Times New Roman" pitchFamily="18" charset="0"/>
                <a:sym typeface="Wingdings" pitchFamily="2" charset="2"/>
              </a:rPr>
              <a:t></a:t>
            </a:r>
            <a:r>
              <a:rPr lang="en-US" sz="2000" dirty="0">
                <a:latin typeface="Times New Roman" pitchFamily="18" charset="0"/>
                <a:cs typeface="Times New Roman" pitchFamily="18" charset="0"/>
                <a:sym typeface="Wingdings" pitchFamily="2" charset="2"/>
              </a:rPr>
              <a:t> </a:t>
            </a:r>
            <a:r>
              <a:rPr lang="en-US" sz="2000" dirty="0">
                <a:latin typeface="Times New Roman" pitchFamily="18" charset="0"/>
                <a:cs typeface="Times New Roman" pitchFamily="18" charset="0"/>
              </a:rPr>
              <a:t>Res folder is where all the external resources for the application such as images, layout XML files, strings, animations, audio files etc. are stored. </a:t>
            </a:r>
          </a:p>
          <a:p>
            <a:pPr>
              <a:buNone/>
            </a:pPr>
            <a:r>
              <a:rPr lang="en-US" sz="2000" dirty="0">
                <a:latin typeface="Times New Roman" pitchFamily="18" charset="0"/>
                <a:cs typeface="Times New Roman" pitchFamily="18" charset="0"/>
              </a:rPr>
              <a:t>    </a:t>
            </a:r>
            <a:r>
              <a:rPr lang="en-US" sz="2000" b="1" u="sng" dirty="0">
                <a:latin typeface="Times New Roman" pitchFamily="18" charset="0"/>
                <a:cs typeface="Times New Roman" pitchFamily="18" charset="0"/>
              </a:rPr>
              <a:t>sub folders: </a:t>
            </a:r>
          </a:p>
          <a:p>
            <a:pPr>
              <a:buNone/>
            </a:pPr>
            <a:r>
              <a:rPr lang="en-US" sz="2800" dirty="0"/>
              <a:t> 	 </a:t>
            </a:r>
            <a:r>
              <a:rPr lang="en-US" sz="2000" b="1" dirty="0" err="1">
                <a:latin typeface="Times New Roman" pitchFamily="18" charset="0"/>
                <a:cs typeface="Times New Roman" pitchFamily="18" charset="0"/>
              </a:rPr>
              <a:t>drawable</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This folder contains the bitmap files to be used in the program. There are different folders to store </a:t>
            </a:r>
            <a:r>
              <a:rPr lang="en-US" sz="2000" dirty="0" err="1">
                <a:latin typeface="Times New Roman" pitchFamily="18" charset="0"/>
                <a:cs typeface="Times New Roman" pitchFamily="18" charset="0"/>
              </a:rPr>
              <a:t>drawables</a:t>
            </a:r>
            <a:r>
              <a:rPr lang="en-US" sz="2000" dirty="0">
                <a:latin typeface="Times New Roman" pitchFamily="18" charset="0"/>
                <a:cs typeface="Times New Roman" pitchFamily="18" charset="0"/>
              </a:rPr>
              <a:t>. They are </a:t>
            </a:r>
            <a:r>
              <a:rPr lang="en-US" sz="2000" dirty="0" err="1">
                <a:latin typeface="Times New Roman" pitchFamily="18" charset="0"/>
                <a:cs typeface="Times New Roman" pitchFamily="18" charset="0"/>
              </a:rPr>
              <a:t>drawable-ldpi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drawable-mdpi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hdpi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xdpi</a:t>
            </a:r>
            <a:r>
              <a:rPr lang="en-US" sz="2000" dirty="0">
                <a:latin typeface="Times New Roman" pitchFamily="18" charset="0"/>
                <a:cs typeface="Times New Roman" pitchFamily="18" charset="0"/>
              </a:rPr>
              <a:t> etc. </a:t>
            </a:r>
          </a:p>
          <a:p>
            <a:pPr marL="273050" indent="14288">
              <a:buFont typeface="Wingdings" pitchFamily="2" charset="2"/>
              <a:buChar char="Ø"/>
            </a:pPr>
            <a:r>
              <a:rPr lang="en-US" sz="2000" dirty="0">
                <a:latin typeface="Times New Roman" pitchFamily="18" charset="0"/>
                <a:cs typeface="Times New Roman" pitchFamily="18" charset="0"/>
              </a:rPr>
              <a:t>The folders are to provide alternative image resources to specific screen configurations. </a:t>
            </a:r>
            <a:r>
              <a:rPr lang="en-US" sz="2000" dirty="0" err="1">
                <a:latin typeface="Times New Roman" pitchFamily="18" charset="0"/>
                <a:cs typeface="Times New Roman" pitchFamily="18" charset="0"/>
              </a:rPr>
              <a:t>Ldpi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mdpi</a:t>
            </a:r>
            <a:r>
              <a:rPr lang="en-US" sz="2000" dirty="0">
                <a:latin typeface="Times New Roman" pitchFamily="18" charset="0"/>
                <a:cs typeface="Times New Roman" pitchFamily="18" charset="0"/>
              </a:rPr>
              <a:t> &amp; </a:t>
            </a:r>
            <a:r>
              <a:rPr lang="en-US" sz="2000" dirty="0" err="1">
                <a:latin typeface="Times New Roman" pitchFamily="18" charset="0"/>
                <a:cs typeface="Times New Roman" pitchFamily="18" charset="0"/>
              </a:rPr>
              <a:t>hdpi</a:t>
            </a:r>
            <a:r>
              <a:rPr lang="en-US" sz="2000" dirty="0">
                <a:latin typeface="Times New Roman" pitchFamily="18" charset="0"/>
                <a:cs typeface="Times New Roman" pitchFamily="18" charset="0"/>
              </a:rPr>
              <a:t> stands for low density, medium density &amp; high density screens respectively.   </a:t>
            </a:r>
          </a:p>
          <a:p>
            <a:pPr marL="273050" indent="14288">
              <a:buNone/>
            </a:pPr>
            <a:r>
              <a:rPr lang="en-US" sz="2000" b="1" dirty="0">
                <a:latin typeface="Times New Roman" pitchFamily="18" charset="0"/>
                <a:cs typeface="Times New Roman" pitchFamily="18" charset="0"/>
              </a:rPr>
              <a:t>layout: </a:t>
            </a:r>
            <a:r>
              <a:rPr lang="en-US" sz="2000" dirty="0">
                <a:latin typeface="Times New Roman" pitchFamily="18" charset="0"/>
                <a:cs typeface="Times New Roman" pitchFamily="18" charset="0"/>
              </a:rPr>
              <a:t>It contains XML files that define the User Interface of the application. </a:t>
            </a:r>
          </a:p>
          <a:p>
            <a:pPr marL="273050" indent="14288">
              <a:buNone/>
            </a:pPr>
            <a:r>
              <a:rPr lang="en-US" sz="2000" b="1" dirty="0">
                <a:latin typeface="Times New Roman" pitchFamily="18" charset="0"/>
                <a:cs typeface="Times New Roman" pitchFamily="18" charset="0"/>
              </a:rPr>
              <a:t>menu:</a:t>
            </a:r>
            <a:r>
              <a:rPr lang="en-US" sz="2000" dirty="0">
                <a:latin typeface="Times New Roman" pitchFamily="18" charset="0"/>
                <a:cs typeface="Times New Roman" pitchFamily="18" charset="0"/>
              </a:rPr>
              <a:t> XML files that define menus for the application goes into this folder.</a:t>
            </a:r>
          </a:p>
          <a:p>
            <a:pPr marL="273050" indent="14288">
              <a:buNone/>
            </a:pPr>
            <a:r>
              <a:rPr lang="en-US" sz="2000" b="1" dirty="0" err="1">
                <a:latin typeface="Times New Roman" pitchFamily="18" charset="0"/>
                <a:cs typeface="Times New Roman" pitchFamily="18" charset="0"/>
              </a:rPr>
              <a:t>mipmap</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The </a:t>
            </a:r>
            <a:r>
              <a:rPr lang="en-US" sz="2000" dirty="0" err="1">
                <a:latin typeface="Times New Roman" pitchFamily="18" charset="0"/>
                <a:cs typeface="Times New Roman" pitchFamily="18" charset="0"/>
              </a:rPr>
              <a:t>mipmap</a:t>
            </a:r>
            <a:r>
              <a:rPr lang="en-US" sz="2000" dirty="0">
                <a:latin typeface="Times New Roman" pitchFamily="18" charset="0"/>
                <a:cs typeface="Times New Roman" pitchFamily="18" charset="0"/>
              </a:rPr>
              <a:t> folders is used for placing the app </a:t>
            </a:r>
            <a:r>
              <a:rPr lang="en-US" sz="2000" b="1" dirty="0">
                <a:latin typeface="Times New Roman" pitchFamily="18" charset="0"/>
                <a:cs typeface="Times New Roman" pitchFamily="18" charset="0"/>
              </a:rPr>
              <a:t>icons</a:t>
            </a:r>
            <a:r>
              <a:rPr lang="en-US" sz="2000" dirty="0">
                <a:latin typeface="Times New Roman" pitchFamily="18" charset="0"/>
                <a:cs typeface="Times New Roman" pitchFamily="18" charset="0"/>
              </a:rPr>
              <a:t> only. Any other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 assets should be placed in the relevant </a:t>
            </a:r>
            <a:r>
              <a:rPr lang="en-US" sz="2000" dirty="0" err="1">
                <a:latin typeface="Times New Roman" pitchFamily="18" charset="0"/>
                <a:cs typeface="Times New Roman" pitchFamily="18" charset="0"/>
              </a:rPr>
              <a:t>drawable</a:t>
            </a:r>
            <a:r>
              <a:rPr lang="en-US" sz="2000" dirty="0">
                <a:latin typeface="Times New Roman" pitchFamily="18" charset="0"/>
                <a:cs typeface="Times New Roman" pitchFamily="18" charset="0"/>
              </a:rPr>
              <a:t> folders.</a:t>
            </a:r>
          </a:p>
          <a:p>
            <a:pPr marL="273050" indent="14288">
              <a:buNone/>
            </a:pPr>
            <a:r>
              <a:rPr lang="en-US" sz="2000" b="1" dirty="0">
                <a:latin typeface="Times New Roman" pitchFamily="18" charset="0"/>
                <a:cs typeface="Times New Roman" pitchFamily="18" charset="0"/>
              </a:rPr>
              <a:t>values:</a:t>
            </a:r>
            <a:r>
              <a:rPr lang="en-US" sz="2000" dirty="0">
                <a:latin typeface="Times New Roman" pitchFamily="18" charset="0"/>
                <a:cs typeface="Times New Roman" pitchFamily="18" charset="0"/>
              </a:rPr>
              <a:t> XML files that define simple values such as strings, arrays, integers, dimensions, colors, styles etc. are placed in this folder.</a:t>
            </a:r>
          </a:p>
          <a:p>
            <a:pPr marL="273050" indent="14288">
              <a:buNone/>
            </a:pPr>
            <a:endParaRPr lang="en-US" sz="2000" dirty="0">
              <a:latin typeface="Times New Roman" pitchFamily="18" charset="0"/>
              <a:cs typeface="Times New Roman" pitchFamily="18" charset="0"/>
            </a:endParaRPr>
          </a:p>
          <a:p>
            <a:pPr marL="273050" indent="14288">
              <a:buNone/>
            </a:pPr>
            <a:endParaRPr lang="en-US" sz="2000" dirty="0">
              <a:latin typeface="Times New Roman" pitchFamily="18" charset="0"/>
              <a:cs typeface="Times New Roman" pitchFamily="18" charset="0"/>
            </a:endParaRPr>
          </a:p>
          <a:p>
            <a:pPr marL="273050" indent="14288">
              <a:buNone/>
            </a:pPr>
            <a:endParaRPr lang="en-US" sz="2000" dirty="0">
              <a:latin typeface="Times New Roman" pitchFamily="18" charset="0"/>
              <a:cs typeface="Times New Roman" pitchFamily="18" charset="0"/>
            </a:endParaRPr>
          </a:p>
          <a:p>
            <a:pPr marL="273050" indent="14288">
              <a:buNone/>
            </a:pPr>
            <a:endParaRPr lang="en-US" sz="2000"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rPr>
              <a:t>Android Studio Project Structure</a:t>
            </a:r>
            <a:endParaRPr lang="en-US" sz="2400" b="1" cap="none" dirty="0">
              <a:solidFill>
                <a:srgbClr val="FF0000"/>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58</a:t>
            </a:fld>
            <a:endParaRPr lang="en-US"/>
          </a:p>
        </p:txBody>
      </p:sp>
      <p:sp>
        <p:nvSpPr>
          <p:cNvPr id="3" name="Content Placeholder 2"/>
          <p:cNvSpPr>
            <a:spLocks noGrp="1"/>
          </p:cNvSpPr>
          <p:nvPr>
            <p:ph sz="quarter" idx="1"/>
          </p:nvPr>
        </p:nvSpPr>
        <p:spPr>
          <a:xfrm>
            <a:off x="0" y="762000"/>
            <a:ext cx="9144000" cy="5867400"/>
          </a:xfrm>
        </p:spPr>
        <p:txBody>
          <a:bodyPr>
            <a:normAutofit/>
          </a:bodyPr>
          <a:lstStyle/>
          <a:p>
            <a:pPr>
              <a:buNone/>
            </a:pPr>
            <a:r>
              <a:rPr lang="en-US" sz="2800" b="1" dirty="0"/>
              <a:t>   R.java: </a:t>
            </a:r>
            <a:r>
              <a:rPr lang="en-US" sz="2800" dirty="0"/>
              <a:t>A Class R is auto generated in R.java.</a:t>
            </a:r>
          </a:p>
          <a:p>
            <a:r>
              <a:rPr lang="en-US" sz="2400" dirty="0">
                <a:latin typeface="Times New Roman" pitchFamily="18" charset="0"/>
                <a:cs typeface="Times New Roman" pitchFamily="18" charset="0"/>
              </a:rPr>
              <a:t>Not visible from inside Android Studio is a generated Java class named R, which can be found in the </a:t>
            </a:r>
            <a:r>
              <a:rPr lang="en-US" sz="2400" b="1" dirty="0">
                <a:latin typeface="Times New Roman" pitchFamily="18" charset="0"/>
                <a:cs typeface="Times New Roman" pitchFamily="18" charset="0"/>
              </a:rPr>
              <a:t>app/build/generated/source/r/debug/&lt;</a:t>
            </a:r>
            <a:r>
              <a:rPr lang="en-US" sz="2400" b="1" dirty="0" err="1">
                <a:latin typeface="Times New Roman" pitchFamily="18" charset="0"/>
                <a:cs typeface="Times New Roman" pitchFamily="18" charset="0"/>
              </a:rPr>
              <a:t>pkgname</a:t>
            </a:r>
            <a:r>
              <a:rPr lang="en-US" sz="2400" b="1" dirty="0">
                <a:latin typeface="Times New Roman" pitchFamily="18" charset="0"/>
                <a:cs typeface="Times New Roman" pitchFamily="18" charset="0"/>
              </a:rPr>
              <a:t>&gt;/  </a:t>
            </a:r>
            <a:r>
              <a:rPr lang="en-US" sz="2400" dirty="0">
                <a:latin typeface="Times New Roman" pitchFamily="18" charset="0"/>
                <a:cs typeface="Times New Roman" pitchFamily="18" charset="0"/>
              </a:rPr>
              <a:t>directory of the project. R contains nested classes that in turn contain all the resource IDs for all your resources. </a:t>
            </a:r>
          </a:p>
          <a:p>
            <a:r>
              <a:rPr lang="en-US" sz="2400" dirty="0">
                <a:latin typeface="Times New Roman" pitchFamily="18" charset="0"/>
                <a:cs typeface="Times New Roman" pitchFamily="18" charset="0"/>
              </a:rPr>
              <a:t>Every time you add, change or delete a resource, R is re-generated. For instance, if you add an image file named logo.png to the res/</a:t>
            </a:r>
            <a:r>
              <a:rPr lang="en-US" sz="2400" dirty="0" err="1">
                <a:latin typeface="Times New Roman" pitchFamily="18" charset="0"/>
                <a:cs typeface="Times New Roman" pitchFamily="18" charset="0"/>
              </a:rPr>
              <a:t>drawable</a:t>
            </a:r>
            <a:r>
              <a:rPr lang="en-US" sz="2400" dirty="0">
                <a:latin typeface="Times New Roman" pitchFamily="18" charset="0"/>
                <a:cs typeface="Times New Roman" pitchFamily="18" charset="0"/>
              </a:rPr>
              <a:t> directory, Android Studio will generate a field named logo under the </a:t>
            </a:r>
            <a:r>
              <a:rPr lang="en-US" sz="2400" dirty="0" err="1">
                <a:latin typeface="Times New Roman" pitchFamily="18" charset="0"/>
                <a:cs typeface="Times New Roman" pitchFamily="18" charset="0"/>
              </a:rPr>
              <a:t>drawable</a:t>
            </a:r>
            <a:r>
              <a:rPr lang="en-US" sz="2400" dirty="0">
                <a:latin typeface="Times New Roman" pitchFamily="18" charset="0"/>
                <a:cs typeface="Times New Roman" pitchFamily="18" charset="0"/>
              </a:rPr>
              <a:t> class, a nested class in R.</a:t>
            </a:r>
          </a:p>
          <a:p>
            <a:r>
              <a:rPr lang="en-US" sz="2400" dirty="0">
                <a:latin typeface="Times New Roman" pitchFamily="18" charset="0"/>
                <a:cs typeface="Times New Roman" pitchFamily="18" charset="0"/>
              </a:rPr>
              <a:t>The purpose of having R is so that you can refer to a resource in your code. For instance, you can refer to the logo.png image file with </a:t>
            </a:r>
            <a:r>
              <a:rPr lang="en-US" sz="2400" dirty="0" err="1">
                <a:latin typeface="Times New Roman" pitchFamily="18" charset="0"/>
                <a:cs typeface="Times New Roman" pitchFamily="18" charset="0"/>
              </a:rPr>
              <a:t>R.drawable.logo</a:t>
            </a:r>
            <a:r>
              <a:rPr lang="en-US" sz="2400" dirty="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rPr>
              <a:t>R.java</a:t>
            </a:r>
            <a:endParaRPr lang="en-US" sz="2400" b="1" cap="none" dirty="0">
              <a:solidFill>
                <a:srgbClr val="FF0000"/>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59</a:t>
            </a:fld>
            <a:endParaRPr lang="en-US"/>
          </a:p>
        </p:txBody>
      </p:sp>
      <p:pic>
        <p:nvPicPr>
          <p:cNvPr id="1028" name="Picture 4"/>
          <p:cNvPicPr>
            <a:picLocks noGrp="1" noChangeAspect="1" noChangeArrowheads="1"/>
          </p:cNvPicPr>
          <p:nvPr>
            <p:ph sz="quarter" idx="1"/>
          </p:nvPr>
        </p:nvPicPr>
        <p:blipFill>
          <a:blip r:embed="rId2"/>
          <a:srcRect/>
          <a:stretch>
            <a:fillRect/>
          </a:stretch>
        </p:blipFill>
        <p:spPr bwMode="auto">
          <a:xfrm>
            <a:off x="1981200" y="728123"/>
            <a:ext cx="5638800" cy="596611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457200"/>
          </a:xfrm>
        </p:spPr>
        <p:txBody>
          <a:bodyPr>
            <a:normAutofit fontScale="90000"/>
          </a:bodyPr>
          <a:lstStyle/>
          <a:p>
            <a:pPr marL="274320" lvl="0" indent="-274320" algn="ctr">
              <a:spcBef>
                <a:spcPts val="600"/>
              </a:spcBef>
            </a:pPr>
            <a:r>
              <a:rPr lang="en-US" sz="2900" dirty="0">
                <a:solidFill>
                  <a:srgbClr val="0E02AA"/>
                </a:solidFill>
                <a:latin typeface="+mn-lt"/>
                <a:ea typeface="+mn-ea"/>
                <a:cs typeface="+mn-cs"/>
              </a:rPr>
              <a:t/>
            </a:r>
            <a:br>
              <a:rPr lang="en-US" sz="2900" dirty="0">
                <a:solidFill>
                  <a:srgbClr val="0E02AA"/>
                </a:solidFill>
                <a:latin typeface="+mn-lt"/>
                <a:ea typeface="+mn-ea"/>
                <a:cs typeface="+mn-cs"/>
              </a:rPr>
            </a:br>
            <a:r>
              <a:rPr lang="en-US" sz="2900" dirty="0">
                <a:solidFill>
                  <a:srgbClr val="FF0000"/>
                </a:solidFill>
                <a:latin typeface="+mn-lt"/>
                <a:ea typeface="+mn-ea"/>
                <a:cs typeface="+mn-cs"/>
              </a:rPr>
              <a:t> </a:t>
            </a:r>
            <a:r>
              <a:rPr lang="en-US" sz="2900" b="1" dirty="0">
                <a:solidFill>
                  <a:srgbClr val="FF0000"/>
                </a:solidFill>
                <a:latin typeface="+mn-lt"/>
                <a:ea typeface="+mn-ea"/>
                <a:cs typeface="+mn-cs"/>
              </a:rPr>
              <a:t>Procedural  </a:t>
            </a:r>
            <a:r>
              <a:rPr lang="en-US" sz="2900" b="1" dirty="0" err="1">
                <a:solidFill>
                  <a:srgbClr val="FF0000"/>
                </a:solidFill>
                <a:latin typeface="+mn-lt"/>
                <a:ea typeface="+mn-ea"/>
                <a:cs typeface="+mn-cs"/>
              </a:rPr>
              <a:t>vs</a:t>
            </a:r>
            <a:r>
              <a:rPr lang="en-US" sz="2900" b="1" dirty="0">
                <a:solidFill>
                  <a:srgbClr val="FF0000"/>
                </a:solidFill>
                <a:latin typeface="+mn-lt"/>
                <a:ea typeface="+mn-ea"/>
                <a:cs typeface="+mn-cs"/>
              </a:rPr>
              <a:t> Object Oriented Programming</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a:t>
            </a:fld>
            <a:endParaRPr lang="en-US" dirty="0"/>
          </a:p>
        </p:txBody>
      </p:sp>
      <p:sp>
        <p:nvSpPr>
          <p:cNvPr id="3" name="Content Placeholder 2"/>
          <p:cNvSpPr>
            <a:spLocks noGrp="1"/>
          </p:cNvSpPr>
          <p:nvPr>
            <p:ph sz="quarter" idx="1"/>
          </p:nvPr>
        </p:nvSpPr>
        <p:spPr>
          <a:xfrm>
            <a:off x="228600" y="914400"/>
            <a:ext cx="8458200" cy="5559552"/>
          </a:xfrm>
        </p:spPr>
        <p:txBody>
          <a:bodyPr>
            <a:normAutofit/>
          </a:bodyPr>
          <a:lstStyle/>
          <a:p>
            <a:pPr>
              <a:buClr>
                <a:srgbClr val="0E02AA"/>
              </a:buClr>
              <a:buFont typeface="Wingdings" pitchFamily="2" charset="2"/>
              <a:buChar char="ü"/>
            </a:pPr>
            <a:r>
              <a:rPr lang="en-US" dirty="0">
                <a:solidFill>
                  <a:srgbClr val="0E02AA"/>
                </a:solidFill>
              </a:rPr>
              <a:t>Procedural  Oriented Programming: </a:t>
            </a:r>
            <a:r>
              <a:rPr lang="en-US" sz="2000" dirty="0"/>
              <a:t>Focuses on the procedures ( functions ) (rather than data) and Algorithm needed to perform the task.</a:t>
            </a:r>
          </a:p>
          <a:p>
            <a:pPr lvl="1">
              <a:buClr>
                <a:srgbClr val="0E02AA"/>
              </a:buClr>
              <a:buFont typeface="Wingdings" pitchFamily="2" charset="2"/>
              <a:buChar char="ü"/>
            </a:pPr>
            <a:r>
              <a:rPr lang="en-US" sz="2000" dirty="0"/>
              <a:t>Program is divided into no. of functions with each function carries a well defined task.</a:t>
            </a:r>
          </a:p>
          <a:p>
            <a:pPr lvl="1">
              <a:buClr>
                <a:srgbClr val="0E02AA"/>
              </a:buClr>
              <a:buFont typeface="Wingdings" pitchFamily="2" charset="2"/>
              <a:buChar char="ü"/>
            </a:pPr>
            <a:r>
              <a:rPr lang="en-US" sz="2000" dirty="0"/>
              <a:t> Dividing a problem into sub problems and solving simplifies the problem solving.</a:t>
            </a:r>
          </a:p>
          <a:p>
            <a:pPr lvl="1">
              <a:buClr>
                <a:srgbClr val="0E02AA"/>
              </a:buClr>
              <a:buFont typeface="Wingdings" pitchFamily="2" charset="2"/>
              <a:buChar char="ü"/>
            </a:pPr>
            <a:r>
              <a:rPr lang="en-US" sz="2000" dirty="0"/>
              <a:t> Most functions share data</a:t>
            </a:r>
          </a:p>
          <a:p>
            <a:pPr lvl="1">
              <a:buClr>
                <a:srgbClr val="0E02AA"/>
              </a:buClr>
              <a:buFont typeface="Wingdings" pitchFamily="2" charset="2"/>
              <a:buChar char="ü"/>
            </a:pPr>
            <a:r>
              <a:rPr lang="en-US" sz="2000" dirty="0"/>
              <a:t>Data moves openly around the functions.</a:t>
            </a:r>
          </a:p>
          <a:p>
            <a:pPr marL="639763" lvl="1" indent="-584200">
              <a:buClr>
                <a:srgbClr val="0E02AA"/>
              </a:buClr>
              <a:buNone/>
            </a:pPr>
            <a:r>
              <a:rPr lang="en-US" sz="2000" b="1" dirty="0">
                <a:solidFill>
                  <a:srgbClr val="0E02AA"/>
                </a:solidFill>
              </a:rPr>
              <a:t>Drawbacks:</a:t>
            </a:r>
          </a:p>
          <a:p>
            <a:pPr marL="639763" lvl="1" indent="-584200">
              <a:buClr>
                <a:srgbClr val="0E02AA"/>
              </a:buClr>
              <a:buFont typeface="Wingdings" pitchFamily="2" charset="2"/>
              <a:buChar char="v"/>
            </a:pPr>
            <a:r>
              <a:rPr lang="en-US" sz="2000" dirty="0"/>
              <a:t>No proper security for the data.</a:t>
            </a:r>
          </a:p>
          <a:p>
            <a:pPr marL="639763" lvl="1" indent="-584200">
              <a:buClr>
                <a:srgbClr val="0E02AA"/>
              </a:buClr>
              <a:buFont typeface="Wingdings" pitchFamily="2" charset="2"/>
              <a:buChar char="v"/>
            </a:pPr>
            <a:r>
              <a:rPr lang="en-US" sz="2000" dirty="0"/>
              <a:t> Design difficulty as the components function and data structures do not model the real world. </a:t>
            </a:r>
          </a:p>
          <a:p>
            <a:pPr marL="639763" lvl="1" indent="-584200">
              <a:buClr>
                <a:srgbClr val="0E02AA"/>
              </a:buClr>
              <a:buNone/>
            </a:pPr>
            <a:r>
              <a:rPr lang="en-US" sz="2000" dirty="0"/>
              <a:t>	Ex: for UI, thinking for data structures instead of menus and menu items.</a:t>
            </a:r>
          </a:p>
          <a:p>
            <a:pPr marL="639763" lvl="1" indent="-584200">
              <a:buClr>
                <a:srgbClr val="0E02AA"/>
              </a:buClr>
              <a:buFont typeface="Wingdings" pitchFamily="2" charset="2"/>
              <a:buChar char="v"/>
            </a:pPr>
            <a:r>
              <a:rPr lang="en-US" sz="2000" dirty="0"/>
              <a:t>Not possible to create new data types. ( no extensibility )</a:t>
            </a:r>
          </a:p>
          <a:p>
            <a:pPr marL="639763" lvl="1" indent="-584200">
              <a:buClr>
                <a:srgbClr val="0E02AA"/>
              </a:buClr>
              <a:buNone/>
            </a:pPr>
            <a:r>
              <a:rPr lang="en-US" sz="2000" b="1" dirty="0">
                <a:solidFill>
                  <a:srgbClr val="0E02AA"/>
                </a:solidFill>
              </a:rPr>
              <a:t>Examples</a:t>
            </a:r>
            <a:r>
              <a:rPr lang="en-US" sz="2000" b="1" dirty="0"/>
              <a:t> : C, BASIC, FORTRAN</a:t>
            </a:r>
          </a:p>
          <a:p>
            <a:pPr marL="639763" lvl="1" indent="-584200">
              <a:buClr>
                <a:srgbClr val="0E02AA"/>
              </a:buClr>
              <a:buNone/>
            </a:pPr>
            <a:endParaRPr lang="en-US" sz="2000" b="1" dirty="0"/>
          </a:p>
          <a:p>
            <a:pPr>
              <a:buClr>
                <a:srgbClr val="0E02AA"/>
              </a:buClr>
              <a:buNone/>
            </a:pPr>
            <a:endParaRPr lang="en-US" dirty="0"/>
          </a:p>
          <a:p>
            <a:pPr>
              <a:buClr>
                <a:srgbClr val="0E02AA"/>
              </a:buClr>
              <a:buNone/>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rPr>
              <a:t>Android Studio Project Structure</a:t>
            </a:r>
            <a:endParaRPr lang="en-US" sz="2400" b="1" cap="none" dirty="0">
              <a:solidFill>
                <a:srgbClr val="FF0000"/>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60</a:t>
            </a:fld>
            <a:endParaRPr lang="en-US"/>
          </a:p>
        </p:txBody>
      </p:sp>
      <p:sp>
        <p:nvSpPr>
          <p:cNvPr id="3" name="Content Placeholder 2"/>
          <p:cNvSpPr>
            <a:spLocks noGrp="1"/>
          </p:cNvSpPr>
          <p:nvPr>
            <p:ph sz="quarter" idx="1"/>
          </p:nvPr>
        </p:nvSpPr>
        <p:spPr>
          <a:xfrm>
            <a:off x="228600" y="762000"/>
            <a:ext cx="8534400" cy="5562600"/>
          </a:xfrm>
        </p:spPr>
        <p:txBody>
          <a:bodyPr>
            <a:normAutofit/>
          </a:bodyPr>
          <a:lstStyle/>
          <a:p>
            <a:pPr algn="just">
              <a:buNone/>
            </a:pPr>
            <a:r>
              <a:rPr lang="en-US" sz="2800" dirty="0"/>
              <a:t> </a:t>
            </a:r>
            <a:r>
              <a:rPr lang="en-US" sz="2400" b="1" dirty="0" err="1"/>
              <a:t>Gradle</a:t>
            </a:r>
            <a:r>
              <a:rPr lang="en-US" sz="2400" b="1" dirty="0"/>
              <a:t> Scripts: </a:t>
            </a:r>
            <a:r>
              <a:rPr lang="en-US" sz="2000" dirty="0" err="1">
                <a:latin typeface="Times New Roman" pitchFamily="18" charset="0"/>
                <a:cs typeface="Times New Roman" pitchFamily="18" charset="0"/>
              </a:rPr>
              <a:t>Gradle</a:t>
            </a:r>
            <a:r>
              <a:rPr lang="en-US" sz="2000" dirty="0">
                <a:latin typeface="Times New Roman" pitchFamily="18" charset="0"/>
                <a:cs typeface="Times New Roman" pitchFamily="18" charset="0"/>
              </a:rPr>
              <a:t> scripts are used to automate tasks. For the most part, Android Studio performs application builds in the background without any intervention from the developer. This build process is handled using the </a:t>
            </a:r>
            <a:r>
              <a:rPr lang="en-US" sz="2000" dirty="0" err="1">
                <a:latin typeface="Times New Roman" pitchFamily="18" charset="0"/>
                <a:cs typeface="Times New Roman" pitchFamily="18" charset="0"/>
              </a:rPr>
              <a:t>Gradle</a:t>
            </a:r>
            <a:r>
              <a:rPr lang="en-US" sz="2000" dirty="0">
                <a:latin typeface="Times New Roman" pitchFamily="18" charset="0"/>
                <a:cs typeface="Times New Roman" pitchFamily="18" charset="0"/>
              </a:rPr>
              <a:t> system, an automated build toolkit.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Hardware imposed design considerations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61</a:t>
            </a:fld>
            <a:endParaRPr lang="en-US"/>
          </a:p>
        </p:txBody>
      </p:sp>
      <p:sp>
        <p:nvSpPr>
          <p:cNvPr id="3" name="Content Placeholder 2"/>
          <p:cNvSpPr>
            <a:spLocks noGrp="1"/>
          </p:cNvSpPr>
          <p:nvPr>
            <p:ph sz="quarter" idx="1"/>
          </p:nvPr>
        </p:nvSpPr>
        <p:spPr>
          <a:xfrm>
            <a:off x="228600" y="762000"/>
            <a:ext cx="8534400" cy="5069434"/>
          </a:xfrm>
        </p:spPr>
        <p:txBody>
          <a:bodyPr>
            <a:normAutofit/>
          </a:bodyPr>
          <a:lstStyle/>
          <a:p>
            <a:pPr>
              <a:buNone/>
            </a:pPr>
            <a:r>
              <a:rPr lang="en-US" sz="2000" b="1" dirty="0">
                <a:latin typeface="Times New Roman" pitchFamily="18" charset="0"/>
                <a:cs typeface="Times New Roman" pitchFamily="18" charset="0"/>
              </a:rPr>
              <a:t>Compared to laptops mobiles have relatively:</a:t>
            </a:r>
          </a:p>
          <a:p>
            <a:pPr marL="273050" indent="-273050">
              <a:buFont typeface="Wingdings" pitchFamily="2" charset="2"/>
              <a:buChar char="Ø"/>
              <a:tabLst>
                <a:tab pos="512763" algn="l"/>
              </a:tabLst>
            </a:pPr>
            <a:r>
              <a:rPr lang="en-US" sz="2800" dirty="0"/>
              <a:t> Low processing power</a:t>
            </a:r>
          </a:p>
          <a:p>
            <a:pPr marL="273050" indent="-273050">
              <a:buFont typeface="Wingdings" pitchFamily="2" charset="2"/>
              <a:buChar char="Ø"/>
              <a:tabLst>
                <a:tab pos="512763" algn="l"/>
              </a:tabLst>
            </a:pPr>
            <a:r>
              <a:rPr lang="en-US" sz="2800" dirty="0"/>
              <a:t> Limited RAM</a:t>
            </a:r>
          </a:p>
          <a:p>
            <a:pPr marL="273050" indent="-273050">
              <a:buFont typeface="Wingdings" pitchFamily="2" charset="2"/>
              <a:buChar char="Ø"/>
              <a:tabLst>
                <a:tab pos="512763" algn="l"/>
              </a:tabLst>
            </a:pPr>
            <a:r>
              <a:rPr lang="en-US" sz="2800" dirty="0"/>
              <a:t>Limited permanent storage capacity</a:t>
            </a:r>
          </a:p>
          <a:p>
            <a:pPr marL="273050" indent="-273050">
              <a:buFont typeface="Wingdings" pitchFamily="2" charset="2"/>
              <a:buChar char="Ø"/>
              <a:tabLst>
                <a:tab pos="512763" algn="l"/>
              </a:tabLst>
            </a:pPr>
            <a:r>
              <a:rPr lang="en-US" sz="2800" dirty="0"/>
              <a:t>Small screens with low resolution</a:t>
            </a:r>
          </a:p>
          <a:p>
            <a:pPr marL="273050" indent="-273050">
              <a:buFont typeface="Wingdings" pitchFamily="2" charset="2"/>
              <a:buChar char="Ø"/>
              <a:tabLst>
                <a:tab pos="512763" algn="l"/>
              </a:tabLst>
            </a:pPr>
            <a:r>
              <a:rPr lang="en-US" sz="2800" dirty="0"/>
              <a:t>Higher costs associated with data transfer</a:t>
            </a:r>
          </a:p>
          <a:p>
            <a:pPr marL="273050" indent="-273050">
              <a:buFont typeface="Wingdings" pitchFamily="2" charset="2"/>
              <a:buChar char="Ø"/>
              <a:tabLst>
                <a:tab pos="512763" algn="l"/>
              </a:tabLst>
            </a:pPr>
            <a:r>
              <a:rPr lang="en-US" sz="2800" dirty="0"/>
              <a:t>Slower data transfer rates with higher latency</a:t>
            </a:r>
          </a:p>
          <a:p>
            <a:pPr marL="273050" indent="-273050">
              <a:buFont typeface="Wingdings" pitchFamily="2" charset="2"/>
              <a:buChar char="Ø"/>
              <a:tabLst>
                <a:tab pos="512763" algn="l"/>
              </a:tabLst>
            </a:pPr>
            <a:r>
              <a:rPr lang="en-US" sz="2800" dirty="0"/>
              <a:t>Less reliable data connections</a:t>
            </a:r>
          </a:p>
          <a:p>
            <a:pPr marL="273050" indent="-273050">
              <a:buFont typeface="Wingdings" pitchFamily="2" charset="2"/>
              <a:buChar char="Ø"/>
              <a:tabLst>
                <a:tab pos="512763" algn="l"/>
              </a:tabLst>
            </a:pPr>
            <a:r>
              <a:rPr lang="en-US" sz="2800" dirty="0"/>
              <a:t>Limited battery life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fontScale="90000"/>
          </a:bodyPr>
          <a:lstStyle/>
          <a:p>
            <a:pPr algn="ctr"/>
            <a:r>
              <a:rPr lang="en-US" sz="2400" b="1" cap="none" dirty="0">
                <a:solidFill>
                  <a:srgbClr val="FF0000"/>
                </a:solidFill>
              </a:rPr>
              <a:t>Practical design considerations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62</a:t>
            </a:fld>
            <a:endParaRPr lang="en-US"/>
          </a:p>
        </p:txBody>
      </p:sp>
      <p:sp>
        <p:nvSpPr>
          <p:cNvPr id="3" name="Content Placeholder 2"/>
          <p:cNvSpPr>
            <a:spLocks noGrp="1"/>
          </p:cNvSpPr>
          <p:nvPr>
            <p:ph sz="quarter" idx="1"/>
          </p:nvPr>
        </p:nvSpPr>
        <p:spPr>
          <a:xfrm>
            <a:off x="228600" y="457200"/>
            <a:ext cx="8534400" cy="6172200"/>
          </a:xfrm>
        </p:spPr>
        <p:txBody>
          <a:bodyPr>
            <a:normAutofit/>
          </a:bodyPr>
          <a:lstStyle/>
          <a:p>
            <a:pPr>
              <a:buFont typeface="Wingdings" pitchFamily="2" charset="2"/>
              <a:buChar char="Ø"/>
            </a:pPr>
            <a:r>
              <a:rPr lang="en-US" sz="2000" b="1" dirty="0">
                <a:latin typeface="Times New Roman" pitchFamily="18" charset="0"/>
                <a:cs typeface="Times New Roman" pitchFamily="18" charset="0"/>
              </a:rPr>
              <a:t> </a:t>
            </a:r>
            <a:r>
              <a:rPr lang="en-US" b="1" dirty="0"/>
              <a:t> Performance </a:t>
            </a:r>
            <a:r>
              <a:rPr lang="en-US" b="1" dirty="0">
                <a:sym typeface="Wingdings" pitchFamily="2" charset="2"/>
              </a:rPr>
              <a:t> </a:t>
            </a:r>
            <a:r>
              <a:rPr lang="en-US" dirty="0">
                <a:sym typeface="Wingdings" pitchFamily="2" charset="2"/>
              </a:rPr>
              <a:t>Be fast and efficient.</a:t>
            </a:r>
          </a:p>
          <a:p>
            <a:pPr>
              <a:buNone/>
            </a:pPr>
            <a:r>
              <a:rPr lang="en-US" dirty="0"/>
              <a:t>		At a time when 2 to 4GB of memory is standard for most desktop and server rigs, typical smart phones feature approximately 200MB of SDRAM. With memory such a scarce commodity, you need to take special care to use it efficiently.</a:t>
            </a:r>
          </a:p>
          <a:p>
            <a:pPr>
              <a:buFont typeface="Wingdings" pitchFamily="2" charset="2"/>
              <a:buChar char="Ø"/>
            </a:pPr>
            <a:r>
              <a:rPr lang="en-US" sz="2000" dirty="0"/>
              <a:t> </a:t>
            </a:r>
            <a:r>
              <a:rPr lang="en-US" sz="2400" b="1" dirty="0"/>
              <a:t>Responsiveness  </a:t>
            </a:r>
            <a:r>
              <a:rPr lang="en-US" sz="2400" b="1" dirty="0">
                <a:sym typeface="Wingdings" pitchFamily="2" charset="2"/>
              </a:rPr>
              <a:t></a:t>
            </a:r>
            <a:r>
              <a:rPr lang="en-US" sz="2000" dirty="0">
                <a:sym typeface="Wingdings" pitchFamily="2" charset="2"/>
              </a:rPr>
              <a:t> </a:t>
            </a:r>
            <a:r>
              <a:rPr lang="en-US" dirty="0">
                <a:sym typeface="Wingdings" pitchFamily="2" charset="2"/>
              </a:rPr>
              <a:t>Android takes responsiveness seriously. It Activity Manager or Window Manager detects an unresponsive application, it will display “not responding” message. </a:t>
            </a:r>
          </a:p>
          <a:p>
            <a:pPr lvl="1">
              <a:buFont typeface="Wingdings" pitchFamily="2" charset="2"/>
              <a:buChar char="Ø"/>
            </a:pPr>
            <a:r>
              <a:rPr lang="en-US" dirty="0">
                <a:sym typeface="Wingdings" pitchFamily="2" charset="2"/>
              </a:rPr>
              <a:t> using worker threads and services to perform lengthy tasks.</a:t>
            </a:r>
          </a:p>
          <a:p>
            <a:pPr>
              <a:buNone/>
            </a:pPr>
            <a:r>
              <a:rPr lang="en-US" sz="2000" b="1" dirty="0">
                <a:sym typeface="Wingdings" pitchFamily="2" charset="2"/>
              </a:rPr>
              <a:t>	Android monitors two conditions to determine responsiveness:</a:t>
            </a:r>
          </a:p>
          <a:p>
            <a:pPr marL="914400" indent="-450850">
              <a:buFont typeface="+mj-lt"/>
              <a:buAutoNum type="arabicPeriod"/>
            </a:pPr>
            <a:r>
              <a:rPr lang="en-US" sz="2000" dirty="0">
                <a:sym typeface="Wingdings" pitchFamily="2" charset="2"/>
              </a:rPr>
              <a:t>An application must respond to any user action, such as </a:t>
            </a:r>
            <a:r>
              <a:rPr lang="en-US" sz="2000" dirty="0" err="1">
                <a:sym typeface="Wingdings" pitchFamily="2" charset="2"/>
              </a:rPr>
              <a:t>keypress</a:t>
            </a:r>
            <a:r>
              <a:rPr lang="en-US" sz="2000" dirty="0">
                <a:sym typeface="Wingdings" pitchFamily="2" charset="2"/>
              </a:rPr>
              <a:t> or screen touch, within </a:t>
            </a:r>
            <a:r>
              <a:rPr lang="en-US" sz="2000" b="1" dirty="0">
                <a:sym typeface="Wingdings" pitchFamily="2" charset="2"/>
              </a:rPr>
              <a:t>5 seconds.</a:t>
            </a:r>
          </a:p>
          <a:p>
            <a:pPr marL="914400" indent="-450850">
              <a:buFont typeface="+mj-lt"/>
              <a:buAutoNum type="arabicPeriod"/>
            </a:pPr>
            <a:r>
              <a:rPr lang="en-US" sz="2000" b="1" dirty="0">
                <a:sym typeface="Wingdings" pitchFamily="2" charset="2"/>
              </a:rPr>
              <a:t> </a:t>
            </a:r>
            <a:r>
              <a:rPr lang="en-US" sz="2000" dirty="0">
                <a:sym typeface="Wingdings" pitchFamily="2" charset="2"/>
              </a:rPr>
              <a:t>A broadcast receiver must return from </a:t>
            </a:r>
            <a:r>
              <a:rPr lang="en-US" sz="2000" dirty="0" err="1">
                <a:sym typeface="Wingdings" pitchFamily="2" charset="2"/>
              </a:rPr>
              <a:t>onReceive</a:t>
            </a:r>
            <a:r>
              <a:rPr lang="en-US" sz="2000" dirty="0">
                <a:sym typeface="Wingdings" pitchFamily="2" charset="2"/>
              </a:rPr>
              <a:t> handler within </a:t>
            </a:r>
            <a:r>
              <a:rPr lang="en-US" sz="2000" b="1" dirty="0">
                <a:sym typeface="Wingdings" pitchFamily="2" charset="2"/>
              </a:rPr>
              <a:t>10 seconds.</a:t>
            </a:r>
          </a:p>
          <a:p>
            <a:pPr>
              <a:buNone/>
            </a:pPr>
            <a:endParaRPr lang="en-US" sz="2400" dirty="0"/>
          </a:p>
          <a:p>
            <a:pPr>
              <a:buNone/>
            </a:pP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fontScale="90000"/>
          </a:bodyPr>
          <a:lstStyle/>
          <a:p>
            <a:pPr algn="ctr"/>
            <a:r>
              <a:rPr lang="en-US" sz="2400" b="1" cap="none" dirty="0">
                <a:solidFill>
                  <a:srgbClr val="FF0000"/>
                </a:solidFill>
              </a:rPr>
              <a:t>Practical design considerations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63</a:t>
            </a:fld>
            <a:endParaRPr lang="en-US"/>
          </a:p>
        </p:txBody>
      </p:sp>
      <p:sp>
        <p:nvSpPr>
          <p:cNvPr id="3" name="Content Placeholder 2"/>
          <p:cNvSpPr>
            <a:spLocks noGrp="1"/>
          </p:cNvSpPr>
          <p:nvPr>
            <p:ph sz="quarter" idx="1"/>
          </p:nvPr>
        </p:nvSpPr>
        <p:spPr>
          <a:xfrm>
            <a:off x="228600" y="457200"/>
            <a:ext cx="8534400" cy="6172200"/>
          </a:xfrm>
        </p:spPr>
        <p:txBody>
          <a:bodyPr>
            <a:normAutofit/>
          </a:bodyPr>
          <a:lstStyle/>
          <a:p>
            <a:pPr algn="just"/>
            <a:r>
              <a:rPr lang="en-US" sz="2400" b="1" dirty="0"/>
              <a:t>Freshness </a:t>
            </a:r>
            <a:r>
              <a:rPr lang="en-US" sz="2400" b="1" dirty="0">
                <a:sym typeface="Wingdings" pitchFamily="2" charset="2"/>
              </a:rPr>
              <a:t> </a:t>
            </a:r>
            <a:r>
              <a:rPr lang="en-US" sz="2400" dirty="0">
                <a:sym typeface="Wingdings" pitchFamily="2" charset="2"/>
              </a:rPr>
              <a:t>While designing application it is critical that you consider that how often you will update the data it uses, </a:t>
            </a:r>
            <a:r>
              <a:rPr lang="en-US" sz="2400" dirty="0"/>
              <a:t>minimizing the time users are waiting for refreshes or updates, while limiting the effect of these background updates on the battery life.</a:t>
            </a:r>
          </a:p>
          <a:p>
            <a:pPr>
              <a:buFont typeface="Wingdings" pitchFamily="2" charset="2"/>
              <a:buChar char="Ø"/>
            </a:pPr>
            <a:r>
              <a:rPr lang="en-US" sz="2400" b="1" dirty="0"/>
              <a:t>Security </a:t>
            </a:r>
            <a:r>
              <a:rPr lang="en-US" sz="2400" b="1" dirty="0">
                <a:sym typeface="Wingdings" pitchFamily="2" charset="2"/>
              </a:rPr>
              <a:t> </a:t>
            </a:r>
            <a:r>
              <a:rPr lang="en-US" sz="2400" dirty="0">
                <a:sym typeface="Wingdings" pitchFamily="2" charset="2"/>
              </a:rPr>
              <a:t>Access to network and hardware causes security problems. Device security is most important one.</a:t>
            </a:r>
          </a:p>
          <a:p>
            <a:pPr lvl="1">
              <a:buFont typeface="Wingdings" pitchFamily="2" charset="2"/>
              <a:buChar char="Ø"/>
            </a:pPr>
            <a:r>
              <a:rPr lang="en-US" sz="2200" dirty="0">
                <a:sym typeface="Wingdings" pitchFamily="2" charset="2"/>
              </a:rPr>
              <a:t>The Android security model sandboxes each application and restricts</a:t>
            </a:r>
          </a:p>
          <a:p>
            <a:pPr marL="547688" lvl="1" indent="-206375">
              <a:buNone/>
            </a:pPr>
            <a:r>
              <a:rPr lang="en-US" sz="2200" dirty="0">
                <a:sym typeface="Wingdings" pitchFamily="2" charset="2"/>
              </a:rPr>
              <a:t>   access to services and functionality by requiring applications to declare the    permissions they require. During installation users are shown the application’s required permissions before they commit to installing it.</a:t>
            </a:r>
            <a:endParaRPr lang="en-US" sz="7200" dirty="0"/>
          </a:p>
          <a:p>
            <a:pPr>
              <a:buFont typeface="Wingdings" pitchFamily="2" charset="2"/>
              <a:buChar char="Ø"/>
            </a:pPr>
            <a:r>
              <a:rPr lang="en-US" sz="2400" b="1" dirty="0"/>
              <a:t> Seamlessness </a:t>
            </a:r>
            <a:r>
              <a:rPr lang="en-US" sz="2400" b="1" dirty="0">
                <a:sym typeface="Wingdings" pitchFamily="2" charset="2"/>
              </a:rPr>
              <a:t> </a:t>
            </a:r>
            <a:r>
              <a:rPr lang="en-US" sz="2400" dirty="0">
                <a:sym typeface="Wingdings" pitchFamily="2" charset="2"/>
              </a:rPr>
              <a:t>A consistent user experience in which applications start, stop and transition instantly without perceptible delays.</a:t>
            </a:r>
            <a:endParaRPr lang="en-US" sz="2400" dirty="0"/>
          </a:p>
          <a:p>
            <a:pPr>
              <a:buNone/>
            </a:pPr>
            <a:endParaRPr 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latin typeface="Times New Roman" pitchFamily="18" charset="0"/>
                <a:cs typeface="Times New Roman" pitchFamily="18" charset="0"/>
              </a:rPr>
              <a:t>Building blocks of Android application</a:t>
            </a:r>
            <a:endParaRPr lang="en-US" sz="2400" cap="none" dirty="0">
              <a:solidFill>
                <a:srgbClr val="0E02AA"/>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64</a:t>
            </a:fld>
            <a:endParaRPr lang="en-US"/>
          </a:p>
        </p:txBody>
      </p:sp>
      <p:sp>
        <p:nvSpPr>
          <p:cNvPr id="3" name="Content Placeholder 2"/>
          <p:cNvSpPr>
            <a:spLocks noGrp="1"/>
          </p:cNvSpPr>
          <p:nvPr>
            <p:ph sz="quarter" idx="1"/>
          </p:nvPr>
        </p:nvSpPr>
        <p:spPr>
          <a:xfrm>
            <a:off x="228600" y="762000"/>
            <a:ext cx="8534400" cy="5715000"/>
          </a:xfrm>
        </p:spPr>
        <p:txBody>
          <a:bodyPr>
            <a:normAutofit/>
          </a:bodyPr>
          <a:lstStyle/>
          <a:p>
            <a:pPr>
              <a:buClr>
                <a:srgbClr val="0DBB36"/>
              </a:buClr>
              <a:buFont typeface="Wingdings" pitchFamily="2" charset="2"/>
              <a:buChar char="§"/>
            </a:pPr>
            <a:r>
              <a:rPr lang="en-US" sz="2000" dirty="0">
                <a:latin typeface="Times New Roman" pitchFamily="18" charset="0"/>
                <a:cs typeface="Times New Roman" pitchFamily="18" charset="0"/>
              </a:rPr>
              <a:t>Activities		</a:t>
            </a:r>
            <a:r>
              <a:rPr lang="en-US" sz="2000" dirty="0">
                <a:latin typeface="Times New Roman" pitchFamily="18" charset="0"/>
                <a:cs typeface="Times New Roman" pitchFamily="18" charset="0"/>
                <a:sym typeface="Wingdings" pitchFamily="2" charset="2"/>
              </a:rPr>
              <a:t> Your application’s presentation layer </a:t>
            </a:r>
          </a:p>
          <a:p>
            <a:pPr>
              <a:buClr>
                <a:srgbClr val="0DBB36"/>
              </a:buClr>
              <a:buFont typeface="Wingdings" pitchFamily="2" charset="2"/>
              <a:buChar char="§"/>
            </a:pPr>
            <a:r>
              <a:rPr lang="en-US" sz="2000" dirty="0">
                <a:latin typeface="Times New Roman" pitchFamily="18" charset="0"/>
                <a:cs typeface="Times New Roman" pitchFamily="18" charset="0"/>
              </a:rPr>
              <a:t>Services		</a:t>
            </a:r>
            <a:r>
              <a:rPr lang="en-US" sz="2000" dirty="0">
                <a:latin typeface="Times New Roman" pitchFamily="18" charset="0"/>
                <a:cs typeface="Times New Roman" pitchFamily="18" charset="0"/>
                <a:sym typeface="Wingdings" pitchFamily="2" charset="2"/>
              </a:rPr>
              <a:t> Invisible workers of your application</a:t>
            </a:r>
            <a:endParaRPr lang="en-US" sz="2000" dirty="0">
              <a:latin typeface="Times New Roman" pitchFamily="18" charset="0"/>
              <a:cs typeface="Times New Roman" pitchFamily="18" charset="0"/>
            </a:endParaRPr>
          </a:p>
          <a:p>
            <a:pPr>
              <a:buClr>
                <a:srgbClr val="0DBB36"/>
              </a:buClr>
              <a:buFont typeface="Wingdings" pitchFamily="2" charset="2"/>
              <a:buChar char="§"/>
            </a:pPr>
            <a:r>
              <a:rPr lang="en-US" sz="2000" dirty="0">
                <a:latin typeface="Times New Roman" pitchFamily="18" charset="0"/>
                <a:cs typeface="Times New Roman" pitchFamily="18" charset="0"/>
              </a:rPr>
              <a:t>Content Providers	</a:t>
            </a:r>
            <a:r>
              <a:rPr lang="en-US" sz="2000" dirty="0">
                <a:latin typeface="Times New Roman" pitchFamily="18" charset="0"/>
                <a:cs typeface="Times New Roman" pitchFamily="18" charset="0"/>
                <a:sym typeface="Wingdings" pitchFamily="2" charset="2"/>
              </a:rPr>
              <a:t> A shared data store</a:t>
            </a:r>
            <a:endParaRPr lang="en-US" sz="2000" dirty="0">
              <a:latin typeface="Times New Roman" pitchFamily="18" charset="0"/>
              <a:cs typeface="Times New Roman" pitchFamily="18" charset="0"/>
            </a:endParaRPr>
          </a:p>
          <a:p>
            <a:pPr>
              <a:buClr>
                <a:srgbClr val="0DBB36"/>
              </a:buClr>
              <a:buFont typeface="Wingdings" pitchFamily="2" charset="2"/>
              <a:buChar char="§"/>
            </a:pPr>
            <a:r>
              <a:rPr lang="en-US" sz="2000" dirty="0">
                <a:latin typeface="Times New Roman" pitchFamily="18" charset="0"/>
                <a:cs typeface="Times New Roman" pitchFamily="18" charset="0"/>
              </a:rPr>
              <a:t>Intents		</a:t>
            </a:r>
            <a:r>
              <a:rPr lang="en-US" sz="2000" dirty="0">
                <a:latin typeface="Times New Roman" pitchFamily="18" charset="0"/>
                <a:cs typeface="Times New Roman" pitchFamily="18" charset="0"/>
                <a:sym typeface="Wingdings" pitchFamily="2" charset="2"/>
              </a:rPr>
              <a:t> To send broadcast messages to an activity or 				      service.</a:t>
            </a:r>
            <a:endParaRPr lang="en-US" sz="2000" dirty="0">
              <a:latin typeface="Times New Roman" pitchFamily="18" charset="0"/>
              <a:cs typeface="Times New Roman" pitchFamily="18" charset="0"/>
            </a:endParaRPr>
          </a:p>
          <a:p>
            <a:pPr>
              <a:buClr>
                <a:srgbClr val="0DBB36"/>
              </a:buClr>
              <a:buFont typeface="Wingdings" pitchFamily="2" charset="2"/>
              <a:buChar char="§"/>
            </a:pPr>
            <a:r>
              <a:rPr lang="en-US" sz="2000" dirty="0">
                <a:latin typeface="Times New Roman" pitchFamily="18" charset="0"/>
                <a:cs typeface="Times New Roman" pitchFamily="18" charset="0"/>
              </a:rPr>
              <a:t>Broadcast Receivers	 </a:t>
            </a:r>
            <a:r>
              <a:rPr lang="en-US" sz="2000" dirty="0">
                <a:latin typeface="Times New Roman" pitchFamily="18" charset="0"/>
                <a:cs typeface="Times New Roman" pitchFamily="18" charset="0"/>
                <a:sym typeface="Wingdings" pitchFamily="2" charset="2"/>
              </a:rPr>
              <a:t> Intent broadcast consumers</a:t>
            </a:r>
          </a:p>
          <a:p>
            <a:pPr>
              <a:buClr>
                <a:srgbClr val="0DBB36"/>
              </a:buClr>
              <a:buFont typeface="Wingdings" pitchFamily="2" charset="2"/>
              <a:buChar char="§"/>
            </a:pPr>
            <a:r>
              <a:rPr lang="en-US" sz="2000" dirty="0">
                <a:latin typeface="Times New Roman" pitchFamily="18" charset="0"/>
                <a:cs typeface="Times New Roman" pitchFamily="18" charset="0"/>
              </a:rPr>
              <a:t>Notifications		 </a:t>
            </a:r>
            <a:r>
              <a:rPr lang="en-US" sz="2000" dirty="0">
                <a:latin typeface="Times New Roman" pitchFamily="18" charset="0"/>
                <a:cs typeface="Times New Roman" pitchFamily="18" charset="0"/>
                <a:sym typeface="Wingdings" pitchFamily="2" charset="2"/>
              </a:rPr>
              <a:t> Notifications let you signal users without stealing</a:t>
            </a:r>
          </a:p>
          <a:p>
            <a:pPr>
              <a:buNone/>
            </a:pPr>
            <a:r>
              <a:rPr lang="en-US" sz="2000" dirty="0">
                <a:latin typeface="Times New Roman" pitchFamily="18" charset="0"/>
                <a:cs typeface="Times New Roman" pitchFamily="18" charset="0"/>
                <a:sym typeface="Wingdings" pitchFamily="2" charset="2"/>
              </a:rPr>
              <a:t>				      focus or interrupting their current Activities.</a:t>
            </a:r>
          </a:p>
          <a:p>
            <a:pPr>
              <a:buNone/>
            </a:pPr>
            <a:r>
              <a:rPr lang="en-US" sz="2000" dirty="0">
                <a:latin typeface="Times New Roman" pitchFamily="18" charset="0"/>
                <a:cs typeface="Times New Roman" pitchFamily="18" charset="0"/>
                <a:sym typeface="Wingdings" pitchFamily="2" charset="2"/>
              </a:rPr>
              <a:t> Widgets			 Visual application components that are typically 				      added to the device HOME screen.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457200"/>
          </a:xfrm>
        </p:spPr>
        <p:txBody>
          <a:bodyPr>
            <a:normAutofit/>
          </a:bodyPr>
          <a:lstStyle/>
          <a:p>
            <a:pPr algn="ctr"/>
            <a:r>
              <a:rPr lang="en-US" sz="2000" b="1" dirty="0">
                <a:solidFill>
                  <a:srgbClr val="FF0000"/>
                </a:solidFill>
                <a:latin typeface="Times New Roman" pitchFamily="18" charset="0"/>
                <a:cs typeface="Times New Roman" pitchFamily="18" charset="0"/>
              </a:rPr>
              <a:t>Building Blocks of Android Application</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65</a:t>
            </a:fld>
            <a:endParaRPr lang="en-US"/>
          </a:p>
        </p:txBody>
      </p:sp>
      <p:sp>
        <p:nvSpPr>
          <p:cNvPr id="3" name="Content Placeholder 2"/>
          <p:cNvSpPr>
            <a:spLocks noGrp="1"/>
          </p:cNvSpPr>
          <p:nvPr>
            <p:ph sz="quarter" idx="1"/>
          </p:nvPr>
        </p:nvSpPr>
        <p:spPr>
          <a:xfrm>
            <a:off x="228600" y="457200"/>
            <a:ext cx="8534400" cy="6248400"/>
          </a:xfrm>
        </p:spPr>
        <p:txBody>
          <a:bodyPr>
            <a:normAutofit lnSpcReduction="10000"/>
          </a:bodyPr>
          <a:lstStyle/>
          <a:p>
            <a:pPr>
              <a:buNone/>
            </a:pPr>
            <a:r>
              <a:rPr lang="en-US" sz="2400" dirty="0">
                <a:solidFill>
                  <a:srgbClr val="FF0000"/>
                </a:solidFill>
              </a:rPr>
              <a:t>Activity</a:t>
            </a:r>
            <a:r>
              <a:rPr lang="en-US" sz="2400" dirty="0"/>
              <a:t> is a window that contains the UI of your application.</a:t>
            </a:r>
          </a:p>
          <a:p>
            <a:pPr>
              <a:buFont typeface="Wingdings" pitchFamily="2" charset="2"/>
              <a:buChar char="§"/>
            </a:pPr>
            <a:r>
              <a:rPr lang="en-US" sz="2400" dirty="0"/>
              <a:t>It is analogue to the window or dialog in a desktop appl.</a:t>
            </a:r>
          </a:p>
          <a:p>
            <a:pPr>
              <a:buFont typeface="Wingdings" pitchFamily="2" charset="2"/>
              <a:buChar char="§"/>
            </a:pPr>
            <a:r>
              <a:rPr lang="en-US" sz="2400" dirty="0"/>
              <a:t>An application can have 0 or more activities</a:t>
            </a:r>
          </a:p>
          <a:p>
            <a:pPr>
              <a:buNone/>
            </a:pPr>
            <a:r>
              <a:rPr lang="en-US" sz="2400" dirty="0">
                <a:solidFill>
                  <a:srgbClr val="FF0000"/>
                </a:solidFill>
              </a:rPr>
              <a:t>Content Provider :</a:t>
            </a:r>
          </a:p>
          <a:p>
            <a:pPr>
              <a:buNone/>
            </a:pPr>
            <a:r>
              <a:rPr lang="en-US" sz="2400" dirty="0"/>
              <a:t>	Provides a level of abstraction for any data stored on the device that is accessible by multiple applications.</a:t>
            </a:r>
          </a:p>
          <a:p>
            <a:pPr algn="just">
              <a:buNone/>
            </a:pPr>
            <a:r>
              <a:rPr lang="en-US" sz="2400" dirty="0">
                <a:solidFill>
                  <a:srgbClr val="FF0000"/>
                </a:solidFill>
              </a:rPr>
              <a:t>Intents :</a:t>
            </a:r>
            <a:r>
              <a:rPr lang="en-US" sz="2400" dirty="0">
                <a:solidFill>
                  <a:srgbClr val="1C0777"/>
                </a:solidFill>
              </a:rPr>
              <a:t> </a:t>
            </a:r>
            <a:r>
              <a:rPr lang="en-US" sz="2400" dirty="0"/>
              <a:t>Intents are system messages notifying applications of various events ( SMS arrived, SD card removed, activity launched)</a:t>
            </a:r>
          </a:p>
          <a:p>
            <a:pPr>
              <a:buNone/>
            </a:pPr>
            <a:r>
              <a:rPr lang="en-US" sz="2400" dirty="0"/>
              <a:t>	Intent can be used to launch other activities.</a:t>
            </a:r>
          </a:p>
          <a:p>
            <a:pPr algn="just">
              <a:buNone/>
            </a:pPr>
            <a:r>
              <a:rPr lang="en-US" sz="2400" dirty="0">
                <a:solidFill>
                  <a:srgbClr val="FF0000"/>
                </a:solidFill>
              </a:rPr>
              <a:t>Services :</a:t>
            </a:r>
            <a:r>
              <a:rPr lang="en-US" sz="2400" dirty="0">
                <a:solidFill>
                  <a:srgbClr val="1C0777"/>
                </a:solidFill>
              </a:rPr>
              <a:t> </a:t>
            </a:r>
            <a:r>
              <a:rPr lang="en-US" sz="2400" dirty="0"/>
              <a:t>activities, intents and content providers are short lived. Services runs longer independent of activities .</a:t>
            </a:r>
          </a:p>
          <a:p>
            <a:r>
              <a:rPr lang="en-US" sz="2400" dirty="0">
                <a:solidFill>
                  <a:srgbClr val="FF0000"/>
                </a:solidFill>
              </a:rPr>
              <a:t>Broadcast Receivers: </a:t>
            </a:r>
            <a:r>
              <a:rPr lang="en-US" sz="2400" dirty="0"/>
              <a:t>Intent listeners. Broadcast Receivers enable your application to listen for Intents that match the criteria you specify. </a:t>
            </a:r>
          </a:p>
          <a:p>
            <a:r>
              <a:rPr lang="en-US" sz="2400" dirty="0">
                <a:solidFill>
                  <a:srgbClr val="FF0000"/>
                </a:solidFill>
              </a:rPr>
              <a:t> Widgets: </a:t>
            </a:r>
            <a:r>
              <a:rPr lang="en-US" sz="2400" dirty="0"/>
              <a:t>Visual application components that are typically added to the device home screen.  Widgets enable you to create dynamic, interactive</a:t>
            </a:r>
          </a:p>
          <a:p>
            <a:r>
              <a:rPr lang="en-US" sz="2400" dirty="0"/>
              <a:t>application components for users to embed on their home screens.</a:t>
            </a:r>
            <a:endParaRPr lang="en-US" sz="2400" dirty="0">
              <a:solidFill>
                <a:srgbClr val="FF0000"/>
              </a:solidFill>
            </a:endParaRPr>
          </a:p>
          <a:p>
            <a:pPr>
              <a:buNone/>
            </a:pPr>
            <a:endParaRPr lang="en-US" dirty="0"/>
          </a:p>
          <a:p>
            <a:pPr>
              <a:buNone/>
            </a:pP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09600"/>
          </a:xfrm>
        </p:spPr>
        <p:txBody>
          <a:bodyPr>
            <a:normAutofit/>
          </a:bodyPr>
          <a:lstStyle/>
          <a:p>
            <a:pPr algn="ctr"/>
            <a:r>
              <a:rPr lang="en-US" sz="2400" b="1" dirty="0">
                <a:solidFill>
                  <a:srgbClr val="FF0000"/>
                </a:solidFill>
                <a:latin typeface="Times New Roman" pitchFamily="18" charset="0"/>
                <a:cs typeface="Times New Roman" pitchFamily="18" charset="0"/>
              </a:rPr>
              <a:t>Types of Android Applications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66</a:t>
            </a:fld>
            <a:endParaRPr lang="en-US"/>
          </a:p>
        </p:txBody>
      </p:sp>
      <p:sp>
        <p:nvSpPr>
          <p:cNvPr id="3" name="Content Placeholder 2"/>
          <p:cNvSpPr>
            <a:spLocks noGrp="1"/>
          </p:cNvSpPr>
          <p:nvPr>
            <p:ph sz="quarter" idx="1"/>
          </p:nvPr>
        </p:nvSpPr>
        <p:spPr>
          <a:xfrm>
            <a:off x="228600" y="685800"/>
            <a:ext cx="8686800" cy="5562600"/>
          </a:xfrm>
        </p:spPr>
        <p:txBody>
          <a:bodyPr>
            <a:normAutofit fontScale="92500"/>
          </a:bodyPr>
          <a:lstStyle/>
          <a:p>
            <a:pPr>
              <a:buFont typeface="Arial" pitchFamily="34" charset="0"/>
              <a:buChar char="•"/>
            </a:pPr>
            <a:r>
              <a:rPr lang="en-US" sz="2400" dirty="0">
                <a:solidFill>
                  <a:srgbClr val="C00000"/>
                </a:solidFill>
                <a:latin typeface="Times New Roman" pitchFamily="18" charset="0"/>
                <a:cs typeface="Times New Roman" pitchFamily="18" charset="0"/>
              </a:rPr>
              <a:t>Foreground Applications   </a:t>
            </a:r>
            <a:r>
              <a:rPr lang="en-US" sz="2400" dirty="0">
                <a:solidFill>
                  <a:srgbClr val="C20EB5"/>
                </a:solidFill>
                <a:latin typeface="Times New Roman" pitchFamily="18" charset="0"/>
                <a:cs typeface="Times New Roman" pitchFamily="18" charset="0"/>
                <a:sym typeface="Wingdings" pitchFamily="2" charset="2"/>
              </a:rPr>
              <a:t></a:t>
            </a:r>
            <a:r>
              <a:rPr lang="en-US" sz="2400" dirty="0">
                <a:latin typeface="Times New Roman" pitchFamily="18" charset="0"/>
                <a:cs typeface="Times New Roman" pitchFamily="18" charset="0"/>
                <a:sym typeface="Wingdings" pitchFamily="2" charset="2"/>
              </a:rPr>
              <a:t> Having user interaction. </a:t>
            </a:r>
          </a:p>
          <a:p>
            <a:pPr>
              <a:buNone/>
            </a:pPr>
            <a:r>
              <a:rPr lang="en-US" sz="2400" dirty="0">
                <a:latin typeface="Times New Roman" pitchFamily="18" charset="0"/>
                <a:cs typeface="Times New Roman" pitchFamily="18" charset="0"/>
                <a:sym typeface="Wingdings" pitchFamily="2" charset="2"/>
              </a:rPr>
              <a:t>		Ex: games</a:t>
            </a:r>
            <a:endParaRPr lang="en-US" sz="2400" dirty="0">
              <a:latin typeface="Times New Roman" pitchFamily="18" charset="0"/>
              <a:cs typeface="Times New Roman" pitchFamily="18" charset="0"/>
            </a:endParaRPr>
          </a:p>
          <a:p>
            <a:pPr>
              <a:buFont typeface="Arial" pitchFamily="34" charset="0"/>
              <a:buChar char="•"/>
            </a:pPr>
            <a:r>
              <a:rPr lang="en-US" sz="2400" dirty="0">
                <a:solidFill>
                  <a:srgbClr val="C00000"/>
                </a:solidFill>
                <a:latin typeface="Times New Roman" pitchFamily="18" charset="0"/>
                <a:cs typeface="Times New Roman" pitchFamily="18" charset="0"/>
              </a:rPr>
              <a:t>Background Applications  </a:t>
            </a:r>
            <a:r>
              <a:rPr lang="en-US" sz="2400" dirty="0">
                <a:solidFill>
                  <a:srgbClr val="C20EB5"/>
                </a:solidFill>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sym typeface="Wingdings" pitchFamily="2" charset="2"/>
              </a:rPr>
              <a:t>An application with </a:t>
            </a:r>
            <a:r>
              <a:rPr lang="en-US" sz="2400">
                <a:latin typeface="Times New Roman" pitchFamily="18" charset="0"/>
                <a:cs typeface="Times New Roman" pitchFamily="18" charset="0"/>
                <a:sym typeface="Wingdings" pitchFamily="2" charset="2"/>
              </a:rPr>
              <a:t>limited interaction</a:t>
            </a:r>
            <a:r>
              <a:rPr lang="en-US" sz="2400" dirty="0">
                <a:latin typeface="Times New Roman" pitchFamily="18" charset="0"/>
                <a:cs typeface="Times New Roman" pitchFamily="18" charset="0"/>
                <a:sym typeface="Wingdings" pitchFamily="2" charset="2"/>
              </a:rPr>
              <a:t>. Mostly run in the background. </a:t>
            </a:r>
          </a:p>
          <a:p>
            <a:pPr>
              <a:buNone/>
            </a:pPr>
            <a:r>
              <a:rPr lang="en-US" sz="2400" dirty="0">
                <a:latin typeface="Times New Roman" pitchFamily="18" charset="0"/>
                <a:cs typeface="Times New Roman" pitchFamily="18" charset="0"/>
                <a:sym typeface="Wingdings" pitchFamily="2" charset="2"/>
              </a:rPr>
              <a:t>		Ex: Alarm Clock</a:t>
            </a:r>
            <a:endParaRPr lang="en-US" sz="2400" dirty="0">
              <a:solidFill>
                <a:srgbClr val="C20EB5"/>
              </a:solidFill>
              <a:latin typeface="Times New Roman" pitchFamily="18" charset="0"/>
              <a:cs typeface="Times New Roman" pitchFamily="18" charset="0"/>
            </a:endParaRPr>
          </a:p>
          <a:p>
            <a:pPr>
              <a:buFont typeface="Arial" pitchFamily="34" charset="0"/>
              <a:buChar char="•"/>
            </a:pPr>
            <a:r>
              <a:rPr lang="en-US" sz="2400" dirty="0">
                <a:solidFill>
                  <a:srgbClr val="C00000"/>
                </a:solidFill>
                <a:latin typeface="Times New Roman" pitchFamily="18" charset="0"/>
                <a:cs typeface="Times New Roman" pitchFamily="18" charset="0"/>
              </a:rPr>
              <a:t>Intermittent Applications   </a:t>
            </a:r>
            <a:r>
              <a:rPr lang="en-US" sz="2400" dirty="0">
                <a:latin typeface="Times New Roman" pitchFamily="18" charset="0"/>
                <a:cs typeface="Times New Roman" pitchFamily="18" charset="0"/>
                <a:sym typeface="Wingdings" pitchFamily="2" charset="2"/>
              </a:rPr>
              <a:t> Email &amp; Media Players, chat applications</a:t>
            </a:r>
            <a:r>
              <a:rPr lang="en-US" sz="2400" dirty="0">
                <a:solidFill>
                  <a:srgbClr val="C20EB5"/>
                </a:solidFill>
                <a:latin typeface="Times New Roman" pitchFamily="18" charset="0"/>
                <a:cs typeface="Times New Roman" pitchFamily="18" charset="0"/>
                <a:sym typeface="Wingdings" pitchFamily="2" charset="2"/>
              </a:rPr>
              <a:t>.</a:t>
            </a:r>
          </a:p>
          <a:p>
            <a:pPr lvl="1">
              <a:buFont typeface="Arial" pitchFamily="34" charset="0"/>
              <a:buChar char="•"/>
            </a:pPr>
            <a:r>
              <a:rPr lang="en-US" sz="2200" dirty="0">
                <a:solidFill>
                  <a:srgbClr val="C20EB5"/>
                </a:solidFill>
                <a:latin typeface="Times New Roman" pitchFamily="18" charset="0"/>
                <a:cs typeface="Times New Roman" pitchFamily="18" charset="0"/>
                <a:sym typeface="Wingdings" pitchFamily="2" charset="2"/>
              </a:rPr>
              <a:t> These applications are generally union of visible activities, invisible background services and broadcast receivers.</a:t>
            </a:r>
            <a:endParaRPr lang="en-US" sz="2200" dirty="0">
              <a:solidFill>
                <a:srgbClr val="C20EB5"/>
              </a:solidFill>
              <a:latin typeface="Times New Roman" pitchFamily="18" charset="0"/>
              <a:cs typeface="Times New Roman" pitchFamily="18" charset="0"/>
            </a:endParaRPr>
          </a:p>
          <a:p>
            <a:pPr>
              <a:buFont typeface="Arial" pitchFamily="34" charset="0"/>
              <a:buChar char="•"/>
            </a:pPr>
            <a:r>
              <a:rPr lang="en-US" sz="2400" dirty="0">
                <a:solidFill>
                  <a:srgbClr val="C00000"/>
                </a:solidFill>
                <a:latin typeface="Times New Roman" pitchFamily="18" charset="0"/>
                <a:cs typeface="Times New Roman" pitchFamily="18" charset="0"/>
              </a:rPr>
              <a:t>Widgets and Live Wallpapers </a:t>
            </a:r>
            <a:r>
              <a:rPr lang="en-US" sz="2400" dirty="0">
                <a:solidFill>
                  <a:srgbClr val="C20EB5"/>
                </a:solidFill>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sym typeface="Wingdings" pitchFamily="2" charset="2"/>
              </a:rPr>
              <a:t>Is a small control of the application placed on the home screen. </a:t>
            </a:r>
          </a:p>
          <a:p>
            <a:pPr lvl="1">
              <a:buFont typeface="Arial" pitchFamily="34" charset="0"/>
              <a:buChar char="•"/>
            </a:pPr>
            <a:r>
              <a:rPr lang="en-US" sz="2200" dirty="0">
                <a:latin typeface="Times New Roman" pitchFamily="18" charset="0"/>
                <a:cs typeface="Times New Roman" pitchFamily="18" charset="0"/>
                <a:sym typeface="Wingdings" pitchFamily="2" charset="2"/>
              </a:rPr>
              <a:t> Allows you to put </a:t>
            </a:r>
            <a:r>
              <a:rPr lang="en-US" sz="2200" dirty="0" err="1">
                <a:latin typeface="Times New Roman" pitchFamily="18" charset="0"/>
                <a:cs typeface="Times New Roman" pitchFamily="18" charset="0"/>
                <a:sym typeface="Wingdings" pitchFamily="2" charset="2"/>
              </a:rPr>
              <a:t>favourite</a:t>
            </a:r>
            <a:r>
              <a:rPr lang="en-US" sz="2200" dirty="0">
                <a:latin typeface="Times New Roman" pitchFamily="18" charset="0"/>
                <a:cs typeface="Times New Roman" pitchFamily="18" charset="0"/>
                <a:sym typeface="Wingdings" pitchFamily="2" charset="2"/>
              </a:rPr>
              <a:t> applications on home screen in order to quickly access them.</a:t>
            </a:r>
          </a:p>
          <a:p>
            <a:pPr lvl="1">
              <a:buFont typeface="Arial" pitchFamily="34" charset="0"/>
              <a:buChar char="•"/>
            </a:pPr>
            <a:r>
              <a:rPr lang="en-US" sz="2200" dirty="0">
                <a:latin typeface="Times New Roman" pitchFamily="18" charset="0"/>
                <a:cs typeface="Times New Roman" pitchFamily="18" charset="0"/>
                <a:sym typeface="Wingdings" pitchFamily="2" charset="2"/>
              </a:rPr>
              <a:t> Widget only applications are commonly used to display dynamic information, such as battery levels, weather forecasts, or the date and time.</a:t>
            </a: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67</a:t>
            </a:fld>
            <a:endParaRPr lang="en-US"/>
          </a:p>
        </p:txBody>
      </p:sp>
      <p:sp>
        <p:nvSpPr>
          <p:cNvPr id="4" name="Content Placeholder 3"/>
          <p:cNvSpPr>
            <a:spLocks noGrp="1"/>
          </p:cNvSpPr>
          <p:nvPr>
            <p:ph sz="quarter" idx="1"/>
          </p:nvPr>
        </p:nvSpPr>
        <p:spPr>
          <a:xfrm>
            <a:off x="304800" y="838200"/>
            <a:ext cx="8534400" cy="5181600"/>
          </a:xfrm>
        </p:spPr>
        <p:txBody>
          <a:bodyPr/>
          <a:lstStyle/>
          <a:p>
            <a:pPr>
              <a:buNone/>
            </a:pPr>
            <a:r>
              <a:rPr lang="en-US" dirty="0"/>
              <a:t>    </a:t>
            </a:r>
          </a:p>
        </p:txBody>
      </p:sp>
      <p:sp>
        <p:nvSpPr>
          <p:cNvPr id="5" name="Horizontal Scroll 4"/>
          <p:cNvSpPr/>
          <p:nvPr/>
        </p:nvSpPr>
        <p:spPr>
          <a:xfrm>
            <a:off x="714348" y="1857364"/>
            <a:ext cx="8143932"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E02AA"/>
                </a:solidFill>
                <a:latin typeface="Bodoni MT Black" pitchFamily="18" charset="0"/>
              </a:rPr>
              <a:t>Exploring Android Studio IDE</a:t>
            </a:r>
          </a:p>
          <a:p>
            <a:pPr algn="ctr"/>
            <a:r>
              <a:rPr lang="en-US" sz="2800" b="1" dirty="0" smtClean="0">
                <a:solidFill>
                  <a:srgbClr val="0E02AA"/>
                </a:solidFill>
                <a:latin typeface="Bodoni MT Black" pitchFamily="18" charset="0"/>
              </a:rPr>
              <a:t>Android Development Tools</a:t>
            </a:r>
          </a:p>
          <a:p>
            <a:pPr algn="ctr"/>
            <a:endParaRPr lang="en-US" sz="2800" b="1" dirty="0">
              <a:solidFill>
                <a:srgbClr val="0E02AA"/>
              </a:solidFill>
              <a:latin typeface="Bodoni MT Black"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68</a:t>
            </a:fld>
            <a:endParaRPr lang="en-US"/>
          </a:p>
        </p:txBody>
      </p:sp>
      <p:sp>
        <p:nvSpPr>
          <p:cNvPr id="3" name="Content Placeholder 2"/>
          <p:cNvSpPr>
            <a:spLocks noGrp="1"/>
          </p:cNvSpPr>
          <p:nvPr>
            <p:ph sz="quarter" idx="1"/>
          </p:nvPr>
        </p:nvSpPr>
        <p:spPr>
          <a:xfrm>
            <a:off x="0" y="500042"/>
            <a:ext cx="9144000" cy="6129358"/>
          </a:xfrm>
        </p:spPr>
        <p:txBody>
          <a:bodyPr>
            <a:normAutofit fontScale="70000" lnSpcReduction="20000"/>
          </a:bodyPr>
          <a:lstStyle/>
          <a:p>
            <a:pPr>
              <a:buNone/>
            </a:pPr>
            <a:r>
              <a:rPr lang="en-US" sz="2800" dirty="0"/>
              <a:t>  The Android Studio IDE contains the following </a:t>
            </a:r>
            <a:r>
              <a:rPr lang="en-US" sz="2800" dirty="0" smtClean="0"/>
              <a:t>features:</a:t>
            </a:r>
          </a:p>
          <a:p>
            <a:r>
              <a:rPr lang="en-US" sz="2800" dirty="0" smtClean="0"/>
              <a:t>It has a flexible </a:t>
            </a:r>
            <a:r>
              <a:rPr lang="en-US" sz="2800" dirty="0" err="1" smtClean="0"/>
              <a:t>Gradle</a:t>
            </a:r>
            <a:r>
              <a:rPr lang="en-US" sz="2800" dirty="0" smtClean="0"/>
              <a:t>-based build system.</a:t>
            </a:r>
          </a:p>
          <a:p>
            <a:r>
              <a:rPr lang="en-US" sz="2800" dirty="0" smtClean="0"/>
              <a:t>It has a fast and feature-rich emulator for app testing.</a:t>
            </a:r>
          </a:p>
          <a:p>
            <a:r>
              <a:rPr lang="en-US" sz="2800" dirty="0" smtClean="0"/>
              <a:t>Android Studio has a consolidated environment where we can develop for all Android devices.</a:t>
            </a:r>
          </a:p>
          <a:p>
            <a:r>
              <a:rPr lang="en-US" sz="2800" dirty="0" smtClean="0"/>
              <a:t>Apply changes to the resource code of our running app without restarting the app.</a:t>
            </a:r>
          </a:p>
          <a:p>
            <a:r>
              <a:rPr lang="en-US" sz="2800" dirty="0" smtClean="0"/>
              <a:t>Android Studio provides extensive testing tools and frameworks.</a:t>
            </a:r>
          </a:p>
          <a:p>
            <a:r>
              <a:rPr lang="en-US" sz="2800" dirty="0" smtClean="0"/>
              <a:t>It supports C++ and NDK.(Native </a:t>
            </a:r>
            <a:r>
              <a:rPr lang="en-US" sz="2800" smtClean="0"/>
              <a:t>Dev Kit)</a:t>
            </a:r>
            <a:endParaRPr lang="en-US" sz="2800" dirty="0" smtClean="0"/>
          </a:p>
          <a:p>
            <a:r>
              <a:rPr lang="en-US" sz="2800" dirty="0" smtClean="0"/>
              <a:t>It provides build-in supports for Google Cloud Platform. It makes it easy to integrate Google Cloud Messaging and App Engine.</a:t>
            </a:r>
            <a:endParaRPr lang="en-US" sz="2800" dirty="0"/>
          </a:p>
          <a:p>
            <a:pPr marL="627063" indent="-285750">
              <a:buFont typeface="+mj-lt"/>
              <a:buAutoNum type="arabicPeriod"/>
            </a:pPr>
            <a:r>
              <a:rPr lang="en-US" sz="2400" b="1" dirty="0"/>
              <a:t>The Toolbar </a:t>
            </a:r>
            <a:r>
              <a:rPr lang="en-US" sz="2400" b="1" dirty="0">
                <a:sym typeface="Wingdings" pitchFamily="2" charset="2"/>
              </a:rPr>
              <a:t> </a:t>
            </a:r>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toolbar</a:t>
            </a:r>
            <a:r>
              <a:rPr lang="en-US" sz="2000" dirty="0">
                <a:latin typeface="Times New Roman" pitchFamily="18" charset="0"/>
                <a:cs typeface="Times New Roman" pitchFamily="18" charset="0"/>
              </a:rPr>
              <a:t> lets you carry out a wide range of actions, including running your app and launching Android tools.</a:t>
            </a:r>
          </a:p>
          <a:p>
            <a:pPr marL="627063" indent="-285750">
              <a:buFont typeface="+mj-lt"/>
              <a:buAutoNum type="arabicPeriod"/>
            </a:pPr>
            <a:r>
              <a:rPr lang="en-US" sz="2400" b="1" dirty="0"/>
              <a:t>Navigation Bar </a:t>
            </a:r>
            <a:r>
              <a:rPr lang="en-US" sz="2400" b="1" dirty="0">
                <a:sym typeface="Wingdings" pitchFamily="2" charset="2"/>
              </a:rPr>
              <a:t></a:t>
            </a:r>
            <a:r>
              <a:rPr lang="en-US" sz="2000" dirty="0">
                <a:latin typeface="Times New Roman" pitchFamily="18" charset="0"/>
                <a:cs typeface="Times New Roman" pitchFamily="18" charset="0"/>
              </a:rPr>
              <a:t>The navigation bar helps you navigate through your project and open files for editing. </a:t>
            </a:r>
          </a:p>
          <a:p>
            <a:pPr marL="627063" indent="-285750">
              <a:buFont typeface="+mj-lt"/>
              <a:buAutoNum type="arabicPeriod"/>
            </a:pPr>
            <a:r>
              <a:rPr lang="en-US" sz="2400" b="1" dirty="0"/>
              <a:t>Editor Window </a:t>
            </a:r>
            <a:r>
              <a:rPr lang="en-US" sz="2400" b="1" dirty="0">
                <a:sym typeface="Wingdings" pitchFamily="2" charset="2"/>
              </a:rPr>
              <a:t> </a:t>
            </a:r>
            <a:r>
              <a:rPr lang="en-US" sz="2000" dirty="0">
                <a:latin typeface="Times New Roman" pitchFamily="18" charset="0"/>
                <a:cs typeface="Times New Roman" pitchFamily="18" charset="0"/>
              </a:rPr>
              <a:t>The editor window is where you create and modify code. </a:t>
            </a:r>
          </a:p>
          <a:p>
            <a:pPr marL="627063" indent="-285750">
              <a:buFont typeface="+mj-lt"/>
              <a:buAutoNum type="arabicPeriod"/>
            </a:pPr>
            <a:r>
              <a:rPr lang="en-US" sz="2400" b="1" dirty="0"/>
              <a:t>Tool windows </a:t>
            </a:r>
            <a:r>
              <a:rPr lang="en-US" sz="2400" dirty="0">
                <a:sym typeface="Wingdings" pitchFamily="2" charset="2"/>
              </a:rPr>
              <a:t> </a:t>
            </a:r>
            <a:r>
              <a:rPr lang="en-US" sz="2400" dirty="0"/>
              <a:t>Tool windows give you access to specific tasks like project management, search, version control, and more. </a:t>
            </a:r>
          </a:p>
          <a:p>
            <a:pPr marL="627063" indent="-285750">
              <a:buFont typeface="+mj-lt"/>
              <a:buAutoNum type="arabicPeriod"/>
            </a:pPr>
            <a:r>
              <a:rPr lang="en-US" sz="2400" dirty="0"/>
              <a:t> </a:t>
            </a:r>
            <a:r>
              <a:rPr lang="en-US" sz="2400" b="1" dirty="0"/>
              <a:t>Status Bar </a:t>
            </a:r>
            <a:r>
              <a:rPr lang="en-US" sz="2400" b="1" dirty="0">
                <a:sym typeface="Wingdings" pitchFamily="2" charset="2"/>
              </a:rPr>
              <a:t> </a:t>
            </a:r>
            <a:r>
              <a:rPr lang="en-US" sz="2400" dirty="0"/>
              <a:t>The status bar displays the status of your project and the IDE itself, as well as any warnings or messages.</a:t>
            </a:r>
          </a:p>
          <a:p>
            <a:pPr marL="627063" indent="-285750">
              <a:buFont typeface="Wingdings" pitchFamily="2" charset="2"/>
              <a:buChar char="Ø"/>
            </a:pPr>
            <a:r>
              <a:rPr lang="en-US" sz="2400" dirty="0"/>
              <a:t>You can organize the main window to give yourself more screen space by hiding or moving toolbars and tool windows. </a:t>
            </a:r>
          </a:p>
          <a:p>
            <a:pPr marL="627063" indent="-285750">
              <a:buFont typeface="Wingdings" pitchFamily="2" charset="2"/>
              <a:buChar char="Ø"/>
            </a:pPr>
            <a:r>
              <a:rPr lang="en-US" sz="2400" dirty="0"/>
              <a:t> </a:t>
            </a:r>
            <a:r>
              <a:rPr lang="en-US" sz="2000" dirty="0"/>
              <a:t>You can also use keyboard shortcuts to access most IDE features</a:t>
            </a:r>
            <a:r>
              <a:rPr lang="en-US" sz="2000" dirty="0" smtClean="0"/>
              <a:t>.</a:t>
            </a:r>
          </a:p>
          <a:p>
            <a:pPr marL="627063" indent="-285750">
              <a:buFont typeface="Wingdings" pitchFamily="2" charset="2"/>
              <a:buChar char="Ø"/>
            </a:pPr>
            <a:endParaRPr lang="en-US" sz="2000" dirty="0" smtClean="0"/>
          </a:p>
          <a:p>
            <a:pPr marL="627063" indent="-285750">
              <a:buFont typeface="Wingdings" pitchFamily="2" charset="2"/>
              <a:buChar char="Ø"/>
            </a:pPr>
            <a:endParaRPr lang="en-US" sz="2400" dirty="0"/>
          </a:p>
          <a:p>
            <a:pPr marL="627063" indent="-285750">
              <a:buNone/>
            </a:pPr>
            <a:endParaRPr lang="en-US" sz="2400" b="1" dirty="0"/>
          </a:p>
          <a:p>
            <a:pPr>
              <a:buNone/>
            </a:pPr>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69</a:t>
            </a:fld>
            <a:endParaRPr lang="en-US"/>
          </a:p>
        </p:txBody>
      </p:sp>
      <p:sp>
        <p:nvSpPr>
          <p:cNvPr id="3" name="Content Placeholder 2"/>
          <p:cNvSpPr>
            <a:spLocks noGrp="1"/>
          </p:cNvSpPr>
          <p:nvPr>
            <p:ph sz="quarter" idx="1"/>
          </p:nvPr>
        </p:nvSpPr>
        <p:spPr>
          <a:xfrm>
            <a:off x="228600" y="609600"/>
            <a:ext cx="8763000" cy="6019800"/>
          </a:xfrm>
        </p:spPr>
        <p:txBody>
          <a:bodyPr>
            <a:normAutofit/>
          </a:bodyPr>
          <a:lstStyle/>
          <a:p>
            <a:pPr algn="just">
              <a:buNone/>
            </a:pPr>
            <a:r>
              <a:rPr lang="en-US" sz="2800" dirty="0"/>
              <a:t>	</a:t>
            </a:r>
            <a:r>
              <a:rPr lang="en-US" sz="2400" b="1" dirty="0"/>
              <a:t>Search: </a:t>
            </a:r>
            <a:r>
              <a:rPr lang="en-US" sz="2000" dirty="0">
                <a:latin typeface="Times New Roman" pitchFamily="18" charset="0"/>
                <a:cs typeface="Times New Roman" pitchFamily="18" charset="0"/>
              </a:rPr>
              <a:t>At any time, you can search across your source code, databases, actions, elements of the user interface, and so on, by double-pressing the Shift key, or clicking the magnifying glass in the upper right-hand corner of the Android Studio window. </a:t>
            </a:r>
          </a:p>
          <a:p>
            <a:pPr>
              <a:buNone/>
            </a:pPr>
            <a:r>
              <a:rPr lang="en-US" sz="2800" b="1" dirty="0"/>
              <a:t>    </a:t>
            </a:r>
            <a:r>
              <a:rPr lang="en-US" sz="2400" b="1" dirty="0"/>
              <a:t>Tool Windows: </a:t>
            </a:r>
            <a:r>
              <a:rPr lang="en-US" sz="2000" dirty="0">
                <a:latin typeface="Times New Roman" pitchFamily="18" charset="0"/>
                <a:cs typeface="Times New Roman" pitchFamily="18" charset="0"/>
              </a:rPr>
              <a:t>By default, the most commonly used tool windows are pinned to the tool window bar at the edges of the application window. </a:t>
            </a:r>
          </a:p>
          <a:p>
            <a:pPr marL="273050" indent="14288">
              <a:buFont typeface="Wingdings" pitchFamily="2" charset="2"/>
              <a:buChar char="Ø"/>
            </a:pPr>
            <a:r>
              <a:rPr lang="en-US" sz="2000" dirty="0">
                <a:latin typeface="Times New Roman" pitchFamily="18" charset="0"/>
                <a:cs typeface="Times New Roman" pitchFamily="18" charset="0"/>
              </a:rPr>
              <a:t>  You can also drag, pin, unpin, attach, and detach tool windows.</a:t>
            </a:r>
          </a:p>
          <a:p>
            <a:pPr marL="273050" indent="14288">
              <a:buNone/>
            </a:pPr>
            <a:r>
              <a:rPr lang="en-US" sz="2000" b="1" dirty="0">
                <a:latin typeface="Times New Roman" pitchFamily="18" charset="0"/>
                <a:cs typeface="Times New Roman" pitchFamily="18" charset="0"/>
              </a:rPr>
              <a:t>Code completion:  </a:t>
            </a:r>
            <a:r>
              <a:rPr lang="en-US" sz="2000" dirty="0"/>
              <a:t>You can also perform quick fixes and show intention actions by pressing </a:t>
            </a:r>
            <a:r>
              <a:rPr lang="en-US" sz="2000" b="1" dirty="0" err="1"/>
              <a:t>Alt+Enter</a:t>
            </a:r>
            <a:r>
              <a:rPr lang="en-US" sz="2000" dirty="0"/>
              <a:t>. </a:t>
            </a:r>
          </a:p>
          <a:p>
            <a:pPr marL="273050" indent="14288">
              <a:buNone/>
            </a:pPr>
            <a:r>
              <a:rPr lang="en-US" sz="2000" b="1" dirty="0"/>
              <a:t>1. Basic </a:t>
            </a:r>
            <a:r>
              <a:rPr lang="en-US" sz="2000" b="1" dirty="0" err="1"/>
              <a:t>Complection</a:t>
            </a:r>
            <a:r>
              <a:rPr lang="en-US" sz="2000" b="1" dirty="0"/>
              <a:t>: </a:t>
            </a:r>
            <a:r>
              <a:rPr lang="en-US" sz="2000" dirty="0"/>
              <a:t>Ctrl + Space   </a:t>
            </a:r>
            <a:r>
              <a:rPr lang="en-US" sz="2000" dirty="0">
                <a:sym typeface="Wingdings" pitchFamily="2" charset="2"/>
              </a:rPr>
              <a:t> </a:t>
            </a:r>
            <a:r>
              <a:rPr lang="en-US" sz="2000" dirty="0"/>
              <a:t>Displays basic suggestions for variables, types, methods, expressions, and so on. </a:t>
            </a:r>
            <a:endParaRPr lang="en-US" sz="2000" dirty="0">
              <a:sym typeface="Wingdings" pitchFamily="2" charset="2"/>
            </a:endParaRPr>
          </a:p>
          <a:p>
            <a:pPr marL="273050" indent="14288">
              <a:buNone/>
            </a:pPr>
            <a:r>
              <a:rPr lang="en-US" sz="2000" b="1" dirty="0">
                <a:sym typeface="Wingdings" pitchFamily="2" charset="2"/>
              </a:rPr>
              <a:t>2. Smart Completion: </a:t>
            </a:r>
            <a:r>
              <a:rPr lang="en-US" sz="2000" dirty="0">
                <a:sym typeface="Wingdings" pitchFamily="2" charset="2"/>
              </a:rPr>
              <a:t>Ctrl + Shift + Space </a:t>
            </a:r>
            <a:r>
              <a:rPr lang="en-US" sz="2000" dirty="0"/>
              <a:t>Displays relevant options based on the context.</a:t>
            </a:r>
            <a:endParaRPr lang="en-US" sz="2000" dirty="0">
              <a:sym typeface="Wingdings" pitchFamily="2" charset="2"/>
            </a:endParaRPr>
          </a:p>
          <a:p>
            <a:pPr marL="273050" indent="14288">
              <a:buNone/>
            </a:pPr>
            <a:r>
              <a:rPr lang="en-US" sz="2000" b="1" dirty="0">
                <a:sym typeface="Wingdings" pitchFamily="2" charset="2"/>
              </a:rPr>
              <a:t>3. Statement Completion: </a:t>
            </a:r>
            <a:r>
              <a:rPr lang="en-US" sz="2000" dirty="0">
                <a:sym typeface="Wingdings" pitchFamily="2" charset="2"/>
              </a:rPr>
              <a:t>Ctrl + Shift + Enter  </a:t>
            </a:r>
            <a:r>
              <a:rPr lang="en-US" sz="2000" dirty="0"/>
              <a:t>Completes the current statement for you, adding missing parentheses, brackets, braces, formatting, etc.</a:t>
            </a:r>
          </a:p>
          <a:p>
            <a:pPr marL="273050" indent="14288">
              <a:buNone/>
            </a:pPr>
            <a:r>
              <a:rPr lang="en-US" sz="2000" dirty="0"/>
              <a:t> </a:t>
            </a:r>
          </a:p>
          <a:p>
            <a:pPr marL="273050" indent="14288">
              <a:buNone/>
            </a:pPr>
            <a:endParaRPr lang="en-US" sz="2000" b="1"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800" b="1" dirty="0"/>
          </a:p>
          <a:p>
            <a:pPr>
              <a:buNone/>
            </a:pP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457200"/>
          </a:xfrm>
        </p:spPr>
        <p:txBody>
          <a:bodyPr>
            <a:normAutofit fontScale="90000"/>
          </a:bodyPr>
          <a:lstStyle/>
          <a:p>
            <a:pPr marL="274320" lvl="0" indent="-274320" algn="ctr">
              <a:spcBef>
                <a:spcPts val="600"/>
              </a:spcBef>
            </a:pPr>
            <a:r>
              <a:rPr lang="en-US" sz="2400" cap="none" dirty="0">
                <a:solidFill>
                  <a:srgbClr val="FF0000"/>
                </a:solidFill>
                <a:ea typeface="+mn-ea"/>
                <a:cs typeface="+mn-cs"/>
              </a:rPr>
              <a:t/>
            </a:r>
            <a:br>
              <a:rPr lang="en-US" sz="2400" cap="none" dirty="0">
                <a:solidFill>
                  <a:srgbClr val="FF0000"/>
                </a:solidFill>
                <a:ea typeface="+mn-ea"/>
                <a:cs typeface="+mn-cs"/>
              </a:rPr>
            </a:br>
            <a:r>
              <a:rPr lang="en-US" sz="2900" dirty="0">
                <a:solidFill>
                  <a:srgbClr val="FF0000"/>
                </a:solidFill>
                <a:latin typeface="Times New Roman" pitchFamily="18" charset="0"/>
                <a:ea typeface="+mn-ea"/>
                <a:cs typeface="Times New Roman" pitchFamily="18" charset="0"/>
              </a:rPr>
              <a:t> </a:t>
            </a:r>
            <a:r>
              <a:rPr lang="en-US" sz="2900" b="1" dirty="0">
                <a:solidFill>
                  <a:srgbClr val="FF0000"/>
                </a:solidFill>
                <a:latin typeface="Times New Roman" pitchFamily="18" charset="0"/>
                <a:ea typeface="+mn-ea"/>
                <a:cs typeface="Times New Roman" pitchFamily="18" charset="0"/>
              </a:rPr>
              <a:t>Procedural  </a:t>
            </a:r>
            <a:r>
              <a:rPr lang="en-US" sz="2900" b="1" dirty="0" err="1">
                <a:solidFill>
                  <a:srgbClr val="FF0000"/>
                </a:solidFill>
                <a:latin typeface="Times New Roman" pitchFamily="18" charset="0"/>
                <a:ea typeface="+mn-ea"/>
                <a:cs typeface="Times New Roman" pitchFamily="18" charset="0"/>
              </a:rPr>
              <a:t>vs</a:t>
            </a:r>
            <a:r>
              <a:rPr lang="en-US" sz="2900" b="1" dirty="0">
                <a:solidFill>
                  <a:srgbClr val="FF0000"/>
                </a:solidFill>
                <a:latin typeface="Times New Roman" pitchFamily="18" charset="0"/>
                <a:ea typeface="+mn-ea"/>
                <a:cs typeface="Times New Roman" pitchFamily="18" charset="0"/>
              </a:rPr>
              <a:t> Object Oriented Programming</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a:t>
            </a:fld>
            <a:endParaRPr lang="en-US"/>
          </a:p>
        </p:txBody>
      </p:sp>
      <p:sp>
        <p:nvSpPr>
          <p:cNvPr id="3" name="Content Placeholder 2"/>
          <p:cNvSpPr>
            <a:spLocks noGrp="1"/>
          </p:cNvSpPr>
          <p:nvPr>
            <p:ph sz="quarter" idx="1"/>
          </p:nvPr>
        </p:nvSpPr>
        <p:spPr>
          <a:xfrm>
            <a:off x="146304" y="762000"/>
            <a:ext cx="8997696" cy="5711952"/>
          </a:xfrm>
        </p:spPr>
        <p:txBody>
          <a:bodyPr>
            <a:normAutofit/>
          </a:bodyPr>
          <a:lstStyle/>
          <a:p>
            <a:pPr algn="just">
              <a:buClr>
                <a:srgbClr val="0E02AA"/>
              </a:buClr>
              <a:buFont typeface="Wingdings" pitchFamily="2" charset="2"/>
              <a:buChar char="ü"/>
            </a:pPr>
            <a:r>
              <a:rPr lang="en-US" dirty="0">
                <a:solidFill>
                  <a:srgbClr val="0E02AA"/>
                </a:solidFill>
                <a:latin typeface="Times New Roman" pitchFamily="18" charset="0"/>
                <a:cs typeface="Times New Roman" pitchFamily="18" charset="0"/>
              </a:rPr>
              <a:t>Object Oriented Programming: </a:t>
            </a:r>
            <a:r>
              <a:rPr lang="en-US" sz="2200" dirty="0"/>
              <a:t>Combines process (function) and data into a unit called an object. Hence, it focuses on objects rather than procedure. </a:t>
            </a:r>
          </a:p>
          <a:p>
            <a:pPr marL="274320" lvl="1" algn="just">
              <a:spcBef>
                <a:spcPts val="600"/>
              </a:spcBef>
              <a:buClr>
                <a:srgbClr val="0E02AA"/>
              </a:buClr>
              <a:buSzPct val="70000"/>
              <a:buFont typeface="Wingdings" pitchFamily="2" charset="2"/>
              <a:buChar char="ü"/>
            </a:pPr>
            <a:r>
              <a:rPr lang="en-US" sz="2200" dirty="0"/>
              <a:t> program is composed of a collection objects that communicate with each other.</a:t>
            </a:r>
          </a:p>
          <a:p>
            <a:pPr algn="just">
              <a:buClr>
                <a:srgbClr val="0E02AA"/>
              </a:buClr>
              <a:buNone/>
            </a:pPr>
            <a:r>
              <a:rPr lang="en-US" dirty="0">
                <a:solidFill>
                  <a:srgbClr val="0E02AA"/>
                </a:solidFill>
                <a:latin typeface="Times New Roman" pitchFamily="18" charset="0"/>
                <a:cs typeface="Times New Roman" pitchFamily="18" charset="0"/>
              </a:rPr>
              <a:t>Features of Object Oriented Programming:</a:t>
            </a:r>
          </a:p>
          <a:p>
            <a:pPr>
              <a:buFont typeface="Arial" pitchFamily="34" charset="0"/>
              <a:buChar char="•"/>
            </a:pPr>
            <a:r>
              <a:rPr lang="en-US" sz="2200" dirty="0"/>
              <a:t>Its emphasis is on data rather than procedure.</a:t>
            </a:r>
          </a:p>
          <a:p>
            <a:pPr>
              <a:buFont typeface="Arial" pitchFamily="34" charset="0"/>
              <a:buChar char="•"/>
            </a:pPr>
            <a:r>
              <a:rPr lang="en-US" sz="2200" dirty="0"/>
              <a:t>It is based on the principles of inheritance, polymorphism, encapsulation and data abstraction.</a:t>
            </a:r>
          </a:p>
          <a:p>
            <a:pPr>
              <a:buFont typeface="Arial" pitchFamily="34" charset="0"/>
              <a:buChar char="•"/>
            </a:pPr>
            <a:r>
              <a:rPr lang="en-US" sz="2200" dirty="0"/>
              <a:t>It implements programs using the objects.</a:t>
            </a:r>
          </a:p>
          <a:p>
            <a:pPr>
              <a:buFont typeface="Arial" pitchFamily="34" charset="0"/>
              <a:buChar char="•"/>
            </a:pPr>
            <a:r>
              <a:rPr lang="en-US" sz="2200" dirty="0"/>
              <a:t>Data and the functions are wrapped into a single unit called class so that data is hidden and is safe from accidental alternation.</a:t>
            </a:r>
          </a:p>
          <a:p>
            <a:pPr>
              <a:buFont typeface="Arial" pitchFamily="34" charset="0"/>
              <a:buChar char="•"/>
            </a:pPr>
            <a:r>
              <a:rPr lang="en-US" sz="2200" dirty="0"/>
              <a:t>Objects communicate with each other through functions.</a:t>
            </a:r>
          </a:p>
          <a:p>
            <a:pPr>
              <a:buFont typeface="Arial" pitchFamily="34" charset="0"/>
              <a:buChar char="•"/>
            </a:pPr>
            <a:r>
              <a:rPr lang="en-US" sz="2200" dirty="0"/>
              <a:t>New data and functions can be easily added whenever necessary.</a:t>
            </a:r>
          </a:p>
          <a:p>
            <a:pPr>
              <a:buNone/>
            </a:pPr>
            <a:r>
              <a:rPr lang="en-US" b="1" dirty="0">
                <a:solidFill>
                  <a:srgbClr val="0E02AA"/>
                </a:solidFill>
                <a:latin typeface="Times New Roman" pitchFamily="18" charset="0"/>
                <a:cs typeface="Times New Roman" pitchFamily="18" charset="0"/>
              </a:rPr>
              <a:t>Examples: </a:t>
            </a:r>
            <a:r>
              <a:rPr lang="en-US" sz="2200" dirty="0"/>
              <a:t>C++, JAVA, C#, VISUAL BASIC</a:t>
            </a:r>
          </a:p>
          <a:p>
            <a:pPr>
              <a:buClr>
                <a:srgbClr val="0E02AA"/>
              </a:buClr>
              <a:buNone/>
            </a:pP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70</a:t>
            </a:fld>
            <a:endParaRPr lang="en-US"/>
          </a:p>
        </p:txBody>
      </p:sp>
      <p:sp>
        <p:nvSpPr>
          <p:cNvPr id="3" name="Content Placeholder 2"/>
          <p:cNvSpPr>
            <a:spLocks noGrp="1"/>
          </p:cNvSpPr>
          <p:nvPr>
            <p:ph sz="quarter" idx="1"/>
          </p:nvPr>
        </p:nvSpPr>
        <p:spPr>
          <a:xfrm>
            <a:off x="228600" y="762000"/>
            <a:ext cx="8534400" cy="5867400"/>
          </a:xfrm>
        </p:spPr>
        <p:txBody>
          <a:bodyPr>
            <a:normAutofit/>
          </a:bodyPr>
          <a:lstStyle/>
          <a:p>
            <a:pPr marL="0" indent="0">
              <a:buNone/>
            </a:pPr>
            <a:r>
              <a:rPr lang="en-US" sz="2800" b="1" dirty="0"/>
              <a:t>Tool Windows: </a:t>
            </a:r>
          </a:p>
          <a:p>
            <a:pPr marL="231775" indent="-231775">
              <a:buFont typeface="Wingdings" pitchFamily="2" charset="2"/>
              <a:buChar char="Ø"/>
            </a:pPr>
            <a:r>
              <a:rPr lang="en-US" sz="2400" dirty="0"/>
              <a:t>Android Studio also includes a number of other windows which, when enabled, are displayed along the bottom and sides of the main window. </a:t>
            </a:r>
          </a:p>
          <a:p>
            <a:pPr marL="177800" indent="-177800">
              <a:buFont typeface="Wingdings" pitchFamily="2" charset="2"/>
              <a:buChar char="Ø"/>
            </a:pPr>
            <a:r>
              <a:rPr lang="en-US" sz="2400" dirty="0"/>
              <a:t>The tool window quick access menu can be accessed by hovering the mouse pointer over the button located in the far left hand corner of the status bar  without clicking the mouse button. </a:t>
            </a:r>
            <a:endParaRPr lang="en-US" sz="2400" dirty="0" smtClean="0"/>
          </a:p>
          <a:p>
            <a:pPr marL="177800" indent="-177800">
              <a:buNone/>
            </a:pPr>
            <a:r>
              <a:rPr lang="en-US" sz="2400" b="1" dirty="0" smtClean="0"/>
              <a:t>Layout Editor:</a:t>
            </a:r>
          </a:p>
          <a:p>
            <a:pPr marL="177800" indent="-177800"/>
            <a:r>
              <a:rPr lang="en-US" sz="2400" dirty="0" smtClean="0"/>
              <a:t>We can build the layout quickly by adding different attributes either by hard-code or drag and drop using the layout editor feature of the android studio. The layout editor feature can also be used, to preview the codes that can be seen easily on the visual editor screen and changes can be made accordingly by resizing it dynamically.</a:t>
            </a:r>
            <a:endParaRPr lang="en-US" sz="2400" b="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71</a:t>
            </a:fld>
            <a:endParaRPr lang="en-US"/>
          </a:p>
        </p:txBody>
      </p:sp>
      <p:sp>
        <p:nvSpPr>
          <p:cNvPr id="3" name="Content Placeholder 2"/>
          <p:cNvSpPr>
            <a:spLocks noGrp="1"/>
          </p:cNvSpPr>
          <p:nvPr>
            <p:ph sz="quarter" idx="1"/>
          </p:nvPr>
        </p:nvSpPr>
        <p:spPr>
          <a:xfrm>
            <a:off x="228600" y="500042"/>
            <a:ext cx="8915400" cy="6129358"/>
          </a:xfrm>
        </p:spPr>
        <p:txBody>
          <a:bodyPr>
            <a:normAutofit fontScale="92500" lnSpcReduction="20000"/>
          </a:bodyPr>
          <a:lstStyle/>
          <a:p>
            <a:r>
              <a:rPr lang="en-US" sz="2800" b="1" dirty="0" smtClean="0"/>
              <a:t> </a:t>
            </a:r>
            <a:r>
              <a:rPr lang="en-US" sz="2400" b="1" dirty="0" smtClean="0"/>
              <a:t>Templates</a:t>
            </a:r>
          </a:p>
          <a:p>
            <a:r>
              <a:rPr lang="en-US" sz="2400" dirty="0" smtClean="0"/>
              <a:t>Android also has the feature of templates built-in. If you know to build that accordingly that makes your task easier. Templates can be used to create common Android designs and components.</a:t>
            </a:r>
          </a:p>
          <a:p>
            <a:r>
              <a:rPr lang="en-US" sz="2400" b="1" dirty="0" smtClean="0"/>
              <a:t>Support KOTLIN</a:t>
            </a:r>
          </a:p>
          <a:p>
            <a:r>
              <a:rPr lang="en-US" sz="2400" dirty="0" smtClean="0"/>
              <a:t>KOTLIN can be considered the official language for Android. It runs fast and equivalent to Java. </a:t>
            </a:r>
            <a:r>
              <a:rPr lang="en-US" sz="2400" dirty="0" err="1" smtClean="0"/>
              <a:t>Kotlin</a:t>
            </a:r>
            <a:r>
              <a:rPr lang="en-US" sz="2400" dirty="0" smtClean="0"/>
              <a:t> can be easily learned and used by java developers as it based on automated Java only.</a:t>
            </a:r>
          </a:p>
          <a:p>
            <a:r>
              <a:rPr lang="en-US" sz="2400" b="1" dirty="0" smtClean="0"/>
              <a:t>Enabling Integration with Firebase</a:t>
            </a:r>
          </a:p>
          <a:p>
            <a:r>
              <a:rPr lang="en-US" sz="2400" dirty="0" smtClean="0"/>
              <a:t>You can get real-time experience with </a:t>
            </a:r>
            <a:r>
              <a:rPr lang="en-US" sz="2400" dirty="0" err="1" smtClean="0"/>
              <a:t>IoT</a:t>
            </a:r>
            <a:r>
              <a:rPr lang="en-US" sz="2400" dirty="0" smtClean="0"/>
              <a:t> based project development with dynamic upgrades in the application using the firebase feature of an android studio. Chat applications can be created by using firebase connectivity it helps you to give a happy chat experience.</a:t>
            </a:r>
          </a:p>
          <a:p>
            <a:r>
              <a:rPr lang="en-US" sz="2400" b="1" dirty="0" smtClean="0"/>
              <a:t>Emulator</a:t>
            </a:r>
          </a:p>
          <a:p>
            <a:r>
              <a:rPr lang="en-US" sz="2400" dirty="0" smtClean="0"/>
              <a:t>The emulator feature of the android studio provides an emulator that is exactly like the android phones to test how the application looks like in physical devices. It gives real-time experience to Android applications. It allows you to test your applications faster and on different-different configuration devices like tablets, android phones, etc. Basically it helps to run and debug apps in the Android studio.</a:t>
            </a:r>
          </a:p>
          <a:p>
            <a:endParaRPr lang="en-US" sz="2400" dirty="0" smtClean="0"/>
          </a:p>
          <a:p>
            <a:pPr marL="0" indent="0">
              <a:buNone/>
            </a:pPr>
            <a:endParaRPr lang="en-US" sz="2400" b="1"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72</a:t>
            </a:fld>
            <a:endParaRPr lang="en-US"/>
          </a:p>
        </p:txBody>
      </p:sp>
      <p:sp>
        <p:nvSpPr>
          <p:cNvPr id="3" name="Content Placeholder 2"/>
          <p:cNvSpPr>
            <a:spLocks noGrp="1"/>
          </p:cNvSpPr>
          <p:nvPr>
            <p:ph sz="quarter" idx="1"/>
          </p:nvPr>
        </p:nvSpPr>
        <p:spPr>
          <a:xfrm>
            <a:off x="228600" y="500042"/>
            <a:ext cx="8915400" cy="6129358"/>
          </a:xfrm>
        </p:spPr>
        <p:txBody>
          <a:bodyPr>
            <a:normAutofit/>
          </a:bodyPr>
          <a:lstStyle/>
          <a:p>
            <a:r>
              <a:rPr lang="en-US" sz="2400" b="1" dirty="0" err="1" smtClean="0"/>
              <a:t>Colour</a:t>
            </a:r>
            <a:r>
              <a:rPr lang="en-US" sz="2400" b="1" dirty="0" smtClean="0"/>
              <a:t> Previews</a:t>
            </a:r>
          </a:p>
          <a:p>
            <a:r>
              <a:rPr lang="en-US" sz="2400" dirty="0" smtClean="0"/>
              <a:t>Android studio helps to see the code XML part in a preview to know that how perfectly we are designing the application according to the need before launching the application. It provides powerful functionality and enhanced features of drag and drops or resizes the application. It contains drag and drop features but not support for every function, that’s why be careful while doing that.</a:t>
            </a:r>
          </a:p>
          <a:p>
            <a:pPr fontAlgn="base"/>
            <a:r>
              <a:rPr lang="en-US" sz="2400" b="1" dirty="0" smtClean="0"/>
              <a:t>Maven Repository</a:t>
            </a:r>
          </a:p>
          <a:p>
            <a:pPr fontAlgn="base"/>
            <a:r>
              <a:rPr lang="en-US" sz="2400" dirty="0" smtClean="0"/>
              <a:t>In Android Studio, Maven integration of its repository can be done, within SDK manager support libraries of IDE is used. It’s a kind of a repository which is a directory in which various jar files like project jars, </a:t>
            </a:r>
            <a:r>
              <a:rPr lang="en-US" sz="2400" dirty="0" err="1" smtClean="0"/>
              <a:t>Plugin</a:t>
            </a:r>
            <a:r>
              <a:rPr lang="en-US" sz="2400" dirty="0" smtClean="0"/>
              <a:t> are stored.</a:t>
            </a:r>
          </a:p>
          <a:p>
            <a:endParaRPr lang="en-US" sz="2400" dirty="0" smtClean="0"/>
          </a:p>
          <a:p>
            <a:pPr marL="0" indent="0">
              <a:buNone/>
            </a:pPr>
            <a:endParaRPr lang="en-US" sz="2400" b="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73</a:t>
            </a:fld>
            <a:endParaRPr lang="en-US"/>
          </a:p>
        </p:txBody>
      </p:sp>
      <p:sp>
        <p:nvSpPr>
          <p:cNvPr id="3" name="Content Placeholder 2"/>
          <p:cNvSpPr>
            <a:spLocks noGrp="1"/>
          </p:cNvSpPr>
          <p:nvPr>
            <p:ph sz="quarter" idx="1"/>
          </p:nvPr>
        </p:nvSpPr>
        <p:spPr>
          <a:xfrm>
            <a:off x="228600" y="762000"/>
            <a:ext cx="8534400" cy="5069434"/>
          </a:xfrm>
        </p:spPr>
        <p:txBody>
          <a:bodyPr>
            <a:normAutofit/>
          </a:bodyPr>
          <a:lstStyle/>
          <a:p>
            <a:pPr>
              <a:buNone/>
            </a:pPr>
            <a:r>
              <a:rPr lang="en-US" sz="2800" dirty="0"/>
              <a:t>  </a:t>
            </a:r>
          </a:p>
        </p:txBody>
      </p:sp>
      <p:pic>
        <p:nvPicPr>
          <p:cNvPr id="8194" name="Picture 2"/>
          <p:cNvPicPr>
            <a:picLocks noChangeAspect="1" noChangeArrowheads="1"/>
          </p:cNvPicPr>
          <p:nvPr/>
        </p:nvPicPr>
        <p:blipFill>
          <a:blip r:embed="rId2"/>
          <a:srcRect/>
          <a:stretch>
            <a:fillRect/>
          </a:stretch>
        </p:blipFill>
        <p:spPr bwMode="auto">
          <a:xfrm>
            <a:off x="2819400" y="1066799"/>
            <a:ext cx="2133600" cy="54352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74</a:t>
            </a:fld>
            <a:endParaRPr lang="en-US"/>
          </a:p>
        </p:txBody>
      </p:sp>
      <p:sp>
        <p:nvSpPr>
          <p:cNvPr id="3" name="Content Placeholder 2"/>
          <p:cNvSpPr>
            <a:spLocks noGrp="1"/>
          </p:cNvSpPr>
          <p:nvPr>
            <p:ph sz="quarter" idx="1"/>
          </p:nvPr>
        </p:nvSpPr>
        <p:spPr>
          <a:xfrm>
            <a:off x="228600" y="762000"/>
            <a:ext cx="8534400" cy="5867400"/>
          </a:xfrm>
        </p:spPr>
        <p:txBody>
          <a:bodyPr>
            <a:normAutofit fontScale="77500" lnSpcReduction="20000"/>
          </a:bodyPr>
          <a:lstStyle/>
          <a:p>
            <a:pPr>
              <a:buNone/>
            </a:pPr>
            <a:r>
              <a:rPr lang="en-US" sz="2800" dirty="0"/>
              <a:t>     Some Mostly used Windows:</a:t>
            </a:r>
          </a:p>
          <a:p>
            <a:r>
              <a:rPr lang="en-US" sz="2800" b="1" dirty="0"/>
              <a:t>Project</a:t>
            </a:r>
            <a:r>
              <a:rPr lang="en-US" sz="2800" dirty="0"/>
              <a:t> – The project view provides an overview of the file structure that makes up the project allowing for quick navigation between files. Generally, double clicking on a file in the project view will cause that file to be loaded into the appropriate editing tool.</a:t>
            </a:r>
          </a:p>
          <a:p>
            <a:r>
              <a:rPr lang="en-US" sz="2800" b="1" dirty="0"/>
              <a:t>Structure</a:t>
            </a:r>
            <a:r>
              <a:rPr lang="en-US" sz="2800" dirty="0"/>
              <a:t> – The structure tool provides a high level view of the structure of the source file currently displayed in the editor. This information includes a list of items such as classes, methods and variables in the file. Selecting an item from the structure list will take you to that location 	in the source file in the editor window.</a:t>
            </a:r>
          </a:p>
          <a:p>
            <a:r>
              <a:rPr lang="en-US" sz="2800" b="1" dirty="0"/>
              <a:t>Favorites</a:t>
            </a:r>
            <a:r>
              <a:rPr lang="en-US" sz="2800" dirty="0"/>
              <a:t> – A variety of project items can be added to the favorites list. Right clicking on a file in the project view, for example, provides access to an Add to Favorites menu option. Similarly, a method in a source file can be added as a favorite by right clicking on it in the Structure tool window. Anything added to a Favorites list can be accessed through this Favorites tool window.</a:t>
            </a:r>
          </a:p>
          <a:p>
            <a:r>
              <a:rPr lang="en-US" sz="2800" b="1" dirty="0"/>
              <a:t>Build Variants</a:t>
            </a:r>
            <a:r>
              <a:rPr lang="en-US" sz="2800" dirty="0"/>
              <a:t> – The build variants tool window provides a quick way to configure different build targets for the current application project (for example different builds for debugging and release versions of the application, or multiple builds to target different device categories). </a:t>
            </a:r>
          </a:p>
          <a:p>
            <a:pPr>
              <a:buNone/>
            </a:pPr>
            <a:endParaRPr lang="en-US" sz="28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75</a:t>
            </a:fld>
            <a:endParaRPr lang="en-US"/>
          </a:p>
        </p:txBody>
      </p:sp>
      <p:sp>
        <p:nvSpPr>
          <p:cNvPr id="3" name="Content Placeholder 2"/>
          <p:cNvSpPr>
            <a:spLocks noGrp="1"/>
          </p:cNvSpPr>
          <p:nvPr>
            <p:ph sz="quarter" idx="1"/>
          </p:nvPr>
        </p:nvSpPr>
        <p:spPr>
          <a:xfrm>
            <a:off x="228600" y="762000"/>
            <a:ext cx="8534400" cy="5943600"/>
          </a:xfrm>
        </p:spPr>
        <p:txBody>
          <a:bodyPr>
            <a:normAutofit fontScale="77500" lnSpcReduction="20000"/>
          </a:bodyPr>
          <a:lstStyle/>
          <a:p>
            <a:r>
              <a:rPr lang="en-US" sz="2800" dirty="0"/>
              <a:t> </a:t>
            </a:r>
            <a:r>
              <a:rPr lang="en-US" sz="2800" b="1" dirty="0"/>
              <a:t>TODO</a:t>
            </a:r>
            <a:r>
              <a:rPr lang="en-US" sz="2800" dirty="0"/>
              <a:t> – As the name suggests, this tool provides a place to review items that have yet to be completed on the project. Android Studio compiles this list by scanning the source files that make up the project to look for comments that match specified TODO patterns. These patterns can be reviewed and changed by selecting the File -&gt; Settings… menu option and navigating to the TODO page listed under IDE Settings.</a:t>
            </a:r>
          </a:p>
          <a:p>
            <a:r>
              <a:rPr lang="en-US" sz="2800" b="1" dirty="0"/>
              <a:t>Messages</a:t>
            </a:r>
            <a:r>
              <a:rPr lang="en-US" sz="2800" dirty="0"/>
              <a:t> – The messages tool window records output from the </a:t>
            </a:r>
            <a:r>
              <a:rPr lang="en-US" sz="2800" dirty="0" err="1"/>
              <a:t>Gradle</a:t>
            </a:r>
            <a:r>
              <a:rPr lang="en-US" sz="2800" dirty="0"/>
              <a:t> build system (</a:t>
            </a:r>
            <a:r>
              <a:rPr lang="en-US" sz="2800" dirty="0" err="1"/>
              <a:t>Gradle</a:t>
            </a:r>
            <a:r>
              <a:rPr lang="en-US" sz="2800" dirty="0"/>
              <a:t> is the underlying system used by Android Studio for building the various parts of projects into a </a:t>
            </a:r>
            <a:r>
              <a:rPr lang="en-US" sz="2800" dirty="0" err="1"/>
              <a:t>runnable</a:t>
            </a:r>
            <a:r>
              <a:rPr lang="en-US" sz="2800" dirty="0"/>
              <a:t> applications) and can be useful for identifying the causes of build problems when compiling application projects.</a:t>
            </a:r>
          </a:p>
          <a:p>
            <a:r>
              <a:rPr lang="en-US" sz="2800" b="1" dirty="0"/>
              <a:t>Android</a:t>
            </a:r>
            <a:r>
              <a:rPr lang="en-US" sz="2800" dirty="0"/>
              <a:t> – The Android tool window provides access to the Android debugging system. Within this window tasks such as monitoring log output from a running application, taking screenshots and videos of the application, stopping a process and performing basic debugging tasks can be performed.</a:t>
            </a:r>
          </a:p>
          <a:p>
            <a:r>
              <a:rPr lang="en-US" sz="2800" b="1" dirty="0"/>
              <a:t>Terminal</a:t>
            </a:r>
            <a:r>
              <a:rPr lang="en-US" sz="2800" dirty="0"/>
              <a:t> – Provides access to a terminal window on the system on which Android Studio is running. On Windows systems this is the Command Prompt interface, whilst on Linux and Mac OS X systems this takes the form of a Terminal prompt.</a:t>
            </a:r>
          </a:p>
          <a:p>
            <a:pPr>
              <a:buNone/>
            </a:pPr>
            <a:r>
              <a:rPr lang="en-US" sz="2800" dirty="0"/>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76</a:t>
            </a:fld>
            <a:endParaRPr lang="en-US"/>
          </a:p>
        </p:txBody>
      </p:sp>
      <p:sp>
        <p:nvSpPr>
          <p:cNvPr id="3" name="Content Placeholder 2"/>
          <p:cNvSpPr>
            <a:spLocks noGrp="1"/>
          </p:cNvSpPr>
          <p:nvPr>
            <p:ph sz="quarter" idx="1"/>
          </p:nvPr>
        </p:nvSpPr>
        <p:spPr>
          <a:xfrm>
            <a:off x="228600" y="762000"/>
            <a:ext cx="8534400" cy="5867400"/>
          </a:xfrm>
        </p:spPr>
        <p:txBody>
          <a:bodyPr>
            <a:normAutofit/>
          </a:bodyPr>
          <a:lstStyle/>
          <a:p>
            <a:pPr>
              <a:buNone/>
            </a:pPr>
            <a:r>
              <a:rPr lang="en-US" sz="2800" dirty="0"/>
              <a:t>  </a:t>
            </a:r>
          </a:p>
        </p:txBody>
      </p:sp>
      <p:sp>
        <p:nvSpPr>
          <p:cNvPr id="5" name="Rectangle 4"/>
          <p:cNvSpPr/>
          <p:nvPr/>
        </p:nvSpPr>
        <p:spPr>
          <a:xfrm>
            <a:off x="0" y="762000"/>
            <a:ext cx="8839200" cy="5324535"/>
          </a:xfrm>
          <a:prstGeom prst="rect">
            <a:avLst/>
          </a:prstGeom>
        </p:spPr>
        <p:txBody>
          <a:bodyPr wrap="square">
            <a:spAutoFit/>
          </a:bodyPr>
          <a:lstStyle/>
          <a:p>
            <a:r>
              <a:rPr lang="en-US" sz="2000" b="1" dirty="0"/>
              <a:t>Run</a:t>
            </a:r>
            <a:r>
              <a:rPr lang="en-US" sz="2000" dirty="0"/>
              <a:t> – The run tool window becomes available when an application is currently running and provides a view of the results of the run together with options to stop or restart a running process. If an application is failing to install and run on a device or emulator, this window will typically provide diagnostic information relating to the problem.</a:t>
            </a:r>
          </a:p>
          <a:p>
            <a:r>
              <a:rPr lang="en-US" sz="2000" b="1" dirty="0"/>
              <a:t>Event Log</a:t>
            </a:r>
            <a:r>
              <a:rPr lang="en-US" sz="2000" dirty="0"/>
              <a:t> – The event log window displays messages relating to events and activities performed within Android Studio. The successful build of a project, for example, or the fact that an application is now running will be reported within this window tool.</a:t>
            </a:r>
          </a:p>
          <a:p>
            <a:r>
              <a:rPr lang="en-US" sz="2000" b="1" dirty="0" err="1"/>
              <a:t>Gradle</a:t>
            </a:r>
            <a:r>
              <a:rPr lang="en-US" sz="2000" b="1" dirty="0"/>
              <a:t> Console</a:t>
            </a:r>
            <a:r>
              <a:rPr lang="en-US" sz="2000" dirty="0"/>
              <a:t> – The </a:t>
            </a:r>
            <a:r>
              <a:rPr lang="en-US" sz="2000" dirty="0" err="1"/>
              <a:t>Gradle</a:t>
            </a:r>
            <a:r>
              <a:rPr lang="en-US" sz="2000" dirty="0"/>
              <a:t> console is used to display all output from the </a:t>
            </a:r>
            <a:r>
              <a:rPr lang="en-US" sz="2000" dirty="0" err="1"/>
              <a:t>Gradle</a:t>
            </a:r>
            <a:r>
              <a:rPr lang="en-US" sz="2000" dirty="0"/>
              <a:t> system as projects are built from within Android Studio. This will include information about the success or otherwise of the build process together with details of any errors or warnings.</a:t>
            </a:r>
          </a:p>
          <a:p>
            <a:r>
              <a:rPr lang="en-US" sz="2000" b="1" dirty="0"/>
              <a:t>Maven Projects</a:t>
            </a:r>
            <a:r>
              <a:rPr lang="en-US" sz="2000" dirty="0"/>
              <a:t> – Maven is a project management and build system designed to ease the development of complex Java based projects and overlaps in many areas with the functionality provided by </a:t>
            </a:r>
            <a:r>
              <a:rPr lang="en-US" sz="2000" dirty="0" err="1"/>
              <a:t>Gradle</a:t>
            </a:r>
            <a:r>
              <a:rPr lang="en-US" sz="2000" dirty="0"/>
              <a:t>. Google has chosen </a:t>
            </a:r>
            <a:r>
              <a:rPr lang="en-US" sz="2000" dirty="0" err="1"/>
              <a:t>Gradle</a:t>
            </a:r>
            <a:r>
              <a:rPr lang="en-US" sz="2000" dirty="0"/>
              <a:t> as the underlying build system for Android development, so unless you are already familiar with Maven or have existing Maven projects to import, your time will be better spent learning and adopting </a:t>
            </a:r>
            <a:r>
              <a:rPr lang="en-US" sz="2000" dirty="0" err="1"/>
              <a:t>Gradle</a:t>
            </a:r>
            <a:r>
              <a:rPr lang="en-US" sz="2000" dirty="0"/>
              <a:t> for your projects. The Maven projects tool window can be used to add, manage and import Maven based projects within Android Studio.</a:t>
            </a:r>
          </a:p>
        </p:txBody>
      </p:sp>
      <p:sp>
        <p:nvSpPr>
          <p:cNvPr id="6" name="Rectangle 5"/>
          <p:cNvSpPr/>
          <p:nvPr/>
        </p:nvSpPr>
        <p:spPr>
          <a:xfrm>
            <a:off x="2317729" y="3244334"/>
            <a:ext cx="4508542" cy="369332"/>
          </a:xfrm>
          <a:prstGeom prst="rect">
            <a:avLst/>
          </a:prstGeom>
        </p:spPr>
        <p:txBody>
          <a:bodyPr wrap="none">
            <a:spAutoFit/>
          </a:bodyPr>
          <a:lstStyle/>
          <a:p>
            <a:pPr fontAlgn="base"/>
            <a:r>
              <a:rPr lang="en-US" b="1" dirty="0" smtClean="0"/>
              <a:t>Addition of New Activity as a Code Template</a:t>
            </a:r>
            <a:endParaRPr lang="en-US" b="1"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77</a:t>
            </a:fld>
            <a:endParaRPr lang="en-US"/>
          </a:p>
        </p:txBody>
      </p:sp>
      <p:sp>
        <p:nvSpPr>
          <p:cNvPr id="3" name="Content Placeholder 2"/>
          <p:cNvSpPr>
            <a:spLocks noGrp="1"/>
          </p:cNvSpPr>
          <p:nvPr>
            <p:ph sz="quarter" idx="1"/>
          </p:nvPr>
        </p:nvSpPr>
        <p:spPr>
          <a:xfrm>
            <a:off x="228600" y="762000"/>
            <a:ext cx="8534400" cy="5069434"/>
          </a:xfrm>
        </p:spPr>
        <p:txBody>
          <a:bodyPr>
            <a:normAutofit fontScale="77500" lnSpcReduction="20000"/>
          </a:bodyPr>
          <a:lstStyle/>
          <a:p>
            <a:r>
              <a:rPr lang="en-US" sz="2800" dirty="0"/>
              <a:t> </a:t>
            </a:r>
            <a:r>
              <a:rPr lang="en-US" sz="2800" b="1" dirty="0" err="1"/>
              <a:t>Gradle</a:t>
            </a:r>
            <a:r>
              <a:rPr lang="en-US" sz="2800" dirty="0"/>
              <a:t> – The </a:t>
            </a:r>
            <a:r>
              <a:rPr lang="en-US" sz="2800" dirty="0" err="1"/>
              <a:t>Gradle</a:t>
            </a:r>
            <a:r>
              <a:rPr lang="en-US" sz="2800" dirty="0"/>
              <a:t> tool window provides a view onto the </a:t>
            </a:r>
            <a:r>
              <a:rPr lang="en-US" sz="2800" dirty="0" err="1"/>
              <a:t>Gradle</a:t>
            </a:r>
            <a:r>
              <a:rPr lang="en-US" sz="2800" dirty="0"/>
              <a:t> tasks that make up the project build configuration. The window lists the tasks that are involved in compiling the various elements of the project into an executable application. Right-click on a top level </a:t>
            </a:r>
            <a:r>
              <a:rPr lang="en-US" sz="2800" dirty="0" err="1"/>
              <a:t>Gradle</a:t>
            </a:r>
            <a:r>
              <a:rPr lang="en-US" sz="2800" dirty="0"/>
              <a:t> task and select the Open </a:t>
            </a:r>
            <a:r>
              <a:rPr lang="en-US" sz="2800" dirty="0" err="1"/>
              <a:t>Gradle</a:t>
            </a:r>
            <a:r>
              <a:rPr lang="en-US" sz="2800" dirty="0"/>
              <a:t> </a:t>
            </a:r>
            <a:r>
              <a:rPr lang="en-US" sz="2800" dirty="0" err="1"/>
              <a:t>Config</a:t>
            </a:r>
            <a:r>
              <a:rPr lang="en-US" sz="2800" dirty="0"/>
              <a:t> menu option to load the </a:t>
            </a:r>
            <a:r>
              <a:rPr lang="en-US" sz="2800" dirty="0" err="1"/>
              <a:t>Gradle</a:t>
            </a:r>
            <a:r>
              <a:rPr lang="en-US" sz="2800" dirty="0"/>
              <a:t> build file for the current project into the editor. </a:t>
            </a:r>
            <a:r>
              <a:rPr lang="en-US" sz="2800" dirty="0" err="1"/>
              <a:t>Gradle</a:t>
            </a:r>
            <a:r>
              <a:rPr lang="en-US" sz="2800" dirty="0"/>
              <a:t> will be covered in greater detail later in this book.</a:t>
            </a:r>
          </a:p>
          <a:p>
            <a:r>
              <a:rPr lang="en-US" sz="2800" b="1" dirty="0"/>
              <a:t>Commander</a:t>
            </a:r>
            <a:r>
              <a:rPr lang="en-US" sz="2800" dirty="0"/>
              <a:t> – The Commander window tool can best be described as a combination of the Project and Structure tool windows, allowing the file hierarchy of the project to be traversed and for the various elements that make up classes to be inspected and loaded into the editor or designer windows.</a:t>
            </a:r>
          </a:p>
          <a:p>
            <a:r>
              <a:rPr lang="en-US" sz="2800" b="1" dirty="0"/>
              <a:t>Memory Monitor</a:t>
            </a:r>
            <a:r>
              <a:rPr lang="en-US" sz="2800" dirty="0"/>
              <a:t> – Connects to running Android applications and monitors memory usage statistics in the form of a real-time graph.</a:t>
            </a:r>
          </a:p>
          <a:p>
            <a:r>
              <a:rPr lang="en-US" sz="2800" b="1" dirty="0"/>
              <a:t>Designer</a:t>
            </a:r>
            <a:r>
              <a:rPr lang="en-US" sz="2800" dirty="0"/>
              <a:t> – Available when the UI Designer is active, this tool window provides access to the designer’s Component Tree and Properties panels.</a:t>
            </a:r>
          </a:p>
          <a:p>
            <a:pPr>
              <a:buNone/>
            </a:pPr>
            <a:r>
              <a:rPr lang="en-US" sz="2800" dirty="0"/>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smtClean="0">
                <a:solidFill>
                  <a:srgbClr val="FF0000"/>
                </a:solidFill>
              </a:rPr>
              <a:t> Android </a:t>
            </a:r>
            <a:r>
              <a:rPr lang="en-US" sz="2400" b="1" cap="none" dirty="0">
                <a:solidFill>
                  <a:srgbClr val="FF0000"/>
                </a:solidFill>
              </a:rPr>
              <a:t>Studio </a:t>
            </a:r>
            <a:r>
              <a:rPr lang="en-US" sz="2400" b="1" cap="none" dirty="0" smtClean="0">
                <a:solidFill>
                  <a:srgbClr val="FF0000"/>
                </a:solidFill>
              </a:rPr>
              <a:t>ID E features</a:t>
            </a:r>
            <a:endParaRPr lang="en-US" sz="2400" b="1" cap="none" dirty="0">
              <a:solidFill>
                <a:srgbClr val="FF0000"/>
              </a:solidFill>
            </a:endParaRPr>
          </a:p>
        </p:txBody>
      </p:sp>
      <p:sp>
        <p:nvSpPr>
          <p:cNvPr id="4" name="Slide Number Placeholder 3"/>
          <p:cNvSpPr>
            <a:spLocks noGrp="1"/>
          </p:cNvSpPr>
          <p:nvPr>
            <p:ph type="sldNum" sz="quarter" idx="12"/>
          </p:nvPr>
        </p:nvSpPr>
        <p:spPr/>
        <p:txBody>
          <a:bodyPr/>
          <a:lstStyle/>
          <a:p>
            <a:fld id="{0896AEB2-E4BA-4B09-8EE0-24E347BD55C0}" type="slidenum">
              <a:rPr lang="en-US" smtClean="0"/>
              <a:pPr/>
              <a:t>78</a:t>
            </a:fld>
            <a:endParaRPr lang="en-US"/>
          </a:p>
        </p:txBody>
      </p:sp>
      <p:sp>
        <p:nvSpPr>
          <p:cNvPr id="3" name="Content Placeholder 2"/>
          <p:cNvSpPr>
            <a:spLocks noGrp="1"/>
          </p:cNvSpPr>
          <p:nvPr>
            <p:ph sz="quarter" idx="1"/>
          </p:nvPr>
        </p:nvSpPr>
        <p:spPr>
          <a:xfrm>
            <a:off x="228600" y="762000"/>
            <a:ext cx="8534400" cy="5069434"/>
          </a:xfrm>
        </p:spPr>
        <p:txBody>
          <a:bodyPr>
            <a:normAutofit/>
          </a:bodyPr>
          <a:lstStyle/>
          <a:p>
            <a:pPr fontAlgn="base"/>
            <a:r>
              <a:rPr lang="en-US" sz="2000"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Addition of New Activity as a Code Template</a:t>
            </a:r>
          </a:p>
          <a:p>
            <a:pPr fontAlgn="base"/>
            <a:r>
              <a:rPr lang="en-US" sz="2000" dirty="0" smtClean="0">
                <a:latin typeface="Times New Roman" pitchFamily="18" charset="0"/>
                <a:cs typeface="Times New Roman" pitchFamily="18" charset="0"/>
              </a:rPr>
              <a:t>Yes, Android also has the feature of templates built-in. If you know to build that accordingly that makes your task easier. it has both pros and cons, you don’t find every template in Android Studio. It’s an additional feature which helps the developer to build an application efficiently and effectively which provide effective solutions.</a:t>
            </a:r>
          </a:p>
          <a:p>
            <a:pPr fontAlgn="base"/>
            <a:r>
              <a:rPr lang="en-US" sz="2000" b="1" dirty="0" smtClean="0"/>
              <a:t>Help to Build Up App for All Devices</a:t>
            </a:r>
          </a:p>
          <a:p>
            <a:pPr fontAlgn="base"/>
            <a:r>
              <a:rPr lang="en-US" sz="2000" dirty="0" smtClean="0"/>
              <a:t>Android studio builds applications for every screen size, for wear and gear devices etc. It also can stimulate the various type of features which a hardware has like GPS location tracker, multi-touch.</a:t>
            </a:r>
          </a:p>
          <a:p>
            <a:pPr fontAlgn="base"/>
            <a:endParaRPr lang="en-US"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cap="none" dirty="0">
                <a:solidFill>
                  <a:srgbClr val="FF0000"/>
                </a:solidFill>
              </a:rPr>
              <a:t>Exploring Android Studio IDE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79</a:t>
            </a:fld>
            <a:endParaRPr lang="en-US"/>
          </a:p>
        </p:txBody>
      </p:sp>
      <p:sp>
        <p:nvSpPr>
          <p:cNvPr id="3" name="Content Placeholder 2"/>
          <p:cNvSpPr>
            <a:spLocks noGrp="1"/>
          </p:cNvSpPr>
          <p:nvPr>
            <p:ph sz="quarter" idx="1"/>
          </p:nvPr>
        </p:nvSpPr>
        <p:spPr>
          <a:xfrm>
            <a:off x="228600" y="762000"/>
            <a:ext cx="8534400" cy="5069434"/>
          </a:xfrm>
        </p:spPr>
        <p:txBody>
          <a:bodyPr>
            <a:normAutofit/>
          </a:bodyPr>
          <a:lstStyle/>
          <a:p>
            <a:pPr>
              <a:buNone/>
            </a:pPr>
            <a:r>
              <a:rPr lang="en-US" sz="2800" dirty="0"/>
              <a:t> </a:t>
            </a:r>
          </a:p>
        </p:txBody>
      </p:sp>
      <p:pic>
        <p:nvPicPr>
          <p:cNvPr id="5" name="Picture 2" descr="https://developer.android.com/studio/images/intro/main-window_2-1_2x.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1350" y="685800"/>
            <a:ext cx="9185350" cy="61722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457200"/>
          </a:xfrm>
        </p:spPr>
        <p:txBody>
          <a:bodyPr>
            <a:normAutofit fontScale="90000"/>
          </a:bodyPr>
          <a:lstStyle/>
          <a:p>
            <a:pPr marL="274320" lvl="0" indent="-274320" algn="ctr">
              <a:spcBef>
                <a:spcPts val="600"/>
              </a:spcBef>
            </a:pPr>
            <a:r>
              <a:rPr lang="en-US" sz="2400" cap="none" dirty="0">
                <a:solidFill>
                  <a:prstClr val="black"/>
                </a:solidFill>
                <a:ea typeface="+mn-ea"/>
                <a:cs typeface="+mn-cs"/>
              </a:rPr>
              <a:t/>
            </a:r>
            <a:br>
              <a:rPr lang="en-US" sz="2400" cap="none" dirty="0">
                <a:solidFill>
                  <a:prstClr val="black"/>
                </a:solidFill>
                <a:ea typeface="+mn-ea"/>
                <a:cs typeface="+mn-cs"/>
              </a:rPr>
            </a:br>
            <a:r>
              <a:rPr lang="en-US" sz="2700" b="1" dirty="0">
                <a:solidFill>
                  <a:srgbClr val="FF0000"/>
                </a:solidFill>
                <a:latin typeface="+mn-lt"/>
                <a:ea typeface="+mn-ea"/>
                <a:cs typeface="+mn-cs"/>
              </a:rPr>
              <a:t>JAVA</a:t>
            </a:r>
          </a:p>
        </p:txBody>
      </p:sp>
      <p:sp>
        <p:nvSpPr>
          <p:cNvPr id="4" name="Slide Number Placeholder 3"/>
          <p:cNvSpPr>
            <a:spLocks noGrp="1"/>
          </p:cNvSpPr>
          <p:nvPr>
            <p:ph type="sldNum" sz="quarter" idx="12"/>
          </p:nvPr>
        </p:nvSpPr>
        <p:spPr/>
        <p:txBody>
          <a:bodyPr/>
          <a:lstStyle/>
          <a:p>
            <a:fld id="{0896AEB2-E4BA-4B09-8EE0-24E347BD55C0}" type="slidenum">
              <a:rPr lang="en-US" smtClean="0"/>
              <a:pPr/>
              <a:t>8</a:t>
            </a:fld>
            <a:endParaRPr lang="en-US"/>
          </a:p>
        </p:txBody>
      </p:sp>
      <p:sp>
        <p:nvSpPr>
          <p:cNvPr id="3" name="Content Placeholder 2"/>
          <p:cNvSpPr>
            <a:spLocks noGrp="1"/>
          </p:cNvSpPr>
          <p:nvPr>
            <p:ph sz="quarter" idx="1"/>
          </p:nvPr>
        </p:nvSpPr>
        <p:spPr>
          <a:xfrm>
            <a:off x="228600" y="609600"/>
            <a:ext cx="8610600" cy="5864352"/>
          </a:xfrm>
        </p:spPr>
        <p:txBody>
          <a:bodyPr>
            <a:normAutofit/>
          </a:bodyPr>
          <a:lstStyle/>
          <a:p>
            <a:pPr algn="just">
              <a:buClr>
                <a:srgbClr val="0E02AA"/>
              </a:buClr>
              <a:buNone/>
            </a:pPr>
            <a:r>
              <a:rPr lang="en-US" dirty="0">
                <a:solidFill>
                  <a:srgbClr val="0E02AA"/>
                </a:solidFill>
                <a:latin typeface="Times New Roman" pitchFamily="18" charset="0"/>
                <a:cs typeface="Times New Roman" pitchFamily="18" charset="0"/>
              </a:rPr>
              <a:t>Advantages:</a:t>
            </a:r>
          </a:p>
          <a:p>
            <a:pPr marL="273050" indent="184150" algn="just">
              <a:buClr>
                <a:srgbClr val="0E02AA"/>
              </a:buClr>
              <a:buFont typeface="Arial" pitchFamily="34" charset="0"/>
              <a:buChar char="•"/>
            </a:pPr>
            <a:r>
              <a:rPr lang="en-US" sz="2200" dirty="0"/>
              <a:t>Simple </a:t>
            </a:r>
          </a:p>
          <a:p>
            <a:pPr marL="273050" indent="184150" algn="just">
              <a:buClr>
                <a:srgbClr val="0E02AA"/>
              </a:buClr>
              <a:buFont typeface="Arial" pitchFamily="34" charset="0"/>
              <a:buChar char="•"/>
            </a:pPr>
            <a:r>
              <a:rPr lang="en-US" sz="2200" dirty="0"/>
              <a:t>Platform independent</a:t>
            </a:r>
          </a:p>
          <a:p>
            <a:pPr marL="273050" indent="184150" algn="just">
              <a:buClr>
                <a:srgbClr val="0E02AA"/>
              </a:buClr>
              <a:buFont typeface="Arial" pitchFamily="34" charset="0"/>
              <a:buChar char="•"/>
            </a:pPr>
            <a:r>
              <a:rPr lang="en-US" sz="2200" dirty="0"/>
              <a:t>Object Oriented </a:t>
            </a:r>
          </a:p>
          <a:p>
            <a:pPr marL="273050" indent="184150" algn="just">
              <a:buClr>
                <a:srgbClr val="0E02AA"/>
              </a:buClr>
              <a:buFont typeface="Arial" pitchFamily="34" charset="0"/>
              <a:buChar char="•"/>
            </a:pPr>
            <a:r>
              <a:rPr lang="en-US" sz="2200" dirty="0"/>
              <a:t>Facilitating modular design</a:t>
            </a:r>
          </a:p>
          <a:p>
            <a:pPr marL="273050" indent="184150" algn="just">
              <a:buClr>
                <a:srgbClr val="0E02AA"/>
              </a:buClr>
              <a:buFont typeface="Arial" pitchFamily="34" charset="0"/>
              <a:buChar char="•"/>
            </a:pPr>
            <a:r>
              <a:rPr lang="en-US" sz="2200" dirty="0"/>
              <a:t>Distributed</a:t>
            </a:r>
          </a:p>
          <a:p>
            <a:pPr marL="273050" indent="184150" algn="just">
              <a:buClr>
                <a:srgbClr val="0E02AA"/>
              </a:buClr>
              <a:buFont typeface="Arial" pitchFamily="34" charset="0"/>
              <a:buChar char="•"/>
            </a:pPr>
            <a:r>
              <a:rPr lang="en-US" sz="2200" dirty="0"/>
              <a:t>Secure</a:t>
            </a:r>
          </a:p>
          <a:p>
            <a:pPr marL="273050" indent="184150" algn="just">
              <a:buClr>
                <a:srgbClr val="0E02AA"/>
              </a:buClr>
              <a:buFont typeface="Arial" pitchFamily="34" charset="0"/>
              <a:buChar char="•"/>
            </a:pPr>
            <a:r>
              <a:rPr lang="en-US" sz="2200" dirty="0"/>
              <a:t>Strong multi threading support</a:t>
            </a:r>
          </a:p>
          <a:p>
            <a:pPr marL="273050" indent="184150" algn="just">
              <a:buClr>
                <a:srgbClr val="0E02AA"/>
              </a:buClr>
              <a:buFont typeface="Arial" pitchFamily="34" charset="0"/>
              <a:buChar char="•"/>
            </a:pPr>
            <a:r>
              <a:rPr lang="en-US" sz="2200" dirty="0"/>
              <a:t>Strictly typed language promoting robust code development</a:t>
            </a:r>
          </a:p>
          <a:p>
            <a:pPr marL="273050" indent="184150" algn="just">
              <a:buClr>
                <a:srgbClr val="0E02AA"/>
              </a:buClr>
              <a:buNone/>
            </a:pPr>
            <a:endParaRPr lang="en-US" dirty="0">
              <a:latin typeface="Times New Roman" pitchFamily="18" charset="0"/>
              <a:cs typeface="Times New Roman" pitchFamily="18" charset="0"/>
            </a:endParaRPr>
          </a:p>
          <a:p>
            <a:pPr algn="just">
              <a:buClr>
                <a:srgbClr val="0E02AA"/>
              </a:buClr>
              <a:buNone/>
            </a:pPr>
            <a:r>
              <a:rPr lang="en-US" dirty="0" err="1">
                <a:solidFill>
                  <a:srgbClr val="0E02AA"/>
                </a:solidFill>
                <a:latin typeface="Times New Roman" pitchFamily="18" charset="0"/>
                <a:cs typeface="Times New Roman" pitchFamily="18" charset="0"/>
              </a:rPr>
              <a:t>Dis</a:t>
            </a:r>
            <a:r>
              <a:rPr lang="en-US" dirty="0">
                <a:solidFill>
                  <a:srgbClr val="0E02AA"/>
                </a:solidFill>
                <a:latin typeface="Times New Roman" pitchFamily="18" charset="0"/>
                <a:cs typeface="Times New Roman" pitchFamily="18" charset="0"/>
              </a:rPr>
              <a:t> advantages:</a:t>
            </a:r>
          </a:p>
          <a:p>
            <a:pPr marL="273050" indent="184150" algn="just">
              <a:buClr>
                <a:srgbClr val="0E02AA"/>
              </a:buClr>
              <a:buFont typeface="Arial" pitchFamily="34" charset="0"/>
              <a:buChar char="•"/>
            </a:pPr>
            <a:r>
              <a:rPr lang="en-US" dirty="0">
                <a:latin typeface="Times New Roman" pitchFamily="18" charset="0"/>
                <a:cs typeface="Times New Roman" pitchFamily="18" charset="0"/>
              </a:rPr>
              <a:t> </a:t>
            </a:r>
            <a:r>
              <a:rPr lang="en-US" sz="2200" dirty="0"/>
              <a:t>runs slower compared to C, C++ ( because of interpreter)</a:t>
            </a:r>
          </a:p>
          <a:p>
            <a:pPr marL="273050" indent="184150" algn="just">
              <a:buClr>
                <a:srgbClr val="0E02AA"/>
              </a:buClr>
              <a:buFont typeface="Arial" pitchFamily="34" charset="0"/>
              <a:buChar char="•"/>
            </a:pPr>
            <a:r>
              <a:rPr lang="en-US" sz="2200" dirty="0"/>
              <a:t> Strictly Typed</a:t>
            </a:r>
          </a:p>
          <a:p>
            <a:pPr marL="273050" indent="184150" algn="just">
              <a:buClr>
                <a:srgbClr val="0E02AA"/>
              </a:buClr>
              <a:buFont typeface="Arial" pitchFamily="34" charset="0"/>
              <a:buChar char="•"/>
            </a:pPr>
            <a:endParaRPr lang="en-US" dirty="0">
              <a:latin typeface="Times New Roman" pitchFamily="18" charset="0"/>
              <a:cs typeface="Times New Roman" pitchFamily="18" charset="0"/>
            </a:endParaRPr>
          </a:p>
          <a:p>
            <a:pPr marL="273050" indent="-273050" algn="just">
              <a:buClr>
                <a:srgbClr val="0E02AA"/>
              </a:buClr>
              <a:buNone/>
            </a:pPr>
            <a:endParaRPr lang="en-US" dirty="0">
              <a:latin typeface="Times New Roman" pitchFamily="18" charset="0"/>
              <a:cs typeface="Times New Roman" pitchFamily="18" charset="0"/>
            </a:endParaRPr>
          </a:p>
          <a:p>
            <a:pPr>
              <a:buClr>
                <a:srgbClr val="0E02AA"/>
              </a:buClr>
              <a:buNone/>
            </a:pP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80</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81</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2050" name="Picture 2"/>
          <p:cNvPicPr>
            <a:picLocks noChangeAspect="1" noChangeArrowheads="1"/>
          </p:cNvPicPr>
          <p:nvPr/>
        </p:nvPicPr>
        <p:blipFill>
          <a:blip r:embed="rId2"/>
          <a:srcRect/>
          <a:stretch>
            <a:fillRect/>
          </a:stretch>
        </p:blipFill>
        <p:spPr bwMode="auto">
          <a:xfrm>
            <a:off x="0" y="26542"/>
            <a:ext cx="9144000" cy="6831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82</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307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83</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4098" name="Picture 2"/>
          <p:cNvPicPr>
            <a:picLocks noChangeAspect="1" noChangeArrowheads="1"/>
          </p:cNvPicPr>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84</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5122" name="Picture 2"/>
          <p:cNvPicPr>
            <a:picLocks noChangeAspect="1" noChangeArrowheads="1"/>
          </p:cNvPicPr>
          <p:nvPr/>
        </p:nvPicPr>
        <p:blipFill>
          <a:blip r:embed="rId2"/>
          <a:srcRect/>
          <a:stretch>
            <a:fillRect/>
          </a:stretch>
        </p:blipFill>
        <p:spPr bwMode="auto">
          <a:xfrm>
            <a:off x="0" y="46691"/>
            <a:ext cx="9143999" cy="68113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85</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6146" name="Picture 2"/>
          <p:cNvPicPr>
            <a:picLocks noChangeAspect="1" noChangeArrowheads="1"/>
          </p:cNvPicPr>
          <p:nvPr/>
        </p:nvPicPr>
        <p:blipFill>
          <a:blip r:embed="rId2"/>
          <a:srcRect/>
          <a:stretch>
            <a:fillRect/>
          </a:stretch>
        </p:blipFill>
        <p:spPr bwMode="auto">
          <a:xfrm>
            <a:off x="0" y="37214"/>
            <a:ext cx="9144000" cy="68207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2"/>
          </p:nvPr>
        </p:nvSpPr>
        <p:spPr/>
        <p:txBody>
          <a:bodyPr/>
          <a:lstStyle/>
          <a:p>
            <a:fld id="{0896AEB2-E4BA-4B09-8EE0-24E347BD55C0}" type="slidenum">
              <a:rPr lang="en-US" smtClean="0"/>
              <a:pPr/>
              <a:t>86</a:t>
            </a:fld>
            <a:endParaRPr lang="en-US"/>
          </a:p>
        </p:txBody>
      </p:sp>
      <p:sp>
        <p:nvSpPr>
          <p:cNvPr id="4" name="Content Placeholder 3"/>
          <p:cNvSpPr>
            <a:spLocks noGrp="1"/>
          </p:cNvSpPr>
          <p:nvPr>
            <p:ph sz="quarter" idx="1"/>
          </p:nvPr>
        </p:nvSpPr>
        <p:spPr>
          <a:xfrm>
            <a:off x="228600" y="304800"/>
            <a:ext cx="8458200" cy="5715000"/>
          </a:xfrm>
        </p:spPr>
        <p:txBody>
          <a:bodyPr/>
          <a:lstStyle/>
          <a:p>
            <a:pPr>
              <a:buNone/>
            </a:pPr>
            <a:r>
              <a:rPr lang="en-US" dirty="0"/>
              <a:t>      </a:t>
            </a:r>
          </a:p>
        </p:txBody>
      </p:sp>
      <p:pic>
        <p:nvPicPr>
          <p:cNvPr id="7170" name="Picture 2"/>
          <p:cNvPicPr>
            <a:picLocks noChangeAspect="1" noChangeArrowheads="1"/>
          </p:cNvPicPr>
          <p:nvPr/>
        </p:nvPicPr>
        <p:blipFill>
          <a:blip r:embed="rId2"/>
          <a:srcRect/>
          <a:stretch>
            <a:fillRect/>
          </a:stretch>
        </p:blipFill>
        <p:spPr bwMode="auto">
          <a:xfrm>
            <a:off x="0" y="42048"/>
            <a:ext cx="9144000" cy="68159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87</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1285852" y="1752600"/>
            <a:ext cx="6643734"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E02AA"/>
                </a:solidFill>
                <a:latin typeface="Bodoni MT Black" pitchFamily="18" charset="0"/>
              </a:rPr>
              <a:t>ADT (</a:t>
            </a:r>
            <a:r>
              <a:rPr lang="en-US" sz="2800" b="1" dirty="0" err="1" smtClean="0">
                <a:solidFill>
                  <a:srgbClr val="0E02AA"/>
                </a:solidFill>
                <a:latin typeface="Bodoni MT Black" pitchFamily="18" charset="0"/>
              </a:rPr>
              <a:t>Andriod</a:t>
            </a:r>
            <a:r>
              <a:rPr lang="en-US" sz="2800" b="1" dirty="0" smtClean="0">
                <a:solidFill>
                  <a:srgbClr val="0E02AA"/>
                </a:solidFill>
                <a:latin typeface="Bodoni MT Black" pitchFamily="18" charset="0"/>
              </a:rPr>
              <a:t> Development Tools)</a:t>
            </a:r>
            <a:endParaRPr lang="en-US" sz="2800" b="1" dirty="0">
              <a:solidFill>
                <a:srgbClr val="0E02AA"/>
              </a:solidFill>
              <a:latin typeface="Bodoni MT Black" pitchFamily="18"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400" b="1" dirty="0">
                <a:solidFill>
                  <a:srgbClr val="FF0000"/>
                </a:solidFill>
              </a:rPr>
              <a:t>Android Development Tools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88</a:t>
            </a:fld>
            <a:endParaRPr lang="en-US"/>
          </a:p>
        </p:txBody>
      </p:sp>
      <p:sp>
        <p:nvSpPr>
          <p:cNvPr id="3" name="Content Placeholder 2"/>
          <p:cNvSpPr>
            <a:spLocks noGrp="1"/>
          </p:cNvSpPr>
          <p:nvPr>
            <p:ph sz="quarter" idx="1"/>
          </p:nvPr>
        </p:nvSpPr>
        <p:spPr>
          <a:xfrm>
            <a:off x="228600" y="685800"/>
            <a:ext cx="8686800" cy="5867400"/>
          </a:xfrm>
        </p:spPr>
        <p:txBody>
          <a:bodyPr>
            <a:normAutofit/>
          </a:bodyPr>
          <a:lstStyle/>
          <a:p>
            <a:pPr>
              <a:buNone/>
            </a:pPr>
            <a:r>
              <a:rPr lang="en-US" sz="2000" dirty="0" smtClean="0">
                <a:latin typeface="Times New Roman" pitchFamily="18" charset="0"/>
                <a:cs typeface="Times New Roman" pitchFamily="18" charset="0"/>
              </a:rPr>
              <a:t>Android Studio incorporates all of these tools:</a:t>
            </a:r>
            <a:endParaRPr lang="en-US" sz="2000" dirty="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The Android Virtual Device Manager and Emulator—The AVD</a:t>
            </a:r>
          </a:p>
          <a:p>
            <a:pPr>
              <a:buNone/>
            </a:pPr>
            <a:r>
              <a:rPr lang="en-US" sz="2000" dirty="0" smtClean="0">
                <a:latin typeface="Times New Roman" pitchFamily="18" charset="0"/>
                <a:cs typeface="Times New Roman" pitchFamily="18" charset="0"/>
              </a:rPr>
              <a:t>Manager is used to create and manage AVDs, virtual hardware that hosts an</a:t>
            </a:r>
          </a:p>
          <a:p>
            <a:pPr>
              <a:buNone/>
            </a:pPr>
            <a:r>
              <a:rPr lang="en-US" sz="2000" dirty="0" smtClean="0">
                <a:latin typeface="Times New Roman" pitchFamily="18" charset="0"/>
                <a:cs typeface="Times New Roman" pitchFamily="18" charset="0"/>
              </a:rPr>
              <a:t>Emulator running a particular build of Android. Each AVD can specify a</a:t>
            </a:r>
          </a:p>
          <a:p>
            <a:pPr>
              <a:buNone/>
            </a:pPr>
            <a:r>
              <a:rPr lang="en-US" sz="2000" dirty="0" smtClean="0">
                <a:latin typeface="Times New Roman" pitchFamily="18" charset="0"/>
                <a:cs typeface="Times New Roman" pitchFamily="18" charset="0"/>
              </a:rPr>
              <a:t>particular screen size and resolution, memory and storage capacities, and</a:t>
            </a:r>
          </a:p>
          <a:p>
            <a:pPr>
              <a:buNone/>
            </a:pPr>
            <a:r>
              <a:rPr lang="en-US" sz="2000" dirty="0" smtClean="0">
                <a:latin typeface="Times New Roman" pitchFamily="18" charset="0"/>
                <a:cs typeface="Times New Roman" pitchFamily="18" charset="0"/>
              </a:rPr>
              <a:t>available hardware capabilities (such as touch screens and GPS). The</a:t>
            </a:r>
          </a:p>
          <a:p>
            <a:pPr>
              <a:buNone/>
            </a:pPr>
            <a:r>
              <a:rPr lang="en-US" sz="2000" dirty="0" smtClean="0">
                <a:latin typeface="Times New Roman" pitchFamily="18" charset="0"/>
                <a:cs typeface="Times New Roman" pitchFamily="18" charset="0"/>
              </a:rPr>
              <a:t>Android Emulator is an implementation of the Android Run Time designed</a:t>
            </a:r>
          </a:p>
          <a:p>
            <a:pPr>
              <a:buNone/>
            </a:pPr>
            <a:r>
              <a:rPr lang="en-US" sz="2000" dirty="0" smtClean="0">
                <a:latin typeface="Times New Roman" pitchFamily="18" charset="0"/>
                <a:cs typeface="Times New Roman" pitchFamily="18" charset="0"/>
              </a:rPr>
              <a:t>to run within an AVD on your host development computer.</a:t>
            </a:r>
          </a:p>
          <a:p>
            <a:pPr>
              <a:buNone/>
            </a:pPr>
            <a:r>
              <a:rPr lang="en-US" sz="2000" b="1" dirty="0" smtClean="0">
                <a:latin typeface="Times New Roman" pitchFamily="18" charset="0"/>
                <a:cs typeface="Times New Roman" pitchFamily="18" charset="0"/>
              </a:rPr>
              <a:t>The Android SDK </a:t>
            </a:r>
            <a:r>
              <a:rPr lang="en-US" sz="2000" dirty="0" smtClean="0">
                <a:latin typeface="Times New Roman" pitchFamily="18" charset="0"/>
                <a:cs typeface="Times New Roman" pitchFamily="18" charset="0"/>
              </a:rPr>
              <a:t>Manager—Used to download SDK packages including</a:t>
            </a:r>
          </a:p>
          <a:p>
            <a:pPr>
              <a:buNone/>
            </a:pPr>
            <a:r>
              <a:rPr lang="en-US" sz="2000" dirty="0" smtClean="0">
                <a:latin typeface="Times New Roman" pitchFamily="18" charset="0"/>
                <a:cs typeface="Times New Roman" pitchFamily="18" charset="0"/>
              </a:rPr>
              <a:t>Android platform SDKs, support libraries, and the Google Play Services SDK.</a:t>
            </a:r>
          </a:p>
          <a:p>
            <a:pPr>
              <a:buNone/>
            </a:pPr>
            <a:r>
              <a:rPr lang="en-US" sz="2000" b="1" dirty="0" smtClean="0">
                <a:latin typeface="Times New Roman" pitchFamily="18" charset="0"/>
                <a:cs typeface="Times New Roman" pitchFamily="18" charset="0"/>
              </a:rPr>
              <a:t>Android Profiler—</a:t>
            </a:r>
            <a:r>
              <a:rPr lang="en-US" sz="2000" dirty="0" smtClean="0">
                <a:latin typeface="Times New Roman" pitchFamily="18" charset="0"/>
                <a:cs typeface="Times New Roman" pitchFamily="18" charset="0"/>
              </a:rPr>
              <a:t>Visualize the behavior and performance of your app.</a:t>
            </a:r>
          </a:p>
          <a:p>
            <a:pPr>
              <a:buNone/>
            </a:pPr>
            <a:r>
              <a:rPr lang="en-US" sz="2000" dirty="0" smtClean="0">
                <a:latin typeface="Times New Roman" pitchFamily="18" charset="0"/>
                <a:cs typeface="Times New Roman" pitchFamily="18" charset="0"/>
              </a:rPr>
              <a:t>The Android Profiler can track memory and CPU use in real time, as well</a:t>
            </a:r>
          </a:p>
          <a:p>
            <a:pPr>
              <a:buNone/>
            </a:pPr>
            <a:r>
              <a:rPr lang="en-US" sz="2000" dirty="0" smtClean="0">
                <a:latin typeface="Times New Roman" pitchFamily="18" charset="0"/>
                <a:cs typeface="Times New Roman" pitchFamily="18" charset="0"/>
              </a:rPr>
              <a:t>as analyze network traffic.</a:t>
            </a:r>
          </a:p>
          <a:p>
            <a:pPr>
              <a:buNone/>
            </a:pPr>
            <a:r>
              <a:rPr lang="en-US" sz="2000" b="1" dirty="0" smtClean="0">
                <a:latin typeface="Times New Roman" pitchFamily="18" charset="0"/>
                <a:cs typeface="Times New Roman" pitchFamily="18" charset="0"/>
              </a:rPr>
              <a:t>Lint</a:t>
            </a:r>
            <a:r>
              <a:rPr lang="en-US" sz="2000" dirty="0" smtClean="0">
                <a:latin typeface="Times New Roman" pitchFamily="18" charset="0"/>
                <a:cs typeface="Times New Roman" pitchFamily="18" charset="0"/>
              </a:rPr>
              <a:t>—A static analysis tool that analyzes your application and its resources to suggest improvements and optimizations.</a:t>
            </a:r>
            <a:r>
              <a:rPr lang="en-US" sz="2000" dirty="0" smtClean="0">
                <a:latin typeface="Times New Roman" pitchFamily="18" charset="0"/>
                <a:cs typeface="Times New Roman" pitchFamily="18" charset="0"/>
                <a:sym typeface="Wingdings" pitchFamily="2" charset="2"/>
              </a:rPr>
              <a:t> </a:t>
            </a:r>
            <a:endParaRPr lang="en-US" sz="2000" dirty="0">
              <a:latin typeface="Times New Roman" pitchFamily="18" charset="0"/>
              <a:cs typeface="Times New Roman" pitchFamily="18" charset="0"/>
              <a:sym typeface="Wingdings" pitchFamily="2" charset="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400" b="1" cap="none" dirty="0">
                <a:solidFill>
                  <a:srgbClr val="FF0000"/>
                </a:solidFill>
              </a:rPr>
              <a:t>Android Development Tools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89</a:t>
            </a:fld>
            <a:endParaRPr lang="en-US"/>
          </a:p>
        </p:txBody>
      </p:sp>
      <p:sp>
        <p:nvSpPr>
          <p:cNvPr id="3" name="Content Placeholder 2"/>
          <p:cNvSpPr>
            <a:spLocks noGrp="1"/>
          </p:cNvSpPr>
          <p:nvPr>
            <p:ph sz="quarter" idx="1"/>
          </p:nvPr>
        </p:nvSpPr>
        <p:spPr>
          <a:xfrm>
            <a:off x="0" y="685800"/>
            <a:ext cx="9144000" cy="5867400"/>
          </a:xfrm>
        </p:spPr>
        <p:txBody>
          <a:bodyPr>
            <a:normAutofit/>
          </a:bodyPr>
          <a:lstStyle/>
          <a:p>
            <a:pPr>
              <a:buNone/>
            </a:pPr>
            <a:r>
              <a:rPr lang="en-US" sz="2000" b="1" dirty="0" err="1" smtClean="0">
                <a:latin typeface="Times New Roman" pitchFamily="18" charset="0"/>
                <a:cs typeface="Times New Roman" pitchFamily="18" charset="0"/>
              </a:rPr>
              <a:t>Gradle</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An advanced build system and toolkit that manages the compilation, packaging, and deployment of your applications.</a:t>
            </a:r>
          </a:p>
          <a:p>
            <a:pPr>
              <a:buNone/>
            </a:pPr>
            <a:r>
              <a:rPr lang="en-US" sz="2000" b="1" dirty="0" smtClean="0">
                <a:latin typeface="Times New Roman" pitchFamily="18" charset="0"/>
                <a:cs typeface="Times New Roman" pitchFamily="18" charset="0"/>
              </a:rPr>
              <a:t>Vector Asset Studio</a:t>
            </a:r>
            <a:r>
              <a:rPr lang="en-US" sz="2000" dirty="0" smtClean="0">
                <a:latin typeface="Times New Roman" pitchFamily="18" charset="0"/>
                <a:cs typeface="Times New Roman" pitchFamily="18" charset="0"/>
              </a:rPr>
              <a:t>—Generates bitmap files for each screen density to</a:t>
            </a:r>
          </a:p>
          <a:p>
            <a:pPr>
              <a:buNone/>
            </a:pPr>
            <a:r>
              <a:rPr lang="en-US" sz="2000" dirty="0" smtClean="0">
                <a:latin typeface="Times New Roman" pitchFamily="18" charset="0"/>
                <a:cs typeface="Times New Roman" pitchFamily="18" charset="0"/>
              </a:rPr>
              <a:t>support older versions of Android that don’t support the Android vector </a:t>
            </a:r>
            <a:r>
              <a:rPr lang="en-US" sz="2000" dirty="0" err="1" smtClean="0">
                <a:latin typeface="Times New Roman" pitchFamily="18" charset="0"/>
                <a:cs typeface="Times New Roman" pitchFamily="18" charset="0"/>
              </a:rPr>
              <a:t>drawable</a:t>
            </a:r>
            <a:r>
              <a:rPr lang="en-US" sz="2000" dirty="0" smtClean="0">
                <a:latin typeface="Times New Roman" pitchFamily="18" charset="0"/>
                <a:cs typeface="Times New Roman" pitchFamily="18" charset="0"/>
              </a:rPr>
              <a:t> format.</a:t>
            </a:r>
          </a:p>
          <a:p>
            <a:pPr>
              <a:buNone/>
            </a:pPr>
            <a:r>
              <a:rPr lang="en-US" sz="2000" b="1" dirty="0" smtClean="0">
                <a:latin typeface="Times New Roman" pitchFamily="18" charset="0"/>
                <a:cs typeface="Times New Roman" pitchFamily="18" charset="0"/>
              </a:rPr>
              <a:t>APK Analyzer—</a:t>
            </a:r>
            <a:r>
              <a:rPr lang="en-US" sz="2000" dirty="0" smtClean="0">
                <a:latin typeface="Times New Roman" pitchFamily="18" charset="0"/>
                <a:cs typeface="Times New Roman" pitchFamily="18" charset="0"/>
              </a:rPr>
              <a:t>Provides insight into the composition of your built APK</a:t>
            </a:r>
          </a:p>
          <a:p>
            <a:pPr>
              <a:buNone/>
            </a:pPr>
            <a:r>
              <a:rPr lang="en-US" sz="2000" dirty="0" smtClean="0">
                <a:latin typeface="Times New Roman" pitchFamily="18" charset="0"/>
                <a:cs typeface="Times New Roman" pitchFamily="18" charset="0"/>
              </a:rPr>
              <a:t>files.</a:t>
            </a:r>
          </a:p>
          <a:p>
            <a:pPr>
              <a:buNone/>
            </a:pPr>
            <a:endParaRPr lang="en-US" sz="2500" dirty="0">
              <a:sym typeface="Wingdings" pitchFamily="2" charset="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457200"/>
          </a:xfrm>
        </p:spPr>
        <p:txBody>
          <a:bodyPr>
            <a:normAutofit fontScale="90000"/>
          </a:bodyPr>
          <a:lstStyle/>
          <a:p>
            <a:pPr marL="274320" lvl="0" indent="-274320" algn="ctr">
              <a:buClr>
                <a:srgbClr val="0E02AA"/>
              </a:buClr>
              <a:buSzPct val="70000"/>
            </a:pPr>
            <a:r>
              <a:rPr lang="en-US" sz="2400" cap="none" dirty="0">
                <a:solidFill>
                  <a:prstClr val="black"/>
                </a:solidFill>
                <a:ea typeface="+mn-ea"/>
                <a:cs typeface="+mn-cs"/>
              </a:rPr>
              <a:t/>
            </a:r>
            <a:br>
              <a:rPr lang="en-US" sz="2400" cap="none" dirty="0">
                <a:solidFill>
                  <a:prstClr val="black"/>
                </a:solidFill>
                <a:ea typeface="+mn-ea"/>
                <a:cs typeface="+mn-cs"/>
              </a:rPr>
            </a:br>
            <a:r>
              <a:rPr lang="en-US" sz="2700" b="1" dirty="0">
                <a:solidFill>
                  <a:srgbClr val="FF0000"/>
                </a:solidFill>
                <a:latin typeface="+mn-lt"/>
                <a:ea typeface="+mn-ea"/>
                <a:cs typeface="+mn-cs"/>
              </a:rPr>
              <a:t>JAVA</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a:t>
            </a:fld>
            <a:endParaRPr lang="en-US"/>
          </a:p>
        </p:txBody>
      </p:sp>
      <p:sp>
        <p:nvSpPr>
          <p:cNvPr id="3" name="Content Placeholder 2"/>
          <p:cNvSpPr>
            <a:spLocks noGrp="1"/>
          </p:cNvSpPr>
          <p:nvPr>
            <p:ph sz="quarter" idx="1"/>
          </p:nvPr>
        </p:nvSpPr>
        <p:spPr>
          <a:xfrm>
            <a:off x="228600" y="609600"/>
            <a:ext cx="8610600" cy="5864352"/>
          </a:xfrm>
        </p:spPr>
        <p:txBody>
          <a:bodyPr/>
          <a:lstStyle/>
          <a:p>
            <a:pPr algn="just">
              <a:buClr>
                <a:srgbClr val="0E02AA"/>
              </a:buClr>
              <a:buFont typeface="Wingdings" pitchFamily="2" charset="2"/>
              <a:buChar char="ü"/>
            </a:pPr>
            <a:r>
              <a:rPr lang="en-US" sz="2000" dirty="0">
                <a:latin typeface="Times New Roman" pitchFamily="18" charset="0"/>
                <a:cs typeface="Times New Roman" pitchFamily="18" charset="0"/>
              </a:rPr>
              <a:t>Using Java we can create 2 types of Applications</a:t>
            </a:r>
          </a:p>
          <a:p>
            <a:pPr algn="just">
              <a:buClr>
                <a:srgbClr val="0E02AA"/>
              </a:buClr>
              <a:buNone/>
            </a:pPr>
            <a:r>
              <a:rPr lang="en-US" dirty="0">
                <a:latin typeface="Times New Roman" pitchFamily="18" charset="0"/>
                <a:cs typeface="Times New Roman" pitchFamily="18" charset="0"/>
              </a:rPr>
              <a:t>		</a:t>
            </a:r>
            <a:r>
              <a:rPr lang="en-US" sz="2200" dirty="0"/>
              <a:t>1. Stand Alone Application that runs normally under JVM</a:t>
            </a:r>
          </a:p>
          <a:p>
            <a:pPr algn="just">
              <a:buClr>
                <a:srgbClr val="0E02AA"/>
              </a:buClr>
              <a:buNone/>
            </a:pPr>
            <a:r>
              <a:rPr lang="en-US" sz="2200" dirty="0"/>
              <a:t>		2. Applets ( Java executable ) that runs in a browser </a:t>
            </a:r>
          </a:p>
          <a:p>
            <a:pPr>
              <a:spcBef>
                <a:spcPct val="0"/>
              </a:spcBef>
              <a:buClr>
                <a:srgbClr val="0E02AA"/>
              </a:buClr>
              <a:buNone/>
            </a:pPr>
            <a:r>
              <a:rPr lang="en-US" sz="2400" cap="small" dirty="0">
                <a:solidFill>
                  <a:srgbClr val="0E02AA"/>
                </a:solidFill>
              </a:rPr>
              <a:t>Differences:</a:t>
            </a:r>
          </a:p>
          <a:p>
            <a:pPr>
              <a:buClr>
                <a:srgbClr val="0E02AA"/>
              </a:buClr>
              <a:buNone/>
            </a:pPr>
            <a:r>
              <a:rPr lang="en-US" sz="1800" dirty="0">
                <a:solidFill>
                  <a:srgbClr val="FF0000"/>
                </a:solidFill>
              </a:rPr>
              <a:t>1. </a:t>
            </a:r>
            <a:r>
              <a:rPr lang="en-US" sz="2200" dirty="0"/>
              <a:t>Applets cannot access the local file system unless digitally signing the .jar file containing it.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33400"/>
          </a:xfrm>
        </p:spPr>
        <p:txBody>
          <a:bodyPr>
            <a:normAutofit/>
          </a:bodyPr>
          <a:lstStyle/>
          <a:p>
            <a:pPr algn="ctr"/>
            <a:r>
              <a:rPr lang="en-US" sz="2000" b="1" cap="none" dirty="0">
                <a:solidFill>
                  <a:srgbClr val="FF0000"/>
                </a:solidFill>
              </a:rPr>
              <a:t>Android Development Tools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90</a:t>
            </a:fld>
            <a:endParaRPr lang="en-US"/>
          </a:p>
        </p:txBody>
      </p:sp>
      <p:sp>
        <p:nvSpPr>
          <p:cNvPr id="3" name="Content Placeholder 2"/>
          <p:cNvSpPr>
            <a:spLocks noGrp="1"/>
          </p:cNvSpPr>
          <p:nvPr>
            <p:ph sz="quarter" idx="1"/>
          </p:nvPr>
        </p:nvSpPr>
        <p:spPr>
          <a:xfrm>
            <a:off x="0" y="500042"/>
            <a:ext cx="9144000" cy="6357958"/>
          </a:xfrm>
        </p:spPr>
        <p:txBody>
          <a:bodyPr>
            <a:noAutofit/>
          </a:bodyPr>
          <a:lstStyle/>
          <a:p>
            <a:r>
              <a:rPr lang="en-US" sz="1800" dirty="0" smtClean="0">
                <a:latin typeface="Times New Roman" pitchFamily="18" charset="0"/>
                <a:cs typeface="Times New Roman" pitchFamily="18" charset="0"/>
              </a:rPr>
              <a:t>The following additional tools are also available:</a:t>
            </a:r>
          </a:p>
          <a:p>
            <a:pPr>
              <a:buNone/>
            </a:pPr>
            <a:r>
              <a:rPr lang="en-US" sz="1800" b="1" dirty="0" smtClean="0">
                <a:latin typeface="Times New Roman" pitchFamily="18" charset="0"/>
                <a:cs typeface="Times New Roman" pitchFamily="18" charset="0"/>
              </a:rPr>
              <a:t>Android Debug Bridge (ADB)—</a:t>
            </a:r>
            <a:r>
              <a:rPr lang="en-US" sz="1800" dirty="0" smtClean="0">
                <a:latin typeface="Times New Roman" pitchFamily="18" charset="0"/>
                <a:cs typeface="Times New Roman" pitchFamily="18" charset="0"/>
              </a:rPr>
              <a:t>A client-server application that provides a link between your host computer and virtual and physical Android devices. It lets you copy files, install compiled application packages (.</a:t>
            </a:r>
            <a:r>
              <a:rPr lang="en-US" sz="1800" dirty="0" err="1" smtClean="0">
                <a:latin typeface="Times New Roman" pitchFamily="18" charset="0"/>
                <a:cs typeface="Times New Roman" pitchFamily="18" charset="0"/>
              </a:rPr>
              <a:t>apk</a:t>
            </a:r>
            <a:r>
              <a:rPr lang="en-US" sz="1800" dirty="0" smtClean="0">
                <a:latin typeface="Times New Roman" pitchFamily="18" charset="0"/>
                <a:cs typeface="Times New Roman" pitchFamily="18" charset="0"/>
              </a:rPr>
              <a:t>), and run shell commands.</a:t>
            </a:r>
          </a:p>
          <a:p>
            <a:pPr>
              <a:buNone/>
            </a:pPr>
            <a:r>
              <a:rPr lang="en-US" sz="1800" b="1" dirty="0" err="1" smtClean="0">
                <a:latin typeface="Times New Roman" pitchFamily="18" charset="0"/>
                <a:cs typeface="Times New Roman" pitchFamily="18" charset="0"/>
              </a:rPr>
              <a:t>Logcat</a:t>
            </a:r>
            <a:r>
              <a:rPr lang="en-US" sz="1800" b="1"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 utility used to view and filter the output of the Android logging system.</a:t>
            </a:r>
          </a:p>
          <a:p>
            <a:pPr>
              <a:buNone/>
            </a:pPr>
            <a:r>
              <a:rPr lang="en-US" sz="1800" b="1" dirty="0" smtClean="0">
                <a:latin typeface="Times New Roman" pitchFamily="18" charset="0"/>
                <a:cs typeface="Times New Roman" pitchFamily="18" charset="0"/>
              </a:rPr>
              <a:t>Android Asset Packaging Tool (AAPT)—</a:t>
            </a:r>
            <a:r>
              <a:rPr lang="en-US" sz="1800" dirty="0" smtClean="0">
                <a:latin typeface="Times New Roman" pitchFamily="18" charset="0"/>
                <a:cs typeface="Times New Roman" pitchFamily="18" charset="0"/>
              </a:rPr>
              <a:t>Constructs the distributable Android package files (.</a:t>
            </a:r>
            <a:r>
              <a:rPr lang="en-US" sz="1800" dirty="0" err="1" smtClean="0">
                <a:latin typeface="Times New Roman" pitchFamily="18" charset="0"/>
                <a:cs typeface="Times New Roman" pitchFamily="18" charset="0"/>
              </a:rPr>
              <a:t>apk</a:t>
            </a:r>
            <a:r>
              <a:rPr lang="en-US" sz="1800" dirty="0" smtClean="0">
                <a:latin typeface="Times New Roman" pitchFamily="18" charset="0"/>
                <a:cs typeface="Times New Roman" pitchFamily="18" charset="0"/>
              </a:rPr>
              <a:t>).</a:t>
            </a:r>
          </a:p>
          <a:p>
            <a:pPr>
              <a:buNone/>
            </a:pPr>
            <a:r>
              <a:rPr lang="en-US" sz="1800" b="1" dirty="0" smtClean="0">
                <a:latin typeface="Times New Roman" pitchFamily="18" charset="0"/>
                <a:cs typeface="Times New Roman" pitchFamily="18" charset="0"/>
              </a:rPr>
              <a:t>SQLite3—</a:t>
            </a:r>
            <a:r>
              <a:rPr lang="en-US" sz="1800" dirty="0" smtClean="0">
                <a:latin typeface="Times New Roman" pitchFamily="18" charset="0"/>
                <a:cs typeface="Times New Roman" pitchFamily="18" charset="0"/>
              </a:rPr>
              <a:t>A</a:t>
            </a: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database tool that you can use to access the </a:t>
            </a:r>
            <a:r>
              <a:rPr lang="en-US" sz="1800" dirty="0" err="1" smtClean="0">
                <a:latin typeface="Times New Roman" pitchFamily="18" charset="0"/>
                <a:cs typeface="Times New Roman" pitchFamily="18" charset="0"/>
              </a:rPr>
              <a:t>SQLite</a:t>
            </a:r>
            <a:r>
              <a:rPr lang="en-US" sz="1800" dirty="0" smtClean="0">
                <a:latin typeface="Times New Roman" pitchFamily="18" charset="0"/>
                <a:cs typeface="Times New Roman" pitchFamily="18" charset="0"/>
              </a:rPr>
              <a:t> database files created and used by Android.</a:t>
            </a:r>
          </a:p>
          <a:p>
            <a:pPr>
              <a:buNone/>
            </a:pPr>
            <a:r>
              <a:rPr lang="en-US" sz="1800" b="1" dirty="0" err="1" smtClean="0">
                <a:latin typeface="Times New Roman" pitchFamily="18" charset="0"/>
                <a:cs typeface="Times New Roman" pitchFamily="18" charset="0"/>
              </a:rPr>
              <a:t>Hprof-conv</a:t>
            </a:r>
            <a:r>
              <a:rPr lang="en-US" sz="1800" dirty="0" smtClean="0">
                <a:latin typeface="Times New Roman" pitchFamily="18" charset="0"/>
                <a:cs typeface="Times New Roman" pitchFamily="18" charset="0"/>
              </a:rPr>
              <a:t>—A tool that converts HPROF profiling output files into a standard format to view in your preferred profiling tool.</a:t>
            </a:r>
          </a:p>
          <a:p>
            <a:pPr>
              <a:buNone/>
            </a:pPr>
            <a:r>
              <a:rPr lang="en-US" sz="1800" b="1" dirty="0" err="1" smtClean="0">
                <a:latin typeface="Times New Roman" pitchFamily="18" charset="0"/>
                <a:cs typeface="Times New Roman" pitchFamily="18" charset="0"/>
              </a:rPr>
              <a:t>Dx</a:t>
            </a:r>
            <a:r>
              <a:rPr lang="en-US" sz="1800" dirty="0" smtClean="0">
                <a:latin typeface="Times New Roman" pitchFamily="18" charset="0"/>
                <a:cs typeface="Times New Roman" pitchFamily="18" charset="0"/>
              </a:rPr>
              <a:t>—Converts Java .class </a:t>
            </a:r>
            <a:r>
              <a:rPr lang="en-US" sz="1800" dirty="0" err="1" smtClean="0">
                <a:latin typeface="Times New Roman" pitchFamily="18" charset="0"/>
                <a:cs typeface="Times New Roman" pitchFamily="18" charset="0"/>
              </a:rPr>
              <a:t>bytecode</a:t>
            </a:r>
            <a:r>
              <a:rPr lang="en-US" sz="1800" dirty="0" smtClean="0">
                <a:latin typeface="Times New Roman" pitchFamily="18" charset="0"/>
                <a:cs typeface="Times New Roman" pitchFamily="18" charset="0"/>
              </a:rPr>
              <a:t> into Android .</a:t>
            </a:r>
            <a:r>
              <a:rPr lang="en-US" sz="1800" dirty="0" err="1" smtClean="0">
                <a:latin typeface="Times New Roman" pitchFamily="18" charset="0"/>
                <a:cs typeface="Times New Roman" pitchFamily="18" charset="0"/>
              </a:rPr>
              <a:t>dex</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bytecode</a:t>
            </a:r>
            <a:r>
              <a:rPr lang="en-US" sz="1800" b="1" dirty="0" smtClean="0">
                <a:latin typeface="Times New Roman" pitchFamily="18" charset="0"/>
                <a:cs typeface="Times New Roman" pitchFamily="18" charset="0"/>
              </a:rPr>
              <a:t>.</a:t>
            </a:r>
          </a:p>
          <a:p>
            <a:pPr>
              <a:buNone/>
            </a:pPr>
            <a:r>
              <a:rPr lang="en-US" sz="1800" b="1" dirty="0" smtClean="0">
                <a:latin typeface="Times New Roman" pitchFamily="18" charset="0"/>
                <a:cs typeface="Times New Roman" pitchFamily="18" charset="0"/>
              </a:rPr>
              <a:t>Draw9patch</a:t>
            </a:r>
            <a:r>
              <a:rPr lang="en-US" sz="1800" dirty="0" smtClean="0">
                <a:latin typeface="Times New Roman" pitchFamily="18" charset="0"/>
                <a:cs typeface="Times New Roman" pitchFamily="18" charset="0"/>
              </a:rPr>
              <a:t>—A handy utility to simplify the creation of </a:t>
            </a:r>
            <a:r>
              <a:rPr lang="en-US" sz="1800" dirty="0" err="1" smtClean="0">
                <a:latin typeface="Times New Roman" pitchFamily="18" charset="0"/>
                <a:cs typeface="Times New Roman" pitchFamily="18" charset="0"/>
              </a:rPr>
              <a:t>NinePatch</a:t>
            </a:r>
            <a:r>
              <a:rPr lang="en-US" sz="1800" dirty="0" smtClean="0">
                <a:latin typeface="Times New Roman" pitchFamily="18" charset="0"/>
                <a:cs typeface="Times New Roman" pitchFamily="18" charset="0"/>
              </a:rPr>
              <a:t> graphics using a WYSIWYG editor.</a:t>
            </a:r>
          </a:p>
          <a:p>
            <a:pPr>
              <a:buNone/>
            </a:pPr>
            <a:r>
              <a:rPr lang="en-US" sz="1800" b="1" dirty="0" smtClean="0">
                <a:latin typeface="Times New Roman" pitchFamily="18" charset="0"/>
                <a:cs typeface="Times New Roman" pitchFamily="18" charset="0"/>
              </a:rPr>
              <a:t>Monkey and Monkey Runner—</a:t>
            </a:r>
            <a:r>
              <a:rPr lang="en-US" sz="1800" dirty="0" smtClean="0">
                <a:latin typeface="Times New Roman" pitchFamily="18" charset="0"/>
                <a:cs typeface="Times New Roman" pitchFamily="18" charset="0"/>
              </a:rPr>
              <a:t>Monkey runs within the Android Run Time, generating pseudorandom user and system events. Monkey Runner provides an API for writing programs to control the VM from outside your application.</a:t>
            </a:r>
          </a:p>
          <a:p>
            <a:pPr>
              <a:buNone/>
            </a:pPr>
            <a:r>
              <a:rPr lang="en-US" sz="1800" b="1" dirty="0" err="1" smtClean="0">
                <a:latin typeface="Times New Roman" pitchFamily="18" charset="0"/>
                <a:cs typeface="Times New Roman" pitchFamily="18" charset="0"/>
              </a:rPr>
              <a:t>ProGuard</a:t>
            </a:r>
            <a:r>
              <a:rPr lang="en-US" sz="1800" b="1"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A tool to shrink and obfuscate your code by replacing class, variable, and method names with semantically meaningless alternatives.</a:t>
            </a:r>
          </a:p>
          <a:p>
            <a:r>
              <a:rPr lang="en-US" sz="1800" dirty="0" smtClean="0">
                <a:latin typeface="Times New Roman" pitchFamily="18" charset="0"/>
                <a:cs typeface="Times New Roman" pitchFamily="18" charset="0"/>
              </a:rPr>
              <a:t>This is useful to make your code more difficult to reverse engineer.</a:t>
            </a:r>
            <a:endParaRPr lang="en-US" sz="1800" dirty="0">
              <a:latin typeface="Times New Roman" pitchFamily="18" charset="0"/>
              <a:cs typeface="Times New Roman" pitchFamily="18" charset="0"/>
              <a:sym typeface="Wingdings" pitchFamily="2" charset="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91</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5" name="Horizontal Scroll 4"/>
          <p:cNvSpPr/>
          <p:nvPr/>
        </p:nvSpPr>
        <p:spPr>
          <a:xfrm>
            <a:off x="1142976" y="1752600"/>
            <a:ext cx="7143800" cy="2133600"/>
          </a:xfrm>
          <a:prstGeom prst="horizontalScroll">
            <a:avLst/>
          </a:prstGeom>
          <a:solidFill>
            <a:srgbClr val="E6A0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rgbClr val="0E02AA"/>
                </a:solidFill>
                <a:latin typeface="Bodoni MT Black" pitchFamily="18" charset="0"/>
              </a:rPr>
              <a:t>Creating Resources</a:t>
            </a:r>
          </a:p>
          <a:p>
            <a:r>
              <a:rPr lang="en-US" sz="2000" b="1" dirty="0" smtClean="0">
                <a:solidFill>
                  <a:srgbClr val="0E02AA"/>
                </a:solidFill>
                <a:latin typeface="Bodoni MT Black" pitchFamily="18" charset="0"/>
              </a:rPr>
              <a:t> AndroidManifest.xml file</a:t>
            </a:r>
          </a:p>
          <a:p>
            <a:r>
              <a:rPr lang="en-US" sz="2000" b="1" dirty="0" smtClean="0">
                <a:solidFill>
                  <a:srgbClr val="0E02AA"/>
                </a:solidFill>
                <a:latin typeface="Bodoni MT Black" pitchFamily="18" charset="0"/>
              </a:rPr>
              <a:t> Some Basic Controls examples</a:t>
            </a:r>
            <a:endParaRPr lang="en-US" sz="2000" b="1" dirty="0">
              <a:solidFill>
                <a:srgbClr val="0E02AA"/>
              </a:solidFill>
              <a:latin typeface="Bodoni MT Black"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latin typeface="Times New Roman" pitchFamily="18" charset="0"/>
                <a:cs typeface="Times New Roman" pitchFamily="18" charset="0"/>
              </a:rPr>
              <a:t>AndroidManifest.xml file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92</a:t>
            </a:fld>
            <a:endParaRPr lang="en-US"/>
          </a:p>
        </p:txBody>
      </p:sp>
      <p:sp>
        <p:nvSpPr>
          <p:cNvPr id="3" name="Content Placeholder 2"/>
          <p:cNvSpPr>
            <a:spLocks noGrp="1"/>
          </p:cNvSpPr>
          <p:nvPr>
            <p:ph sz="quarter" idx="1"/>
          </p:nvPr>
        </p:nvSpPr>
        <p:spPr>
          <a:xfrm>
            <a:off x="228600" y="762000"/>
            <a:ext cx="8534400" cy="5638800"/>
          </a:xfrm>
        </p:spPr>
        <p:txBody>
          <a:bodyPr>
            <a:normAutofit fontScale="62500" lnSpcReduction="20000"/>
          </a:bodyPr>
          <a:lstStyle/>
          <a:p>
            <a:pPr>
              <a:buFont typeface="Arial" pitchFamily="34" charset="0"/>
              <a:buChar char="•"/>
            </a:pPr>
            <a:r>
              <a:rPr lang="en-US" sz="2800" dirty="0">
                <a:latin typeface="Times New Roman" pitchFamily="18" charset="0"/>
                <a:cs typeface="Times New Roman" pitchFamily="18" charset="0"/>
              </a:rPr>
              <a:t> The manifest file presents essential information about your app to the Android system, information the system must have before it can run any of the app's code.</a:t>
            </a:r>
          </a:p>
          <a:p>
            <a:pPr>
              <a:buFont typeface="Arial" pitchFamily="34" charset="0"/>
              <a:buChar char="•"/>
            </a:pPr>
            <a:r>
              <a:rPr lang="en-US" dirty="0"/>
              <a:t> </a:t>
            </a:r>
            <a:r>
              <a:rPr lang="en-US" sz="2800" dirty="0">
                <a:latin typeface="Times New Roman" pitchFamily="18" charset="0"/>
                <a:cs typeface="Times New Roman" pitchFamily="18" charset="0"/>
              </a:rPr>
              <a:t>The manifest lets you define the structure and metadata (icon, version number and theme) of your application and its components. </a:t>
            </a:r>
            <a:endParaRPr lang="en-US" dirty="0"/>
          </a:p>
          <a:p>
            <a:pPr>
              <a:buFont typeface="Arial" pitchFamily="34" charset="0"/>
              <a:buChar char="•"/>
            </a:pPr>
            <a:endParaRPr lang="en-US" dirty="0"/>
          </a:p>
          <a:p>
            <a:pPr>
              <a:buFont typeface="Arial" pitchFamily="34" charset="0"/>
              <a:buChar char="•"/>
            </a:pPr>
            <a:r>
              <a:rPr lang="en-US" dirty="0"/>
              <a:t> </a:t>
            </a:r>
            <a:r>
              <a:rPr lang="en-US" b="1" dirty="0"/>
              <a:t>It does the following:</a:t>
            </a:r>
          </a:p>
          <a:p>
            <a:pPr lvl="1">
              <a:buFont typeface="Wingdings" pitchFamily="2" charset="2"/>
              <a:buChar char="ü"/>
            </a:pPr>
            <a:r>
              <a:rPr lang="en-US" sz="3500" dirty="0"/>
              <a:t> It names the Java package</a:t>
            </a:r>
          </a:p>
          <a:p>
            <a:pPr lvl="1">
              <a:buFont typeface="Wingdings" pitchFamily="2" charset="2"/>
              <a:buChar char="ü"/>
            </a:pPr>
            <a:r>
              <a:rPr lang="en-US" sz="3500" dirty="0"/>
              <a:t>It describes the components of application ( content providers, activities, services, broadcast receivers</a:t>
            </a:r>
          </a:p>
          <a:p>
            <a:pPr lvl="1">
              <a:buFont typeface="Wingdings" pitchFamily="2" charset="2"/>
              <a:buChar char="ü"/>
            </a:pPr>
            <a:r>
              <a:rPr lang="en-US" sz="3500" dirty="0"/>
              <a:t>It determines which processes will host application components.</a:t>
            </a:r>
          </a:p>
          <a:p>
            <a:pPr lvl="1">
              <a:buFont typeface="Wingdings" pitchFamily="2" charset="2"/>
              <a:buChar char="ü"/>
            </a:pPr>
            <a:r>
              <a:rPr lang="en-US" sz="3500" dirty="0"/>
              <a:t>It declares which permissions the application must have in order to access protected parts of the API and interact with other applications.</a:t>
            </a:r>
          </a:p>
          <a:p>
            <a:pPr lvl="1">
              <a:buFont typeface="Wingdings" pitchFamily="2" charset="2"/>
              <a:buChar char="ü"/>
            </a:pPr>
            <a:r>
              <a:rPr lang="en-US" sz="3500" dirty="0"/>
              <a:t> It also declares the permissions that others are required to have in order to interact with the application's components.</a:t>
            </a:r>
          </a:p>
          <a:p>
            <a:pPr lvl="1">
              <a:buFont typeface="Wingdings" pitchFamily="2" charset="2"/>
              <a:buChar char="ü"/>
            </a:pPr>
            <a:r>
              <a:rPr lang="en-US" sz="3500" dirty="0"/>
              <a:t> It lists the </a:t>
            </a:r>
            <a:r>
              <a:rPr lang="en-US" sz="3500" dirty="0">
                <a:hlinkClick r:id="rId2"/>
              </a:rPr>
              <a:t>Instrumentation</a:t>
            </a:r>
            <a:r>
              <a:rPr lang="en-US" sz="3500" dirty="0"/>
              <a:t> classes that provide profiling and other information.</a:t>
            </a:r>
          </a:p>
          <a:p>
            <a:pPr lvl="1">
              <a:buFont typeface="Wingdings" pitchFamily="2" charset="2"/>
              <a:buChar char="ü"/>
            </a:pPr>
            <a:r>
              <a:rPr lang="en-US" sz="3500" dirty="0"/>
              <a:t>It declares the minimum level of the Android API that the application requires</a:t>
            </a:r>
          </a:p>
          <a:p>
            <a:pPr lvl="1">
              <a:buFont typeface="Wingdings" pitchFamily="2" charset="2"/>
              <a:buChar char="ü"/>
            </a:pPr>
            <a:r>
              <a:rPr lang="en-US" sz="3500" dirty="0"/>
              <a:t>It lists the libraries that the application must be linked against.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latin typeface="Times New Roman" pitchFamily="18" charset="0"/>
                <a:cs typeface="Times New Roman" pitchFamily="18" charset="0"/>
              </a:rPr>
              <a:t>AndroidManifest.xml file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93</a:t>
            </a:fld>
            <a:endParaRPr lang="en-US"/>
          </a:p>
        </p:txBody>
      </p:sp>
      <p:sp>
        <p:nvSpPr>
          <p:cNvPr id="3" name="Content Placeholder 2"/>
          <p:cNvSpPr>
            <a:spLocks noGrp="1"/>
          </p:cNvSpPr>
          <p:nvPr>
            <p:ph sz="quarter" idx="1"/>
          </p:nvPr>
        </p:nvSpPr>
        <p:spPr>
          <a:xfrm>
            <a:off x="228600" y="609600"/>
            <a:ext cx="8534400" cy="5791200"/>
          </a:xfrm>
        </p:spPr>
        <p:txBody>
          <a:bodyPr>
            <a:noAutofit/>
          </a:bodyPr>
          <a:lstStyle/>
          <a:p>
            <a:pPr>
              <a:buFont typeface="Arial" pitchFamily="34" charset="0"/>
              <a:buChar char="•"/>
            </a:pPr>
            <a:r>
              <a:rPr lang="en-US" sz="2400" dirty="0">
                <a:latin typeface="Times New Roman" pitchFamily="18" charset="0"/>
                <a:cs typeface="Times New Roman" pitchFamily="18" charset="0"/>
              </a:rPr>
              <a:t>Version code is an integer value that represents the version of the code. It is used internally by Android OS to check for updates. It is incremented by 1 for every release.</a:t>
            </a:r>
          </a:p>
          <a:p>
            <a:pPr>
              <a:buFont typeface="Arial" pitchFamily="34" charset="0"/>
              <a:buChar char="•"/>
            </a:pPr>
            <a:r>
              <a:rPr lang="en-US" sz="2400" dirty="0">
                <a:latin typeface="Times New Roman" pitchFamily="18" charset="0"/>
                <a:cs typeface="Times New Roman" pitchFamily="18" charset="0"/>
              </a:rPr>
              <a:t>Version name is the string / value of version displayed for end user only.</a:t>
            </a:r>
          </a:p>
          <a:p>
            <a:pPr lvl="1">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Major.Minor.Point</a:t>
            </a:r>
            <a:r>
              <a:rPr lang="en-US" dirty="0">
                <a:latin typeface="Times New Roman" pitchFamily="18" charset="0"/>
                <a:cs typeface="Times New Roman" pitchFamily="18" charset="0"/>
              </a:rPr>
              <a:t>)  form.</a:t>
            </a:r>
          </a:p>
          <a:p>
            <a:pPr lvl="1">
              <a:buNone/>
            </a:pPr>
            <a:endParaRPr lang="en-US" dirty="0">
              <a:latin typeface="Times New Roman" pitchFamily="18" charset="0"/>
              <a:cs typeface="Times New Roman" pitchFamily="18" charset="0"/>
            </a:endParaRPr>
          </a:p>
          <a:p>
            <a:pPr>
              <a:buNone/>
            </a:pPr>
            <a:r>
              <a:rPr lang="en-US" sz="2400" b="1" dirty="0">
                <a:latin typeface="Times New Roman" pitchFamily="18" charset="0"/>
                <a:cs typeface="Times New Roman" pitchFamily="18" charset="0"/>
              </a:rPr>
              <a:t>uses-configuration node: </a:t>
            </a:r>
            <a:r>
              <a:rPr lang="en-US" sz="2400" dirty="0">
                <a:latin typeface="Times New Roman" pitchFamily="18" charset="0"/>
                <a:cs typeface="Times New Roman" pitchFamily="18" charset="0"/>
              </a:rPr>
              <a:t>specify each combination of</a:t>
            </a:r>
          </a:p>
          <a:p>
            <a:pPr>
              <a:buNone/>
            </a:pPr>
            <a:r>
              <a:rPr lang="en-US" sz="2400" dirty="0">
                <a:latin typeface="Times New Roman" pitchFamily="18" charset="0"/>
                <a:cs typeface="Times New Roman" pitchFamily="18" charset="0"/>
              </a:rPr>
              <a:t>input mechanisms are supported by your application. </a:t>
            </a:r>
          </a:p>
          <a:p>
            <a:pPr>
              <a:buNone/>
            </a:pPr>
            <a:endParaRPr lang="en-US" sz="2400" dirty="0">
              <a:latin typeface="Times New Roman" pitchFamily="18" charset="0"/>
              <a:cs typeface="Times New Roman" pitchFamily="18" charset="0"/>
            </a:endParaRPr>
          </a:p>
          <a:p>
            <a:pPr lvl="1">
              <a:buNone/>
            </a:pPr>
            <a:r>
              <a:rPr lang="en-US" dirty="0">
                <a:latin typeface="Times New Roman" pitchFamily="18" charset="0"/>
                <a:cs typeface="Times New Roman" pitchFamily="18" charset="0"/>
              </a:rPr>
              <a:t>&lt;uses-configuration </a:t>
            </a:r>
            <a:r>
              <a:rPr lang="en-US" dirty="0" err="1">
                <a:latin typeface="Times New Roman" pitchFamily="18" charset="0"/>
                <a:cs typeface="Times New Roman" pitchFamily="18" charset="0"/>
              </a:rPr>
              <a:t>android:reqTouchScreen</a:t>
            </a:r>
            <a:r>
              <a:rPr lang="en-US" dirty="0">
                <a:latin typeface="Times New Roman" pitchFamily="18" charset="0"/>
                <a:cs typeface="Times New Roman" pitchFamily="18" charset="0"/>
              </a:rPr>
              <a:t>=”finger”</a:t>
            </a:r>
          </a:p>
          <a:p>
            <a:pPr lvl="1">
              <a:buNone/>
            </a:pPr>
            <a:r>
              <a:rPr lang="en-US" dirty="0" err="1">
                <a:latin typeface="Times New Roman" pitchFamily="18" charset="0"/>
                <a:cs typeface="Times New Roman" pitchFamily="18" charset="0"/>
              </a:rPr>
              <a:t>android:reqNavigation</a:t>
            </a:r>
            <a:r>
              <a:rPr lang="en-US" dirty="0">
                <a:latin typeface="Times New Roman" pitchFamily="18" charset="0"/>
                <a:cs typeface="Times New Roman" pitchFamily="18" charset="0"/>
              </a:rPr>
              <a:t>=”trackball”</a:t>
            </a:r>
          </a:p>
          <a:p>
            <a:pPr lvl="1">
              <a:buNone/>
            </a:pPr>
            <a:r>
              <a:rPr lang="en-US" dirty="0" err="1">
                <a:latin typeface="Times New Roman" pitchFamily="18" charset="0"/>
                <a:cs typeface="Times New Roman" pitchFamily="18" charset="0"/>
              </a:rPr>
              <a:t>android:reqHardKeyboard</a:t>
            </a:r>
            <a:r>
              <a:rPr lang="en-US" dirty="0">
                <a:latin typeface="Times New Roman" pitchFamily="18" charset="0"/>
                <a:cs typeface="Times New Roman" pitchFamily="18" charset="0"/>
              </a:rPr>
              <a:t>=”true”</a:t>
            </a:r>
          </a:p>
          <a:p>
            <a:pPr lvl="1">
              <a:buNone/>
            </a:pPr>
            <a:r>
              <a:rPr lang="en-US" dirty="0" err="1">
                <a:latin typeface="Times New Roman" pitchFamily="18" charset="0"/>
                <a:cs typeface="Times New Roman" pitchFamily="18" charset="0"/>
              </a:rPr>
              <a:t>android:reqKeyboardType</a:t>
            </a:r>
            <a:r>
              <a:rPr lang="en-US" dirty="0">
                <a:latin typeface="Times New Roman" pitchFamily="18" charset="0"/>
                <a:cs typeface="Times New Roman" pitchFamily="18" charset="0"/>
              </a:rPr>
              <a:t>=”qwerty”/&gt;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400" b="1" dirty="0">
                <a:solidFill>
                  <a:srgbClr val="FF0000"/>
                </a:solidFill>
                <a:latin typeface="Times New Roman" pitchFamily="18" charset="0"/>
                <a:cs typeface="Times New Roman" pitchFamily="18" charset="0"/>
              </a:rPr>
              <a:t>AndroidManifest.xml file</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94</a:t>
            </a:fld>
            <a:endParaRPr lang="en-US"/>
          </a:p>
        </p:txBody>
      </p:sp>
      <p:sp>
        <p:nvSpPr>
          <p:cNvPr id="3" name="Content Placeholder 2"/>
          <p:cNvSpPr>
            <a:spLocks noGrp="1"/>
          </p:cNvSpPr>
          <p:nvPr>
            <p:ph sz="quarter" idx="1"/>
          </p:nvPr>
        </p:nvSpPr>
        <p:spPr>
          <a:xfrm>
            <a:off x="228600" y="609600"/>
            <a:ext cx="8534400" cy="5791200"/>
          </a:xfrm>
        </p:spPr>
        <p:txBody>
          <a:bodyPr>
            <a:normAutofit/>
          </a:bodyPr>
          <a:lstStyle/>
          <a:p>
            <a:pPr>
              <a:buFont typeface="Arial" pitchFamily="34" charset="0"/>
              <a:buChar char="•"/>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uses-feature node:</a:t>
            </a:r>
            <a:r>
              <a:rPr lang="en-US" sz="2400" dirty="0">
                <a:latin typeface="Times New Roman" pitchFamily="18" charset="0"/>
                <a:cs typeface="Times New Roman" pitchFamily="18" charset="0"/>
              </a:rPr>
              <a:t> uses-feature nodes to specify which hardware features your application requires.</a:t>
            </a:r>
          </a:p>
          <a:p>
            <a:pPr>
              <a:buNone/>
            </a:pPr>
            <a:r>
              <a:rPr lang="en-US" dirty="0">
                <a:latin typeface="Times New Roman" pitchFamily="18" charset="0"/>
                <a:cs typeface="Times New Roman" pitchFamily="18" charset="0"/>
              </a:rPr>
              <a:t>		</a:t>
            </a:r>
            <a:r>
              <a:rPr lang="en-US" dirty="0"/>
              <a:t>&lt;uses-feature </a:t>
            </a:r>
            <a:r>
              <a:rPr lang="en-US" dirty="0" err="1"/>
              <a:t>android:name</a:t>
            </a:r>
            <a:r>
              <a:rPr lang="en-US" dirty="0"/>
              <a:t>=”</a:t>
            </a:r>
            <a:r>
              <a:rPr lang="en-US" dirty="0" err="1"/>
              <a:t>android.hardware.nfc</a:t>
            </a:r>
            <a:r>
              <a:rPr lang="en-US" dirty="0"/>
              <a:t>” /&gt; </a:t>
            </a:r>
          </a:p>
          <a:p>
            <a:pPr>
              <a:buNone/>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optional features: </a:t>
            </a:r>
            <a:r>
              <a:rPr lang="en-US" sz="2400" dirty="0">
                <a:latin typeface="Times New Roman" pitchFamily="18" charset="0"/>
                <a:cs typeface="Times New Roman" pitchFamily="18" charset="0"/>
              </a:rPr>
              <a:t>Audio, Bluetooth, Camera, Location, Microphone, NFC, Sensors, Telephony, </a:t>
            </a:r>
            <a:r>
              <a:rPr lang="en-US" sz="2400" dirty="0" err="1">
                <a:latin typeface="Times New Roman" pitchFamily="18" charset="0"/>
                <a:cs typeface="Times New Roman" pitchFamily="18" charset="0"/>
              </a:rPr>
              <a:t>TouchScreen</a:t>
            </a:r>
            <a:r>
              <a:rPr lang="en-US" sz="2400" dirty="0">
                <a:latin typeface="Times New Roman" pitchFamily="18" charset="0"/>
                <a:cs typeface="Times New Roman" pitchFamily="18" charset="0"/>
              </a:rPr>
              <a:t>, USB, Wi-Fi.</a:t>
            </a:r>
          </a:p>
          <a:p>
            <a:pPr>
              <a:buNone/>
            </a:pPr>
            <a:r>
              <a:rPr lang="en-US" b="1" dirty="0">
                <a:latin typeface="Times New Roman" pitchFamily="18" charset="0"/>
                <a:cs typeface="Times New Roman" pitchFamily="18" charset="0"/>
              </a:rPr>
              <a:t> uses-library node:  </a:t>
            </a:r>
            <a:r>
              <a:rPr lang="en-US" dirty="0"/>
              <a:t>Used to specify a shared library that this application requires, for ex: the maps API.</a:t>
            </a:r>
          </a:p>
          <a:p>
            <a:pPr>
              <a:buNone/>
            </a:pPr>
            <a:r>
              <a:rPr lang="en-US" dirty="0"/>
              <a:t>	&lt;uses-library </a:t>
            </a:r>
            <a:r>
              <a:rPr lang="en-US" dirty="0" err="1"/>
              <a:t>android:name</a:t>
            </a:r>
            <a:r>
              <a:rPr lang="en-US" dirty="0"/>
              <a:t>=”</a:t>
            </a:r>
            <a:r>
              <a:rPr lang="en-US" dirty="0" err="1"/>
              <a:t>com.google.android.maps</a:t>
            </a:r>
            <a:r>
              <a:rPr lang="en-US" dirty="0"/>
              <a:t>”</a:t>
            </a:r>
          </a:p>
          <a:p>
            <a:pPr>
              <a:buNone/>
            </a:pPr>
            <a:r>
              <a:rPr lang="en-US"/>
              <a:t>		android:required</a:t>
            </a:r>
            <a:r>
              <a:rPr lang="en-US" dirty="0"/>
              <a:t>=”false”/&gt;</a:t>
            </a:r>
            <a:endParaRPr lang="en-US" b="1" dirty="0">
              <a:latin typeface="Times New Roman" pitchFamily="18" charset="0"/>
              <a:cs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96AEB2-E4BA-4B09-8EE0-24E347BD55C0}" type="slidenum">
              <a:rPr lang="en-US" smtClean="0"/>
              <a:pPr/>
              <a:t>95</a:t>
            </a:fld>
            <a:endParaRPr lang="en-US"/>
          </a:p>
        </p:txBody>
      </p:sp>
      <p:sp>
        <p:nvSpPr>
          <p:cNvPr id="3" name="Content Placeholder 2"/>
          <p:cNvSpPr>
            <a:spLocks noGrp="1"/>
          </p:cNvSpPr>
          <p:nvPr>
            <p:ph sz="quarter" idx="1"/>
          </p:nvPr>
        </p:nvSpPr>
        <p:spPr>
          <a:xfrm>
            <a:off x="228600" y="228600"/>
            <a:ext cx="8915400" cy="6172200"/>
          </a:xfrm>
        </p:spPr>
        <p:txBody>
          <a:bodyPr>
            <a:normAutofit fontScale="77500" lnSpcReduction="20000"/>
          </a:bodyPr>
          <a:lstStyle/>
          <a:p>
            <a:pPr>
              <a:buNone/>
            </a:pPr>
            <a:r>
              <a:rPr lang="en-US" sz="2800" dirty="0">
                <a:latin typeface="Times New Roman" pitchFamily="18" charset="0"/>
                <a:cs typeface="Times New Roman" pitchFamily="18" charset="0"/>
              </a:rPr>
              <a:t>  </a:t>
            </a:r>
            <a:r>
              <a:rPr lang="en-US" dirty="0"/>
              <a:t>&lt;?xml version=</a:t>
            </a:r>
            <a:r>
              <a:rPr lang="en-US" i="1" dirty="0"/>
              <a:t>"1.0" encoding="utf-8"?&gt;</a:t>
            </a:r>
          </a:p>
          <a:p>
            <a:pPr>
              <a:buNone/>
            </a:pPr>
            <a:r>
              <a:rPr lang="en-US" dirty="0"/>
              <a:t>&lt;manifest </a:t>
            </a:r>
            <a:r>
              <a:rPr lang="en-US" dirty="0" err="1"/>
              <a:t>xmlns:android</a:t>
            </a:r>
            <a:r>
              <a:rPr lang="en-US" dirty="0"/>
              <a:t>=</a:t>
            </a:r>
            <a:r>
              <a:rPr lang="en-US" i="1" dirty="0"/>
              <a:t>"http://schemas.android.com/apk/res/android"</a:t>
            </a:r>
          </a:p>
          <a:p>
            <a:pPr>
              <a:buNone/>
            </a:pPr>
            <a:r>
              <a:rPr lang="en-US" dirty="0"/>
              <a:t>    package=</a:t>
            </a:r>
            <a:r>
              <a:rPr lang="en-US" i="1" dirty="0"/>
              <a:t>"com.example.helloworld2"</a:t>
            </a:r>
          </a:p>
          <a:p>
            <a:pPr>
              <a:buNone/>
            </a:pPr>
            <a:r>
              <a:rPr lang="en-US" dirty="0"/>
              <a:t>    </a:t>
            </a:r>
            <a:r>
              <a:rPr lang="en-US" dirty="0" err="1"/>
              <a:t>android:versionCode</a:t>
            </a:r>
            <a:r>
              <a:rPr lang="en-US" dirty="0"/>
              <a:t>=</a:t>
            </a:r>
            <a:r>
              <a:rPr lang="en-US" i="1" dirty="0"/>
              <a:t>"1"</a:t>
            </a:r>
          </a:p>
          <a:p>
            <a:pPr>
              <a:buNone/>
            </a:pPr>
            <a:r>
              <a:rPr lang="en-US" dirty="0"/>
              <a:t>    </a:t>
            </a:r>
            <a:r>
              <a:rPr lang="en-US" dirty="0" err="1"/>
              <a:t>android:versionName</a:t>
            </a:r>
            <a:r>
              <a:rPr lang="en-US" dirty="0"/>
              <a:t>=</a:t>
            </a:r>
            <a:r>
              <a:rPr lang="en-US" i="1" dirty="0"/>
              <a:t>"1.0" &gt;</a:t>
            </a:r>
            <a:endParaRPr lang="en-US" dirty="0"/>
          </a:p>
          <a:p>
            <a:pPr>
              <a:buNone/>
            </a:pPr>
            <a:r>
              <a:rPr lang="en-US" dirty="0"/>
              <a:t>    &lt;uses-</a:t>
            </a:r>
            <a:r>
              <a:rPr lang="en-US" dirty="0" err="1"/>
              <a:t>sdk</a:t>
            </a:r>
            <a:r>
              <a:rPr lang="en-US" dirty="0"/>
              <a:t> </a:t>
            </a:r>
            <a:r>
              <a:rPr lang="en-US" dirty="0" err="1"/>
              <a:t>android:minSdkVersion</a:t>
            </a:r>
            <a:r>
              <a:rPr lang="en-US" dirty="0"/>
              <a:t>=</a:t>
            </a:r>
            <a:r>
              <a:rPr lang="en-US" i="1" dirty="0"/>
              <a:t>"8“  </a:t>
            </a:r>
            <a:r>
              <a:rPr lang="en-US" dirty="0" err="1"/>
              <a:t>android:targetSdkVersion</a:t>
            </a:r>
            <a:r>
              <a:rPr lang="en-US" dirty="0"/>
              <a:t>=</a:t>
            </a:r>
            <a:r>
              <a:rPr lang="en-US" i="1" dirty="0"/>
              <a:t>"17" /&gt;</a:t>
            </a:r>
            <a:endParaRPr lang="en-US" dirty="0"/>
          </a:p>
          <a:p>
            <a:pPr>
              <a:buNone/>
            </a:pPr>
            <a:r>
              <a:rPr lang="en-US" dirty="0"/>
              <a:t>    &lt;application</a:t>
            </a:r>
          </a:p>
          <a:p>
            <a:pPr>
              <a:buNone/>
            </a:pPr>
            <a:r>
              <a:rPr lang="en-US" dirty="0"/>
              <a:t>        </a:t>
            </a:r>
            <a:r>
              <a:rPr lang="en-US" dirty="0" err="1"/>
              <a:t>android:allowBackup</a:t>
            </a:r>
            <a:r>
              <a:rPr lang="en-US" dirty="0"/>
              <a:t>=</a:t>
            </a:r>
            <a:r>
              <a:rPr lang="en-US" i="1" dirty="0"/>
              <a:t>"true"</a:t>
            </a:r>
          </a:p>
          <a:p>
            <a:pPr>
              <a:buNone/>
            </a:pPr>
            <a:r>
              <a:rPr lang="en-US" dirty="0"/>
              <a:t>        </a:t>
            </a:r>
            <a:r>
              <a:rPr lang="en-US" dirty="0" err="1"/>
              <a:t>android:icon</a:t>
            </a:r>
            <a:r>
              <a:rPr lang="en-US" dirty="0"/>
              <a:t>=</a:t>
            </a:r>
            <a:r>
              <a:rPr lang="en-US" i="1" dirty="0"/>
              <a:t>"@</a:t>
            </a:r>
            <a:r>
              <a:rPr lang="en-US" i="1" dirty="0" err="1"/>
              <a:t>drawable</a:t>
            </a:r>
            <a:r>
              <a:rPr lang="en-US" i="1" dirty="0"/>
              <a:t>/</a:t>
            </a:r>
            <a:r>
              <a:rPr lang="en-US" i="1" dirty="0" err="1"/>
              <a:t>ic_launcher</a:t>
            </a:r>
            <a:r>
              <a:rPr lang="en-US" i="1" dirty="0"/>
              <a:t>"</a:t>
            </a:r>
          </a:p>
          <a:p>
            <a:pPr>
              <a:buNone/>
            </a:pPr>
            <a:r>
              <a:rPr lang="en-US" dirty="0"/>
              <a:t>        </a:t>
            </a:r>
            <a:r>
              <a:rPr lang="en-US" dirty="0" err="1"/>
              <a:t>android:label</a:t>
            </a:r>
            <a:r>
              <a:rPr lang="en-US" dirty="0"/>
              <a:t>=</a:t>
            </a:r>
            <a:r>
              <a:rPr lang="en-US" i="1" dirty="0"/>
              <a:t>"@string/</a:t>
            </a:r>
            <a:r>
              <a:rPr lang="en-US" i="1" dirty="0" err="1"/>
              <a:t>app_name</a:t>
            </a:r>
            <a:r>
              <a:rPr lang="en-US" i="1" dirty="0"/>
              <a:t>"</a:t>
            </a:r>
          </a:p>
          <a:p>
            <a:pPr>
              <a:buNone/>
            </a:pPr>
            <a:r>
              <a:rPr lang="en-US" dirty="0"/>
              <a:t>        </a:t>
            </a:r>
            <a:r>
              <a:rPr lang="en-US" dirty="0" err="1"/>
              <a:t>android:theme</a:t>
            </a:r>
            <a:r>
              <a:rPr lang="en-US" dirty="0"/>
              <a:t>=</a:t>
            </a:r>
            <a:r>
              <a:rPr lang="en-US" i="1" dirty="0"/>
              <a:t>"@style/</a:t>
            </a:r>
            <a:r>
              <a:rPr lang="en-US" i="1" dirty="0" err="1"/>
              <a:t>AppTheme</a:t>
            </a:r>
            <a:r>
              <a:rPr lang="en-US" i="1" dirty="0"/>
              <a:t>" &gt;</a:t>
            </a:r>
          </a:p>
          <a:p>
            <a:pPr>
              <a:buNone/>
            </a:pPr>
            <a:r>
              <a:rPr lang="en-US" dirty="0"/>
              <a:t>        &lt;activity</a:t>
            </a:r>
          </a:p>
          <a:p>
            <a:pPr>
              <a:buNone/>
            </a:pPr>
            <a:r>
              <a:rPr lang="en-US" dirty="0"/>
              <a:t>            </a:t>
            </a:r>
            <a:r>
              <a:rPr lang="en-US" dirty="0" err="1"/>
              <a:t>android:name</a:t>
            </a:r>
            <a:r>
              <a:rPr lang="en-US" dirty="0"/>
              <a:t>=</a:t>
            </a:r>
            <a:r>
              <a:rPr lang="en-US" i="1" dirty="0"/>
              <a:t>"com.example.helloworld2.MainActivity"</a:t>
            </a:r>
          </a:p>
          <a:p>
            <a:pPr>
              <a:buNone/>
            </a:pPr>
            <a:r>
              <a:rPr lang="en-US" dirty="0"/>
              <a:t>            </a:t>
            </a:r>
            <a:r>
              <a:rPr lang="en-US" dirty="0" err="1"/>
              <a:t>android:label</a:t>
            </a:r>
            <a:r>
              <a:rPr lang="en-US" dirty="0"/>
              <a:t>=</a:t>
            </a:r>
            <a:r>
              <a:rPr lang="en-US" i="1" dirty="0"/>
              <a:t>"@string/</a:t>
            </a:r>
            <a:r>
              <a:rPr lang="en-US" i="1" dirty="0" err="1"/>
              <a:t>app_name</a:t>
            </a:r>
            <a:r>
              <a:rPr lang="en-US" i="1" dirty="0"/>
              <a:t>" &gt;</a:t>
            </a:r>
          </a:p>
          <a:p>
            <a:pPr>
              <a:buNone/>
            </a:pPr>
            <a:r>
              <a:rPr lang="en-US" dirty="0"/>
              <a:t>            &lt;intent-filter&gt;</a:t>
            </a:r>
          </a:p>
          <a:p>
            <a:pPr>
              <a:buNone/>
            </a:pPr>
            <a:r>
              <a:rPr lang="en-US" dirty="0"/>
              <a:t>                &lt;action </a:t>
            </a:r>
            <a:r>
              <a:rPr lang="en-US" dirty="0" err="1"/>
              <a:t>android:name</a:t>
            </a:r>
            <a:r>
              <a:rPr lang="en-US" dirty="0"/>
              <a:t>=</a:t>
            </a:r>
            <a:r>
              <a:rPr lang="en-US" i="1" dirty="0"/>
              <a:t>"</a:t>
            </a:r>
            <a:r>
              <a:rPr lang="en-US" i="1" dirty="0" err="1"/>
              <a:t>android.intent.action.MAIN</a:t>
            </a:r>
            <a:r>
              <a:rPr lang="en-US" i="1" dirty="0"/>
              <a:t>" /&gt;</a:t>
            </a:r>
            <a:endParaRPr lang="en-US" dirty="0"/>
          </a:p>
          <a:p>
            <a:pPr>
              <a:buNone/>
            </a:pPr>
            <a:r>
              <a:rPr lang="en-US" dirty="0"/>
              <a:t>                &lt;category </a:t>
            </a:r>
            <a:r>
              <a:rPr lang="en-US" dirty="0" err="1"/>
              <a:t>android:name</a:t>
            </a:r>
            <a:r>
              <a:rPr lang="en-US" dirty="0"/>
              <a:t>=</a:t>
            </a:r>
            <a:r>
              <a:rPr lang="en-US" i="1" dirty="0"/>
              <a:t>"</a:t>
            </a:r>
            <a:r>
              <a:rPr lang="en-US" i="1" dirty="0" err="1"/>
              <a:t>android.intent.category.LAUNCHER</a:t>
            </a:r>
            <a:r>
              <a:rPr lang="en-US" i="1" dirty="0"/>
              <a:t>" /&gt;</a:t>
            </a:r>
          </a:p>
          <a:p>
            <a:pPr>
              <a:buNone/>
            </a:pPr>
            <a:r>
              <a:rPr lang="en-US" dirty="0"/>
              <a:t>            &lt;/intent-filter&gt;        &lt;/activity&gt;    &lt;/application&gt; &lt;/manifest&gt;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896AEB2-E4BA-4B09-8EE0-24E347BD55C0}" type="slidenum">
              <a:rPr lang="en-US" smtClean="0"/>
              <a:pPr/>
              <a:t>96</a:t>
            </a:fld>
            <a:endParaRPr lang="en-US"/>
          </a:p>
        </p:txBody>
      </p:sp>
      <p:sp>
        <p:nvSpPr>
          <p:cNvPr id="4" name="Content Placeholder 3"/>
          <p:cNvSpPr>
            <a:spLocks noGrp="1"/>
          </p:cNvSpPr>
          <p:nvPr>
            <p:ph sz="quarter" idx="1"/>
          </p:nvPr>
        </p:nvSpPr>
        <p:spPr>
          <a:xfrm>
            <a:off x="304800" y="838200"/>
            <a:ext cx="8534400" cy="5638800"/>
          </a:xfrm>
        </p:spPr>
        <p:txBody>
          <a:bodyPr/>
          <a:lstStyle/>
          <a:p>
            <a:pPr>
              <a:buNone/>
            </a:pPr>
            <a:r>
              <a:rPr lang="en-US" dirty="0"/>
              <a:t>    </a:t>
            </a:r>
          </a:p>
        </p:txBody>
      </p:sp>
      <p:sp>
        <p:nvSpPr>
          <p:cNvPr id="6" name="TextBox 5"/>
          <p:cNvSpPr txBox="1"/>
          <p:nvPr/>
        </p:nvSpPr>
        <p:spPr>
          <a:xfrm>
            <a:off x="1571604" y="1928802"/>
            <a:ext cx="6248400" cy="1938992"/>
          </a:xfrm>
          <a:prstGeom prst="rect">
            <a:avLst/>
          </a:prstGeom>
          <a:noFill/>
        </p:spPr>
        <p:txBody>
          <a:bodyPr wrap="square" rtlCol="0">
            <a:spAutoFit/>
          </a:bodyPr>
          <a:lstStyle/>
          <a:p>
            <a:pPr marL="342900" indent="-342900">
              <a:buAutoNum type="arabicPeriod"/>
            </a:pPr>
            <a:r>
              <a:rPr lang="en-US" sz="2400" b="1" dirty="0">
                <a:solidFill>
                  <a:srgbClr val="FF0000"/>
                </a:solidFill>
              </a:rPr>
              <a:t>Creating Resources</a:t>
            </a:r>
          </a:p>
          <a:p>
            <a:pPr marL="342900" indent="-342900">
              <a:buAutoNum type="arabicPeriod"/>
            </a:pPr>
            <a:r>
              <a:rPr lang="en-US" sz="2400" b="1" dirty="0">
                <a:solidFill>
                  <a:srgbClr val="FF0000"/>
                </a:solidFill>
              </a:rPr>
              <a:t> Using Resources</a:t>
            </a:r>
          </a:p>
          <a:p>
            <a:pPr marL="342900" indent="-342900">
              <a:buAutoNum type="arabicPeriod"/>
            </a:pPr>
            <a:r>
              <a:rPr lang="en-US" sz="2400" dirty="0"/>
              <a:t>Activity Life Cycle</a:t>
            </a:r>
          </a:p>
          <a:p>
            <a:pPr marL="342900" indent="-342900">
              <a:buAutoNum type="arabicPeriod"/>
            </a:pPr>
            <a:r>
              <a:rPr lang="en-US" sz="2400" dirty="0"/>
              <a:t> Basic Views, Picker Views, List Views</a:t>
            </a:r>
          </a:p>
          <a:p>
            <a:pPr marL="342900" indent="-342900">
              <a:buAutoNum type="arabicPeriod"/>
            </a:pPr>
            <a:r>
              <a:rPr lang="en-US" sz="2400" dirty="0"/>
              <a:t> Android Layouts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Creating Resources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97</a:t>
            </a:fld>
            <a:endParaRPr lang="en-US"/>
          </a:p>
        </p:txBody>
      </p:sp>
      <p:sp>
        <p:nvSpPr>
          <p:cNvPr id="3" name="Content Placeholder 2"/>
          <p:cNvSpPr>
            <a:spLocks noGrp="1"/>
          </p:cNvSpPr>
          <p:nvPr>
            <p:ph sz="quarter" idx="1"/>
          </p:nvPr>
        </p:nvSpPr>
        <p:spPr>
          <a:xfrm>
            <a:off x="228600" y="685800"/>
            <a:ext cx="8534400" cy="5715000"/>
          </a:xfrm>
        </p:spPr>
        <p:txBody>
          <a:bodyPr>
            <a:normAutofit/>
          </a:bodyPr>
          <a:lstStyle/>
          <a:p>
            <a:r>
              <a:rPr lang="en-US" sz="2800" dirty="0">
                <a:latin typeface="Times New Roman" pitchFamily="18" charset="0"/>
                <a:cs typeface="Times New Roman" pitchFamily="18" charset="0"/>
              </a:rPr>
              <a:t> </a:t>
            </a:r>
            <a:r>
              <a:rPr lang="en-US" dirty="0"/>
              <a:t>It’s always good practice to keep non-code resources, such as images and string constants, external to your code.</a:t>
            </a:r>
          </a:p>
          <a:p>
            <a:r>
              <a:rPr lang="en-US" dirty="0"/>
              <a:t> Android supports the externalization of resources such as strings, colors, images, animations, themes and menus.</a:t>
            </a:r>
          </a:p>
          <a:p>
            <a:r>
              <a:rPr lang="en-US" dirty="0"/>
              <a:t> It supports internationalization and different screen size and resolution, languages.</a:t>
            </a:r>
          </a:p>
          <a:p>
            <a:r>
              <a:rPr lang="en-US" dirty="0"/>
              <a:t> Android automatically selects correct resources based on the screen size, language etc..</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639762"/>
          </a:xfrm>
        </p:spPr>
        <p:txBody>
          <a:bodyPr>
            <a:normAutofit/>
          </a:bodyPr>
          <a:lstStyle/>
          <a:p>
            <a:pPr algn="ctr"/>
            <a:r>
              <a:rPr lang="en-US" sz="2800" b="1" dirty="0">
                <a:solidFill>
                  <a:srgbClr val="FF0000"/>
                </a:solidFill>
                <a:latin typeface="Times New Roman" pitchFamily="18" charset="0"/>
                <a:cs typeface="Times New Roman" pitchFamily="18" charset="0"/>
              </a:rPr>
              <a:t>Resource Types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98</a:t>
            </a:fld>
            <a:endParaRPr lang="en-US"/>
          </a:p>
        </p:txBody>
      </p:sp>
      <p:sp>
        <p:nvSpPr>
          <p:cNvPr id="3" name="Content Placeholder 2"/>
          <p:cNvSpPr>
            <a:spLocks noGrp="1"/>
          </p:cNvSpPr>
          <p:nvPr>
            <p:ph sz="quarter" idx="1"/>
          </p:nvPr>
        </p:nvSpPr>
        <p:spPr>
          <a:xfrm>
            <a:off x="228600" y="685800"/>
            <a:ext cx="8686800" cy="5943600"/>
          </a:xfrm>
        </p:spPr>
        <p:txBody>
          <a:bodyPr>
            <a:normAutofit fontScale="85000" lnSpcReduction="10000"/>
          </a:bodyPr>
          <a:lstStyle/>
          <a:p>
            <a:r>
              <a:rPr lang="en-US" dirty="0"/>
              <a:t> </a:t>
            </a:r>
            <a:r>
              <a:rPr lang="en-US" b="1" dirty="0" err="1">
                <a:sym typeface="Wingdings" pitchFamily="2" charset="2"/>
              </a:rPr>
              <a:t>anim</a:t>
            </a:r>
            <a:r>
              <a:rPr lang="en-US" b="1" dirty="0">
                <a:sym typeface="Wingdings" pitchFamily="2" charset="2"/>
              </a:rPr>
              <a:t> folder: </a:t>
            </a:r>
            <a:r>
              <a:rPr lang="en-US" dirty="0"/>
              <a:t>XML files that define </a:t>
            </a:r>
            <a:r>
              <a:rPr lang="en-US" b="1" dirty="0"/>
              <a:t>View animations </a:t>
            </a:r>
            <a:r>
              <a:rPr lang="en-US" dirty="0"/>
              <a:t>(like changing size, position, rotation &amp; transparency). They are saved in res/</a:t>
            </a:r>
            <a:r>
              <a:rPr lang="en-US" dirty="0" err="1"/>
              <a:t>anim</a:t>
            </a:r>
            <a:r>
              <a:rPr lang="en-US" dirty="0"/>
              <a:t>/ folder and accessed from the </a:t>
            </a:r>
            <a:r>
              <a:rPr lang="en-US" b="1" dirty="0" err="1"/>
              <a:t>R.anim</a:t>
            </a:r>
            <a:r>
              <a:rPr lang="en-US" dirty="0"/>
              <a:t> class. </a:t>
            </a:r>
            <a:endParaRPr lang="en-US" b="1" dirty="0"/>
          </a:p>
          <a:p>
            <a:r>
              <a:rPr lang="en-US" b="1" dirty="0"/>
              <a:t>Animator </a:t>
            </a:r>
            <a:r>
              <a:rPr lang="en-US" b="1" dirty="0">
                <a:sym typeface="Wingdings" pitchFamily="2" charset="2"/>
              </a:rPr>
              <a:t> </a:t>
            </a:r>
            <a:r>
              <a:rPr lang="en-US" dirty="0"/>
              <a:t>The </a:t>
            </a:r>
            <a:r>
              <a:rPr lang="en-US" b="1" dirty="0"/>
              <a:t>animator</a:t>
            </a:r>
            <a:r>
              <a:rPr lang="en-US" dirty="0"/>
              <a:t> resource directory can contain XML files that define</a:t>
            </a:r>
            <a:r>
              <a:rPr lang="en-US" b="1" dirty="0"/>
              <a:t> property animations </a:t>
            </a:r>
            <a:r>
              <a:rPr lang="en-US" dirty="0"/>
              <a:t>( change the property of Views: ex – </a:t>
            </a:r>
            <a:r>
              <a:rPr lang="en-US" dirty="0" err="1"/>
              <a:t>translateX</a:t>
            </a:r>
            <a:r>
              <a:rPr lang="en-US" dirty="0"/>
              <a:t>, </a:t>
            </a:r>
            <a:r>
              <a:rPr lang="en-US" dirty="0" err="1"/>
              <a:t>TextScaleX</a:t>
            </a:r>
            <a:r>
              <a:rPr lang="en-US" dirty="0"/>
              <a:t>) for View objects in your app.</a:t>
            </a:r>
            <a:endParaRPr lang="en-US" b="1" dirty="0"/>
          </a:p>
          <a:p>
            <a:r>
              <a:rPr lang="en-US" b="1" dirty="0"/>
              <a:t> Color  </a:t>
            </a:r>
            <a:r>
              <a:rPr lang="en-US" b="1" dirty="0">
                <a:sym typeface="Wingdings" pitchFamily="2" charset="2"/>
              </a:rPr>
              <a:t> (colors.xml) </a:t>
            </a:r>
            <a:r>
              <a:rPr lang="en-US" dirty="0"/>
              <a:t>XML files that define a state list of colors. They are saved in res/color/ and accessed from the </a:t>
            </a:r>
            <a:r>
              <a:rPr lang="en-US" b="1" dirty="0" err="1"/>
              <a:t>R.color</a:t>
            </a:r>
            <a:r>
              <a:rPr lang="en-US" dirty="0"/>
              <a:t> class. </a:t>
            </a:r>
            <a:endParaRPr lang="en-US" b="1" dirty="0"/>
          </a:p>
          <a:p>
            <a:r>
              <a:rPr lang="en-US" dirty="0"/>
              <a:t> </a:t>
            </a:r>
            <a:r>
              <a:rPr lang="en-US" b="1" dirty="0" err="1"/>
              <a:t>Drawable</a:t>
            </a:r>
            <a:r>
              <a:rPr lang="en-US" dirty="0"/>
              <a:t> </a:t>
            </a:r>
            <a:r>
              <a:rPr lang="en-US" dirty="0">
                <a:sym typeface="Wingdings" pitchFamily="2" charset="2"/>
              </a:rPr>
              <a:t> </a:t>
            </a:r>
            <a:r>
              <a:rPr lang="en-US" dirty="0"/>
              <a:t>The </a:t>
            </a:r>
            <a:r>
              <a:rPr lang="en-US" dirty="0" err="1"/>
              <a:t>drawable</a:t>
            </a:r>
            <a:r>
              <a:rPr lang="en-US" dirty="0"/>
              <a:t> folder holds all the images for your project.  Android currently supports BMP, GIF, JPG, PNG, and </a:t>
            </a:r>
            <a:r>
              <a:rPr lang="en-US" dirty="0" err="1"/>
              <a:t>WebP</a:t>
            </a:r>
            <a:r>
              <a:rPr lang="en-US" dirty="0"/>
              <a:t> image formats.  (</a:t>
            </a:r>
            <a:r>
              <a:rPr lang="en-US" b="1" dirty="0" err="1"/>
              <a:t>drawable</a:t>
            </a:r>
            <a:r>
              <a:rPr lang="en-US" b="1" dirty="0"/>
              <a:t> animation </a:t>
            </a:r>
            <a:r>
              <a:rPr lang="en-US" dirty="0"/>
              <a:t>can be applied on the images of this folder).</a:t>
            </a:r>
          </a:p>
          <a:p>
            <a:pPr>
              <a:buNone/>
            </a:pPr>
            <a:r>
              <a:rPr lang="en-US" dirty="0"/>
              <a:t>		</a:t>
            </a:r>
            <a:r>
              <a:rPr lang="en-US" b="1" dirty="0"/>
              <a:t>Referring </a:t>
            </a:r>
            <a:r>
              <a:rPr lang="en-US" b="1" dirty="0" err="1"/>
              <a:t>drawables</a:t>
            </a:r>
            <a:r>
              <a:rPr lang="en-US" b="1" dirty="0"/>
              <a:t>:</a:t>
            </a:r>
          </a:p>
          <a:p>
            <a:pPr>
              <a:buNone/>
            </a:pPr>
            <a:r>
              <a:rPr lang="en-US" dirty="0"/>
              <a:t>		“@</a:t>
            </a:r>
            <a:r>
              <a:rPr lang="en-US" dirty="0" err="1"/>
              <a:t>drawable</a:t>
            </a:r>
            <a:r>
              <a:rPr lang="en-US" dirty="0"/>
              <a:t>/filename”     </a:t>
            </a:r>
          </a:p>
          <a:p>
            <a:r>
              <a:rPr lang="en-US" b="1" dirty="0"/>
              <a:t>Font  </a:t>
            </a:r>
            <a:r>
              <a:rPr lang="en-US" b="1" dirty="0">
                <a:sym typeface="Wingdings" pitchFamily="2" charset="2"/>
              </a:rPr>
              <a:t> </a:t>
            </a:r>
            <a:r>
              <a:rPr lang="en-US" dirty="0"/>
              <a:t>The font folder holds any custom font files you wish to use. Android currently supports </a:t>
            </a:r>
            <a:r>
              <a:rPr lang="en-US" dirty="0" err="1"/>
              <a:t>ttf</a:t>
            </a:r>
            <a:r>
              <a:rPr lang="en-US" dirty="0"/>
              <a:t>, </a:t>
            </a:r>
            <a:r>
              <a:rPr lang="en-US" dirty="0" err="1"/>
              <a:t>otf</a:t>
            </a:r>
            <a:r>
              <a:rPr lang="en-US" dirty="0"/>
              <a:t>, </a:t>
            </a:r>
            <a:r>
              <a:rPr lang="en-US" dirty="0" err="1"/>
              <a:t>ttc</a:t>
            </a:r>
            <a:r>
              <a:rPr lang="en-US" dirty="0"/>
              <a:t>, and xml font files. </a:t>
            </a:r>
          </a:p>
          <a:p>
            <a:pPr>
              <a:buNone/>
            </a:pPr>
            <a:r>
              <a:rPr lang="en-US" b="1" dirty="0"/>
              <a:t>		Referring Fonts in xml file:</a:t>
            </a:r>
          </a:p>
          <a:p>
            <a:pPr>
              <a:buNone/>
            </a:pPr>
            <a:r>
              <a:rPr lang="en-US" b="1" dirty="0"/>
              <a:t>		</a:t>
            </a:r>
            <a:r>
              <a:rPr lang="en-US" dirty="0"/>
              <a:t>“@font/filename”</a:t>
            </a:r>
          </a:p>
          <a:p>
            <a:pPr>
              <a:buNone/>
            </a:pPr>
            <a:endParaRPr lang="en-US"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381000"/>
          </a:xfrm>
        </p:spPr>
        <p:txBody>
          <a:bodyPr>
            <a:normAutofit fontScale="90000"/>
          </a:bodyPr>
          <a:lstStyle/>
          <a:p>
            <a:pPr algn="ctr"/>
            <a:r>
              <a:rPr lang="en-US" sz="2800" b="1" dirty="0">
                <a:solidFill>
                  <a:srgbClr val="FF0000"/>
                </a:solidFill>
                <a:latin typeface="Times New Roman" pitchFamily="18" charset="0"/>
                <a:cs typeface="Times New Roman" pitchFamily="18" charset="0"/>
              </a:rPr>
              <a:t>Resource Types</a:t>
            </a:r>
          </a:p>
        </p:txBody>
      </p:sp>
      <p:sp>
        <p:nvSpPr>
          <p:cNvPr id="4" name="Slide Number Placeholder 3"/>
          <p:cNvSpPr>
            <a:spLocks noGrp="1"/>
          </p:cNvSpPr>
          <p:nvPr>
            <p:ph type="sldNum" sz="quarter" idx="12"/>
          </p:nvPr>
        </p:nvSpPr>
        <p:spPr/>
        <p:txBody>
          <a:bodyPr/>
          <a:lstStyle/>
          <a:p>
            <a:fld id="{0896AEB2-E4BA-4B09-8EE0-24E347BD55C0}" type="slidenum">
              <a:rPr lang="en-US" smtClean="0"/>
              <a:pPr/>
              <a:t>99</a:t>
            </a:fld>
            <a:endParaRPr lang="en-US"/>
          </a:p>
        </p:txBody>
      </p:sp>
      <p:sp>
        <p:nvSpPr>
          <p:cNvPr id="3" name="Content Placeholder 2"/>
          <p:cNvSpPr>
            <a:spLocks noGrp="1"/>
          </p:cNvSpPr>
          <p:nvPr>
            <p:ph sz="quarter" idx="1"/>
          </p:nvPr>
        </p:nvSpPr>
        <p:spPr>
          <a:xfrm>
            <a:off x="0" y="381000"/>
            <a:ext cx="9144000" cy="6248400"/>
          </a:xfrm>
        </p:spPr>
        <p:txBody>
          <a:bodyPr>
            <a:noAutofit/>
          </a:bodyPr>
          <a:lstStyle/>
          <a:p>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Layout  </a:t>
            </a:r>
            <a:r>
              <a:rPr lang="en-US" sz="1600" b="1" dirty="0">
                <a:latin typeface="Times New Roman" pitchFamily="18" charset="0"/>
                <a:cs typeface="Times New Roman" pitchFamily="18" charset="0"/>
                <a:sym typeface="Wingdings" pitchFamily="2" charset="2"/>
              </a:rPr>
              <a:t> </a:t>
            </a:r>
            <a:r>
              <a:rPr lang="en-US" sz="1600" dirty="0">
                <a:latin typeface="Times New Roman" pitchFamily="18" charset="0"/>
                <a:cs typeface="Times New Roman" pitchFamily="18" charset="0"/>
              </a:rPr>
              <a:t>The layout folder holds all the XML layout files for your projects.  </a:t>
            </a:r>
            <a:endParaRPr lang="en-US" sz="1600" b="1" dirty="0">
              <a:latin typeface="Times New Roman" pitchFamily="18" charset="0"/>
              <a:cs typeface="Times New Roman" pitchFamily="18" charset="0"/>
            </a:endParaRPr>
          </a:p>
          <a:p>
            <a:r>
              <a:rPr lang="en-US" sz="1600" b="1" dirty="0">
                <a:latin typeface="Times New Roman" pitchFamily="18" charset="0"/>
                <a:cs typeface="Times New Roman" pitchFamily="18" charset="0"/>
              </a:rPr>
              <a:t>Menu </a:t>
            </a:r>
            <a:r>
              <a:rPr lang="en-US" sz="1600" b="1" dirty="0">
                <a:latin typeface="Times New Roman" pitchFamily="18" charset="0"/>
                <a:cs typeface="Times New Roman" pitchFamily="18" charset="0"/>
                <a:sym typeface="Wingdings" pitchFamily="2" charset="2"/>
              </a:rPr>
              <a:t> </a:t>
            </a:r>
            <a:r>
              <a:rPr lang="en-US" sz="1600" dirty="0">
                <a:latin typeface="Times New Roman" pitchFamily="18" charset="0"/>
                <a:cs typeface="Times New Roman" pitchFamily="18" charset="0"/>
              </a:rPr>
              <a:t>XML files that define application menus, such as an Options Menu, Context Menu, or Sub Menu. They are saved in res/menu/ and accessed from the </a:t>
            </a:r>
            <a:r>
              <a:rPr lang="en-US" sz="1600" b="1" dirty="0" err="1">
                <a:latin typeface="Times New Roman" pitchFamily="18" charset="0"/>
                <a:cs typeface="Times New Roman" pitchFamily="18" charset="0"/>
              </a:rPr>
              <a:t>R.menu</a:t>
            </a:r>
            <a:r>
              <a:rPr lang="en-US" sz="1600" dirty="0">
                <a:latin typeface="Times New Roman" pitchFamily="18" charset="0"/>
                <a:cs typeface="Times New Roman" pitchFamily="18" charset="0"/>
              </a:rPr>
              <a:t> class. </a:t>
            </a:r>
            <a:endParaRPr lang="en-US" sz="1600" b="1" dirty="0">
              <a:latin typeface="Times New Roman" pitchFamily="18" charset="0"/>
              <a:cs typeface="Times New Roman" pitchFamily="18" charset="0"/>
            </a:endParaRPr>
          </a:p>
          <a:p>
            <a:r>
              <a:rPr lang="en-US" sz="1600" b="1" dirty="0">
                <a:latin typeface="Times New Roman" pitchFamily="18" charset="0"/>
                <a:cs typeface="Times New Roman" pitchFamily="18" charset="0"/>
              </a:rPr>
              <a:t>Transition</a:t>
            </a:r>
          </a:p>
          <a:p>
            <a:r>
              <a:rPr lang="en-US" sz="1600" b="1" dirty="0">
                <a:latin typeface="Times New Roman" pitchFamily="18" charset="0"/>
                <a:cs typeface="Times New Roman" pitchFamily="18" charset="0"/>
              </a:rPr>
              <a:t>Values </a:t>
            </a:r>
            <a:r>
              <a:rPr lang="en-US" sz="1600" b="1" dirty="0">
                <a:latin typeface="Times New Roman" pitchFamily="18" charset="0"/>
                <a:cs typeface="Times New Roman" pitchFamily="18" charset="0"/>
                <a:sym typeface="Wingdings" pitchFamily="2" charset="2"/>
              </a:rPr>
              <a:t> this folder contains strings.xml, colors.xml, styles.xml etc.. </a:t>
            </a:r>
          </a:p>
          <a:p>
            <a:pPr>
              <a:buNone/>
            </a:pPr>
            <a:r>
              <a:rPr lang="en-US" sz="1600" b="1" dirty="0">
                <a:latin typeface="Times New Roman" pitchFamily="18" charset="0"/>
                <a:cs typeface="Times New Roman" pitchFamily="18" charset="0"/>
                <a:sym typeface="Wingdings" pitchFamily="2" charset="2"/>
              </a:rPr>
              <a:t>    colors.xml   </a:t>
            </a:r>
            <a:r>
              <a:rPr lang="en-US" sz="1600" dirty="0">
                <a:latin typeface="Times New Roman" pitchFamily="18" charset="0"/>
                <a:cs typeface="Times New Roman" pitchFamily="18" charset="0"/>
              </a:rPr>
              <a:t>The colors file holds the hex codes for each color your would like to use in your app.  </a:t>
            </a:r>
          </a:p>
          <a:p>
            <a:pPr>
              <a:buNone/>
            </a:pPr>
            <a:r>
              <a:rPr lang="en-US" sz="1600" b="1" dirty="0">
                <a:latin typeface="Times New Roman" pitchFamily="18" charset="0"/>
                <a:cs typeface="Times New Roman" pitchFamily="18" charset="0"/>
              </a:rPr>
              <a:t>		defining color values: </a:t>
            </a:r>
          </a:p>
          <a:p>
            <a:pPr>
              <a:buNone/>
            </a:pPr>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&lt;color name=”</a:t>
            </a:r>
            <a:r>
              <a:rPr lang="en-US" sz="1600" dirty="0" err="1">
                <a:latin typeface="Times New Roman" pitchFamily="18" charset="0"/>
                <a:cs typeface="Times New Roman" pitchFamily="18" charset="0"/>
              </a:rPr>
              <a:t>app_background</a:t>
            </a:r>
            <a:r>
              <a:rPr lang="en-US" sz="1600" dirty="0">
                <a:latin typeface="Times New Roman" pitchFamily="18" charset="0"/>
                <a:cs typeface="Times New Roman" pitchFamily="18" charset="0"/>
              </a:rPr>
              <a:t>”&gt;#FF0000FF&lt;/color&gt;</a:t>
            </a:r>
          </a:p>
          <a:p>
            <a:pPr>
              <a:buNone/>
            </a:pP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usage:</a:t>
            </a:r>
          </a:p>
          <a:p>
            <a:pPr>
              <a:buNone/>
            </a:pPr>
            <a:r>
              <a:rPr lang="en-US" sz="1600" dirty="0">
                <a:latin typeface="Times New Roman" pitchFamily="18" charset="0"/>
                <a:cs typeface="Times New Roman" pitchFamily="18" charset="0"/>
              </a:rPr>
              <a:t>		for a view: </a:t>
            </a:r>
            <a:r>
              <a:rPr lang="en-US" sz="1600" b="1" dirty="0" err="1">
                <a:latin typeface="Times New Roman" pitchFamily="18" charset="0"/>
                <a:cs typeface="Times New Roman" pitchFamily="18" charset="0"/>
              </a:rPr>
              <a:t>android:background</a:t>
            </a:r>
            <a:r>
              <a:rPr lang="en-US" sz="1600" b="1" dirty="0">
                <a:latin typeface="Times New Roman" pitchFamily="18" charset="0"/>
                <a:cs typeface="Times New Roman" pitchFamily="18" charset="0"/>
              </a:rPr>
              <a:t>="@color/</a:t>
            </a:r>
            <a:r>
              <a:rPr lang="en-US" sz="1600" b="1" dirty="0" err="1">
                <a:latin typeface="Times New Roman" pitchFamily="18" charset="0"/>
                <a:cs typeface="Times New Roman" pitchFamily="18" charset="0"/>
              </a:rPr>
              <a:t>colorPrimary</a:t>
            </a:r>
            <a:r>
              <a:rPr lang="en-US" sz="1600" b="1" dirty="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    dimens.xml </a:t>
            </a:r>
            <a:r>
              <a:rPr lang="en-US" sz="1600" b="1" dirty="0">
                <a:latin typeface="Times New Roman" pitchFamily="18" charset="0"/>
                <a:cs typeface="Times New Roman" pitchFamily="18" charset="0"/>
                <a:sym typeface="Wingdings" pitchFamily="2" charset="2"/>
              </a:rPr>
              <a:t> </a:t>
            </a:r>
            <a:r>
              <a:rPr lang="en-US" sz="1600" dirty="0">
                <a:latin typeface="Times New Roman" pitchFamily="18" charset="0"/>
                <a:cs typeface="Times New Roman" pitchFamily="18" charset="0"/>
              </a:rPr>
              <a:t>The </a:t>
            </a:r>
            <a:r>
              <a:rPr lang="en-US" sz="1600" dirty="0" err="1">
                <a:latin typeface="Times New Roman" pitchFamily="18" charset="0"/>
                <a:cs typeface="Times New Roman" pitchFamily="18" charset="0"/>
              </a:rPr>
              <a:t>dimen</a:t>
            </a:r>
            <a:r>
              <a:rPr lang="en-US" sz="1600" dirty="0">
                <a:latin typeface="Times New Roman" pitchFamily="18" charset="0"/>
                <a:cs typeface="Times New Roman" pitchFamily="18" charset="0"/>
              </a:rPr>
              <a:t> file holds all the “measurements” for your layouts. You can create new dimensions by adding a new </a:t>
            </a:r>
            <a:r>
              <a:rPr lang="en-US" sz="1600" dirty="0" err="1">
                <a:latin typeface="Times New Roman" pitchFamily="18" charset="0"/>
                <a:cs typeface="Times New Roman" pitchFamily="18" charset="0"/>
              </a:rPr>
              <a:t>dimen</a:t>
            </a:r>
            <a:r>
              <a:rPr lang="en-US" sz="1600" dirty="0">
                <a:latin typeface="Times New Roman" pitchFamily="18" charset="0"/>
                <a:cs typeface="Times New Roman" pitchFamily="18" charset="0"/>
              </a:rPr>
              <a:t> element, giving it a name, and adding your desired dimension in sp for text and </a:t>
            </a:r>
            <a:r>
              <a:rPr lang="en-US" sz="1600" dirty="0" err="1">
                <a:latin typeface="Times New Roman" pitchFamily="18" charset="0"/>
                <a:cs typeface="Times New Roman" pitchFamily="18" charset="0"/>
              </a:rPr>
              <a:t>dp</a:t>
            </a:r>
            <a:r>
              <a:rPr lang="en-US" sz="1600" dirty="0">
                <a:latin typeface="Times New Roman" pitchFamily="18" charset="0"/>
                <a:cs typeface="Times New Roman" pitchFamily="18" charset="0"/>
              </a:rPr>
              <a:t> for everything else. </a:t>
            </a:r>
          </a:p>
          <a:p>
            <a:pPr>
              <a:buNone/>
            </a:pPr>
            <a:r>
              <a:rPr lang="en-US" sz="1600" b="1" dirty="0">
                <a:latin typeface="Times New Roman" pitchFamily="18" charset="0"/>
                <a:cs typeface="Times New Roman" pitchFamily="18" charset="0"/>
              </a:rPr>
              <a:t>		ex: </a:t>
            </a:r>
            <a:r>
              <a:rPr lang="en-US" sz="1600" dirty="0">
                <a:latin typeface="Times New Roman" pitchFamily="18" charset="0"/>
                <a:cs typeface="Times New Roman" pitchFamily="18" charset="0"/>
              </a:rPr>
              <a:t>&lt;</a:t>
            </a:r>
            <a:r>
              <a:rPr lang="en-US" sz="1600" dirty="0" err="1">
                <a:latin typeface="Times New Roman" pitchFamily="18" charset="0"/>
                <a:cs typeface="Times New Roman" pitchFamily="18" charset="0"/>
              </a:rPr>
              <a:t>dimen</a:t>
            </a:r>
            <a:r>
              <a:rPr lang="en-US" sz="1600" dirty="0">
                <a:latin typeface="Times New Roman" pitchFamily="18" charset="0"/>
                <a:cs typeface="Times New Roman" pitchFamily="18" charset="0"/>
              </a:rPr>
              <a:t> name=</a:t>
            </a:r>
            <a:r>
              <a:rPr lang="en-US" sz="1600" i="1" dirty="0">
                <a:latin typeface="Times New Roman" pitchFamily="18" charset="0"/>
                <a:cs typeface="Times New Roman" pitchFamily="18" charset="0"/>
              </a:rPr>
              <a:t>"dim1"&gt;10px&lt;/</a:t>
            </a:r>
            <a:r>
              <a:rPr lang="en-US" sz="1600" i="1" dirty="0" err="1">
                <a:latin typeface="Times New Roman" pitchFamily="18" charset="0"/>
                <a:cs typeface="Times New Roman" pitchFamily="18" charset="0"/>
              </a:rPr>
              <a:t>dimen</a:t>
            </a:r>
            <a:r>
              <a:rPr lang="en-US" sz="1600" i="1" dirty="0">
                <a:latin typeface="Times New Roman" pitchFamily="18" charset="0"/>
                <a:cs typeface="Times New Roman" pitchFamily="18" charset="0"/>
              </a:rPr>
              <a:t>&gt;  </a:t>
            </a:r>
          </a:p>
          <a:p>
            <a:pPr>
              <a:buNone/>
            </a:pPr>
            <a:r>
              <a:rPr lang="en-US" sz="1600" b="1" i="1" dirty="0">
                <a:latin typeface="Times New Roman" pitchFamily="18" charset="0"/>
                <a:cs typeface="Times New Roman" pitchFamily="18" charset="0"/>
              </a:rPr>
              <a:t>		usage: in xml file, you can refer as: </a:t>
            </a:r>
            <a:r>
              <a:rPr lang="en-US" sz="1600" b="1" dirty="0">
                <a:latin typeface="Times New Roman" pitchFamily="18" charset="0"/>
                <a:cs typeface="Times New Roman" pitchFamily="18" charset="0"/>
              </a:rPr>
              <a:t>“@</a:t>
            </a:r>
            <a:r>
              <a:rPr lang="en-US" sz="1600" b="1" dirty="0" err="1">
                <a:latin typeface="Times New Roman" pitchFamily="18" charset="0"/>
                <a:cs typeface="Times New Roman" pitchFamily="18" charset="0"/>
              </a:rPr>
              <a:t>dimen</a:t>
            </a:r>
            <a:r>
              <a:rPr lang="en-US" sz="1600" b="1" dirty="0">
                <a:latin typeface="Times New Roman" pitchFamily="18" charset="0"/>
                <a:cs typeface="Times New Roman" pitchFamily="18" charset="0"/>
              </a:rPr>
              <a:t>/</a:t>
            </a:r>
            <a:r>
              <a:rPr lang="en-US" sz="1600" b="1" dirty="0" err="1">
                <a:latin typeface="Times New Roman" pitchFamily="18" charset="0"/>
                <a:cs typeface="Times New Roman" pitchFamily="18" charset="0"/>
              </a:rPr>
              <a:t>dimenname</a:t>
            </a:r>
            <a:r>
              <a:rPr lang="en-US" sz="1600" b="1" dirty="0">
                <a:latin typeface="Times New Roman" pitchFamily="18" charset="0"/>
                <a:cs typeface="Times New Roman" pitchFamily="18" charset="0"/>
              </a:rPr>
              <a:t>” </a:t>
            </a:r>
          </a:p>
          <a:p>
            <a:r>
              <a:rPr lang="en-US" sz="1600" b="1" dirty="0">
                <a:latin typeface="Times New Roman" pitchFamily="18" charset="0"/>
                <a:cs typeface="Times New Roman" pitchFamily="18" charset="0"/>
              </a:rPr>
              <a:t> XML </a:t>
            </a:r>
            <a:r>
              <a:rPr lang="en-US" sz="1600" b="1" dirty="0">
                <a:latin typeface="Times New Roman" pitchFamily="18" charset="0"/>
                <a:cs typeface="Times New Roman" pitchFamily="18" charset="0"/>
                <a:sym typeface="Wingdings" pitchFamily="2" charset="2"/>
              </a:rPr>
              <a:t> </a:t>
            </a:r>
            <a:r>
              <a:rPr lang="en-US" sz="1600" dirty="0">
                <a:latin typeface="Times New Roman" pitchFamily="18" charset="0"/>
                <a:cs typeface="Times New Roman" pitchFamily="18" charset="0"/>
              </a:rPr>
              <a:t>This directory houses arbitrary XML files used by Android for various tasks, such as defining </a:t>
            </a:r>
            <a:r>
              <a:rPr lang="en-US" sz="1600" dirty="0">
                <a:latin typeface="Times New Roman" pitchFamily="18" charset="0"/>
                <a:cs typeface="Times New Roman" pitchFamily="18" charset="0"/>
                <a:hlinkClick r:id="rId2"/>
              </a:rPr>
              <a:t>search configurations</a:t>
            </a:r>
            <a:r>
              <a:rPr lang="en-US" sz="1600" dirty="0">
                <a:latin typeface="Times New Roman" pitchFamily="18" charset="0"/>
                <a:cs typeface="Times New Roman" pitchFamily="18" charset="0"/>
              </a:rPr>
              <a:t> or external capabilities, such as the use of </a:t>
            </a:r>
            <a:r>
              <a:rPr lang="en-US" sz="1600" dirty="0">
                <a:latin typeface="Times New Roman" pitchFamily="18" charset="0"/>
                <a:cs typeface="Times New Roman" pitchFamily="18" charset="0"/>
                <a:hlinkClick r:id="rId3"/>
              </a:rPr>
              <a:t>Android Auto</a:t>
            </a:r>
            <a:r>
              <a:rPr lang="en-US" sz="1600" dirty="0">
                <a:latin typeface="Times New Roman" pitchFamily="18" charset="0"/>
                <a:cs typeface="Times New Roman" pitchFamily="18" charset="0"/>
              </a:rPr>
              <a:t>. </a:t>
            </a:r>
            <a:endParaRPr lang="en-US" sz="1600" b="1" dirty="0">
              <a:latin typeface="Times New Roman" pitchFamily="18" charset="0"/>
              <a:cs typeface="Times New Roman" pitchFamily="18" charset="0"/>
            </a:endParaRPr>
          </a:p>
          <a:p>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mipmap</a:t>
            </a:r>
            <a:r>
              <a:rPr lang="en-US" sz="1600" b="1" dirty="0">
                <a:latin typeface="Times New Roman" pitchFamily="18" charset="0"/>
                <a:cs typeface="Times New Roman" pitchFamily="18" charset="0"/>
              </a:rPr>
              <a:t>  </a:t>
            </a:r>
            <a:r>
              <a:rPr lang="en-US" sz="1600" b="1" dirty="0">
                <a:latin typeface="Times New Roman" pitchFamily="18" charset="0"/>
                <a:cs typeface="Times New Roman" pitchFamily="18" charset="0"/>
                <a:sym typeface="Wingdings" pitchFamily="2" charset="2"/>
              </a:rPr>
              <a:t></a:t>
            </a:r>
            <a:r>
              <a:rPr lang="en-US" sz="1600" dirty="0">
                <a:latin typeface="Times New Roman" pitchFamily="18" charset="0"/>
                <a:cs typeface="Times New Roman" pitchFamily="18" charset="0"/>
              </a:rPr>
              <a:t>The </a:t>
            </a:r>
            <a:r>
              <a:rPr lang="en-US" sz="1600" dirty="0" err="1">
                <a:latin typeface="Times New Roman" pitchFamily="18" charset="0"/>
                <a:cs typeface="Times New Roman" pitchFamily="18" charset="0"/>
              </a:rPr>
              <a:t>mipmap</a:t>
            </a:r>
            <a:r>
              <a:rPr lang="en-US" sz="1600" dirty="0">
                <a:latin typeface="Times New Roman" pitchFamily="18" charset="0"/>
                <a:cs typeface="Times New Roman" pitchFamily="18" charset="0"/>
              </a:rPr>
              <a:t> folder holds the icon image for your apps launcher. </a:t>
            </a:r>
          </a:p>
          <a:p>
            <a:r>
              <a:rPr lang="en-US" sz="1600" b="1" dirty="0">
                <a:latin typeface="Times New Roman" pitchFamily="18" charset="0"/>
                <a:cs typeface="Times New Roman" pitchFamily="18" charset="0"/>
              </a:rPr>
              <a:t>raw </a:t>
            </a:r>
            <a:r>
              <a:rPr lang="en-US" sz="1600" b="1" dirty="0">
                <a:latin typeface="Times New Roman" pitchFamily="18" charset="0"/>
                <a:cs typeface="Times New Roman" pitchFamily="18" charset="0"/>
                <a:sym typeface="Wingdings" pitchFamily="2" charset="2"/>
              </a:rPr>
              <a:t> </a:t>
            </a:r>
            <a:r>
              <a:rPr lang="en-US" sz="1600" dirty="0">
                <a:latin typeface="Times New Roman" pitchFamily="18" charset="0"/>
                <a:cs typeface="Times New Roman" pitchFamily="18" charset="0"/>
              </a:rPr>
              <a:t>The raw folder holds media files such as video and audio. </a:t>
            </a:r>
          </a:p>
          <a:p>
            <a:pPr>
              <a:buNone/>
            </a:pPr>
            <a:r>
              <a:rPr lang="en-US" sz="1600" dirty="0">
                <a:latin typeface="Times New Roman" pitchFamily="18" charset="0"/>
                <a:cs typeface="Times New Roman" pitchFamily="18" charset="0"/>
              </a:rPr>
              <a:t>		referring raw resource in java code: 	</a:t>
            </a:r>
            <a:r>
              <a:rPr lang="en-US" sz="1600" dirty="0" err="1">
                <a:latin typeface="Times New Roman" pitchFamily="18" charset="0"/>
                <a:cs typeface="Times New Roman" pitchFamily="18" charset="0"/>
              </a:rPr>
              <a:t>R.raw.rawfilename</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endParaRPr lang="en-US" sz="1600" b="1" dirty="0">
              <a:latin typeface="Times New Roman" pitchFamily="18" charset="0"/>
              <a:cs typeface="Times New Roman" pitchFamily="18"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otalTime>209</TotalTime>
  <Words>9419</Words>
  <Application>Microsoft Office PowerPoint</Application>
  <PresentationFormat>On-screen Show (4:3)</PresentationFormat>
  <Paragraphs>1879</Paragraphs>
  <Slides>196</Slides>
  <Notes>2</Notes>
  <HiddenSlides>0</HiddenSlides>
  <MMClips>0</MMClips>
  <ScaleCrop>false</ScaleCrop>
  <HeadingPairs>
    <vt:vector size="4" baseType="variant">
      <vt:variant>
        <vt:lpstr>Theme</vt:lpstr>
      </vt:variant>
      <vt:variant>
        <vt:i4>2</vt:i4>
      </vt:variant>
      <vt:variant>
        <vt:lpstr>Slide Titles</vt:lpstr>
      </vt:variant>
      <vt:variant>
        <vt:i4>196</vt:i4>
      </vt:variant>
    </vt:vector>
  </HeadingPairs>
  <TitlesOfParts>
    <vt:vector size="198" baseType="lpstr">
      <vt:lpstr>Office Theme</vt:lpstr>
      <vt:lpstr>Equity</vt:lpstr>
      <vt:lpstr>Slide 1</vt:lpstr>
      <vt:lpstr>Mobile Application Development (20IT505/JO01) </vt:lpstr>
      <vt:lpstr>Mobile Application Development</vt:lpstr>
      <vt:lpstr>Mobile Application Development</vt:lpstr>
      <vt:lpstr>Mobile application Development</vt:lpstr>
      <vt:lpstr>  Procedural  vs Object Oriented Programming</vt:lpstr>
      <vt:lpstr>  Procedural  vs Object Oriented Programming</vt:lpstr>
      <vt:lpstr> JAVA</vt:lpstr>
      <vt:lpstr> JAVA</vt:lpstr>
      <vt:lpstr>Android</vt:lpstr>
      <vt:lpstr> Smartphone Market Share – Aug 2021   </vt:lpstr>
      <vt:lpstr>Smart phones sales % world wide</vt:lpstr>
      <vt:lpstr>Smart phones sales % world wide</vt:lpstr>
      <vt:lpstr> Smartphone Market Share – Aug 2021   </vt:lpstr>
      <vt:lpstr>Mobiles with different OS</vt:lpstr>
      <vt:lpstr>Android features contd…</vt:lpstr>
      <vt:lpstr>Android</vt:lpstr>
      <vt:lpstr>Android benefits</vt:lpstr>
      <vt:lpstr>Traditional Programming Model</vt:lpstr>
      <vt:lpstr>Android Programming Model</vt:lpstr>
      <vt:lpstr>Compiling &amp; Packaging of Java files </vt:lpstr>
      <vt:lpstr>Android OS Versions</vt:lpstr>
      <vt:lpstr>Android OS Versions</vt:lpstr>
      <vt:lpstr>Android OS Versions</vt:lpstr>
      <vt:lpstr>Android OS Versions</vt:lpstr>
      <vt:lpstr>Android OS Versions</vt:lpstr>
      <vt:lpstr>Android OS Versions</vt:lpstr>
      <vt:lpstr>Differences between Mobile App and Desktop App</vt:lpstr>
      <vt:lpstr>Mobile Device Capabilities</vt:lpstr>
      <vt:lpstr>Android OS History</vt:lpstr>
      <vt:lpstr>App Stores</vt:lpstr>
      <vt:lpstr>Android devices in market</vt:lpstr>
      <vt:lpstr>Android</vt:lpstr>
      <vt:lpstr>Android</vt:lpstr>
      <vt:lpstr>Mobile Platforms</vt:lpstr>
      <vt:lpstr>Constraints and Challenges for Mobile Apps</vt:lpstr>
      <vt:lpstr>Mobile Appl. Dev. Tools</vt:lpstr>
      <vt:lpstr>Android features</vt:lpstr>
      <vt:lpstr>Android features</vt:lpstr>
      <vt:lpstr>Android SDK components</vt:lpstr>
      <vt:lpstr>Android SDK components</vt:lpstr>
      <vt:lpstr>Popular development environments</vt:lpstr>
      <vt:lpstr>Android Architecture</vt:lpstr>
      <vt:lpstr>          Android Software Stack</vt:lpstr>
      <vt:lpstr>Android architecture </vt:lpstr>
      <vt:lpstr>Android architecture </vt:lpstr>
      <vt:lpstr>Android architecture </vt:lpstr>
      <vt:lpstr>Android architecture </vt:lpstr>
      <vt:lpstr>Android</vt:lpstr>
      <vt:lpstr>Android architecture </vt:lpstr>
      <vt:lpstr>Android</vt:lpstr>
      <vt:lpstr>Android</vt:lpstr>
      <vt:lpstr>Structure of an Android Application</vt:lpstr>
      <vt:lpstr>        Android Application Structure</vt:lpstr>
      <vt:lpstr>        Android Studio Project Structure</vt:lpstr>
      <vt:lpstr>  Android Studio Project Structure</vt:lpstr>
      <vt:lpstr>  Android Studio Project Structure</vt:lpstr>
      <vt:lpstr>Android Studio Project Structure</vt:lpstr>
      <vt:lpstr>R.java</vt:lpstr>
      <vt:lpstr>Android Studio Project Structure</vt:lpstr>
      <vt:lpstr>Hardware imposed design considerations</vt:lpstr>
      <vt:lpstr>Practical design considerations</vt:lpstr>
      <vt:lpstr>Practical design considerations</vt:lpstr>
      <vt:lpstr>Building blocks of Android application</vt:lpstr>
      <vt:lpstr>Building Blocks of Android Application</vt:lpstr>
      <vt:lpstr>Types of Android Applications</vt:lpstr>
      <vt:lpstr>Slide 67</vt:lpstr>
      <vt:lpstr>Exploring Android Studio IDE</vt:lpstr>
      <vt:lpstr>Exploring Android Studio IDE</vt:lpstr>
      <vt:lpstr>Exploring Android Studio IDE</vt:lpstr>
      <vt:lpstr>Exploring Android Studio IDE</vt:lpstr>
      <vt:lpstr>Exploring Android Studio IDE</vt:lpstr>
      <vt:lpstr>Exploring Android Studio IDE</vt:lpstr>
      <vt:lpstr>Exploring Android Studio IDE</vt:lpstr>
      <vt:lpstr>Exploring Android Studio IDE</vt:lpstr>
      <vt:lpstr>Exploring Android Studio IDE</vt:lpstr>
      <vt:lpstr>Exploring Android Studio IDE</vt:lpstr>
      <vt:lpstr> Android Studio ID E features</vt:lpstr>
      <vt:lpstr>Exploring Android Studio IDE</vt:lpstr>
      <vt:lpstr>   </vt:lpstr>
      <vt:lpstr>   </vt:lpstr>
      <vt:lpstr>   </vt:lpstr>
      <vt:lpstr>   </vt:lpstr>
      <vt:lpstr>   </vt:lpstr>
      <vt:lpstr>   </vt:lpstr>
      <vt:lpstr>   </vt:lpstr>
      <vt:lpstr>Slide 87</vt:lpstr>
      <vt:lpstr>Android Development Tools</vt:lpstr>
      <vt:lpstr>Android Development Tools</vt:lpstr>
      <vt:lpstr>Android Development Tools</vt:lpstr>
      <vt:lpstr>Slide 91</vt:lpstr>
      <vt:lpstr>AndroidManifest.xml file</vt:lpstr>
      <vt:lpstr>AndroidManifest.xml file</vt:lpstr>
      <vt:lpstr>AndroidManifest.xml file</vt:lpstr>
      <vt:lpstr>Slide 95</vt:lpstr>
      <vt:lpstr>Slide 96</vt:lpstr>
      <vt:lpstr>Creating Resources</vt:lpstr>
      <vt:lpstr>Resource Types</vt:lpstr>
      <vt:lpstr>Resource Types</vt:lpstr>
      <vt:lpstr>values folder</vt:lpstr>
      <vt:lpstr>Simple Values</vt:lpstr>
      <vt:lpstr>Simple Values</vt:lpstr>
      <vt:lpstr>Simple Values example</vt:lpstr>
      <vt:lpstr>Strings</vt:lpstr>
      <vt:lpstr>Styles &amp; Themes</vt:lpstr>
      <vt:lpstr>Defining and using styles </vt:lpstr>
      <vt:lpstr>  </vt:lpstr>
      <vt:lpstr>  </vt:lpstr>
      <vt:lpstr>Defining and using themes</vt:lpstr>
      <vt:lpstr>Android Application Class</vt:lpstr>
      <vt:lpstr>Android Application Class</vt:lpstr>
      <vt:lpstr>Application Class methods</vt:lpstr>
      <vt:lpstr>Custom Application Class</vt:lpstr>
      <vt:lpstr>Android Application Class</vt:lpstr>
      <vt:lpstr>Slide 115</vt:lpstr>
      <vt:lpstr>Activity Life Cycle </vt:lpstr>
      <vt:lpstr>Activity Life Cycle</vt:lpstr>
      <vt:lpstr>Android Activity State transitions</vt:lpstr>
      <vt:lpstr>Life cycle methods</vt:lpstr>
      <vt:lpstr>Android Application Class</vt:lpstr>
      <vt:lpstr>scenerios</vt:lpstr>
      <vt:lpstr>Method call sequence in orientation change</vt:lpstr>
      <vt:lpstr>Slide 123</vt:lpstr>
      <vt:lpstr> Views &amp; View Groups</vt:lpstr>
      <vt:lpstr>Picker Views</vt:lpstr>
      <vt:lpstr>Basic views</vt:lpstr>
      <vt:lpstr>Basic UI Controls</vt:lpstr>
      <vt:lpstr>Basic UI Controls</vt:lpstr>
      <vt:lpstr>Basic views</vt:lpstr>
      <vt:lpstr>Basic views</vt:lpstr>
      <vt:lpstr>Basic views</vt:lpstr>
      <vt:lpstr>Attributes in the Views and ViewGroups</vt:lpstr>
      <vt:lpstr> layout_gravity &amp; layout_weight</vt:lpstr>
      <vt:lpstr>Button event handling</vt:lpstr>
      <vt:lpstr>Layouts</vt:lpstr>
      <vt:lpstr>  LinearLayout</vt:lpstr>
      <vt:lpstr>  AbsoluteLayout</vt:lpstr>
      <vt:lpstr>  TableLayout</vt:lpstr>
      <vt:lpstr>  RelativeLayout</vt:lpstr>
      <vt:lpstr>  Attributes for Views in relative layout</vt:lpstr>
      <vt:lpstr>  Attributes for Views in relative layout</vt:lpstr>
      <vt:lpstr>  FrameLayout </vt:lpstr>
      <vt:lpstr>  ScrollView</vt:lpstr>
      <vt:lpstr>Slide 144</vt:lpstr>
      <vt:lpstr>ProgressBar  </vt:lpstr>
      <vt:lpstr>AutoCompleteTextView  </vt:lpstr>
      <vt:lpstr>Menus</vt:lpstr>
      <vt:lpstr>OptionsMenu</vt:lpstr>
      <vt:lpstr>ContextMenu</vt:lpstr>
      <vt:lpstr>Context Menu</vt:lpstr>
      <vt:lpstr>Application Class</vt:lpstr>
      <vt:lpstr>Slide 152</vt:lpstr>
      <vt:lpstr>ViewGroups</vt:lpstr>
      <vt:lpstr>ViewGroups</vt:lpstr>
      <vt:lpstr>Adapting to Display Orientation </vt:lpstr>
      <vt:lpstr>Controlling orientation of Activity </vt:lpstr>
      <vt:lpstr>Detecting orientation changes </vt:lpstr>
      <vt:lpstr>ListView</vt:lpstr>
      <vt:lpstr>Slide 159</vt:lpstr>
      <vt:lpstr>Spinner</vt:lpstr>
      <vt:lpstr>Spinner</vt:lpstr>
      <vt:lpstr>DatePicker  </vt:lpstr>
      <vt:lpstr>    </vt:lpstr>
      <vt:lpstr>Displaying Pictures and Menus</vt:lpstr>
      <vt:lpstr>Adapter </vt:lpstr>
      <vt:lpstr>Adapter </vt:lpstr>
      <vt:lpstr>Adapters</vt:lpstr>
      <vt:lpstr>SimpleAdapter </vt:lpstr>
      <vt:lpstr>SpinnerAdapter</vt:lpstr>
      <vt:lpstr>Slide 170</vt:lpstr>
      <vt:lpstr>GridView</vt:lpstr>
      <vt:lpstr>Slide 172</vt:lpstr>
      <vt:lpstr>Slide 173</vt:lpstr>
      <vt:lpstr>ProgressBar</vt:lpstr>
      <vt:lpstr>ProgressBar</vt:lpstr>
      <vt:lpstr>    </vt:lpstr>
      <vt:lpstr> Fragments</vt:lpstr>
      <vt:lpstr>Uses of  Fragments</vt:lpstr>
      <vt:lpstr>Fragments</vt:lpstr>
      <vt:lpstr>   Fragments</vt:lpstr>
      <vt:lpstr>    Fragment Lifecycle</vt:lpstr>
      <vt:lpstr> Fragment  Lifecycle methods</vt:lpstr>
      <vt:lpstr> Fragment Types</vt:lpstr>
      <vt:lpstr> Fragments  </vt:lpstr>
      <vt:lpstr>ListFragment</vt:lpstr>
      <vt:lpstr>ListFragment</vt:lpstr>
      <vt:lpstr>  DialogFragment</vt:lpstr>
      <vt:lpstr>  PreferenceFragment</vt:lpstr>
      <vt:lpstr>  PreferenceFragment</vt:lpstr>
      <vt:lpstr>Slide 190</vt:lpstr>
      <vt:lpstr>WebView</vt:lpstr>
      <vt:lpstr>Gallery view</vt:lpstr>
      <vt:lpstr>ImageAdapter</vt:lpstr>
      <vt:lpstr>ImageAdapter</vt:lpstr>
      <vt:lpstr>ImageAdapter</vt:lpstr>
      <vt:lpstr>ImageSwitcher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bh</dc:creator>
  <cp:lastModifiedBy>bh</cp:lastModifiedBy>
  <cp:revision>41</cp:revision>
  <dcterms:created xsi:type="dcterms:W3CDTF">2022-11-17T10:40:54Z</dcterms:created>
  <dcterms:modified xsi:type="dcterms:W3CDTF">2023-08-23T02:48:17Z</dcterms:modified>
</cp:coreProperties>
</file>